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1" r:id="rId6"/>
  </p:sldMasterIdLst>
  <p:notesMasterIdLst>
    <p:notesMasterId r:id="rId42"/>
  </p:notesMasterIdLst>
  <p:handoutMasterIdLst>
    <p:handoutMasterId r:id="rId43"/>
  </p:handoutMasterIdLst>
  <p:sldIdLst>
    <p:sldId id="320" r:id="rId7"/>
    <p:sldId id="330" r:id="rId8"/>
    <p:sldId id="333" r:id="rId9"/>
    <p:sldId id="340" r:id="rId10"/>
    <p:sldId id="346" r:id="rId11"/>
    <p:sldId id="347" r:id="rId12"/>
    <p:sldId id="348" r:id="rId13"/>
    <p:sldId id="349" r:id="rId14"/>
    <p:sldId id="354" r:id="rId15"/>
    <p:sldId id="332" r:id="rId16"/>
    <p:sldId id="341" r:id="rId17"/>
    <p:sldId id="334" r:id="rId18"/>
    <p:sldId id="335" r:id="rId19"/>
    <p:sldId id="336" r:id="rId20"/>
    <p:sldId id="344" r:id="rId21"/>
    <p:sldId id="339" r:id="rId22"/>
    <p:sldId id="351" r:id="rId23"/>
    <p:sldId id="350" r:id="rId24"/>
    <p:sldId id="342" r:id="rId25"/>
    <p:sldId id="337" r:id="rId26"/>
    <p:sldId id="343" r:id="rId27"/>
    <p:sldId id="345" r:id="rId28"/>
    <p:sldId id="338" r:id="rId29"/>
    <p:sldId id="352" r:id="rId30"/>
    <p:sldId id="353" r:id="rId31"/>
    <p:sldId id="355" r:id="rId32"/>
    <p:sldId id="356" r:id="rId33"/>
    <p:sldId id="357" r:id="rId34"/>
    <p:sldId id="358" r:id="rId35"/>
    <p:sldId id="359" r:id="rId36"/>
    <p:sldId id="323" r:id="rId37"/>
    <p:sldId id="324" r:id="rId38"/>
    <p:sldId id="325" r:id="rId39"/>
    <p:sldId id="326" r:id="rId40"/>
    <p:sldId id="327" r:id="rId41"/>
  </p:sldIdLst>
  <p:sldSz cx="12436475" cy="6994525"/>
  <p:notesSz cx="6797675" cy="987425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17A"/>
    <a:srgbClr val="FFFFFF"/>
    <a:srgbClr val="000000"/>
    <a:srgbClr val="DC3C00"/>
    <a:srgbClr val="002050"/>
    <a:srgbClr val="009E49"/>
    <a:srgbClr val="0072C6"/>
    <a:srgbClr val="00BCF2"/>
    <a:srgbClr val="7FBA00"/>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80673" autoAdjust="0"/>
  </p:normalViewPr>
  <p:slideViewPr>
    <p:cSldViewPr snapToObjects="1">
      <p:cViewPr varScale="1">
        <p:scale>
          <a:sx n="73" d="100"/>
          <a:sy n="73" d="100"/>
        </p:scale>
        <p:origin x="1116" y="54"/>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70" d="100"/>
          <a:sy n="70" d="100"/>
        </p:scale>
        <p:origin x="3240" y="7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4/2/2015</a:t>
            </a:fld>
            <a:endParaRPr lang="en-US" dirty="0">
              <a:latin typeface="Segoe UI" pitchFamily="34" charset="0"/>
            </a:endParaRPr>
          </a:p>
        </p:txBody>
      </p:sp>
      <p:sp>
        <p:nvSpPr>
          <p:cNvPr id="9" name="Slide Number Placeholder 8"/>
          <p:cNvSpPr>
            <a:spLocks noGrp="1"/>
          </p:cNvSpPr>
          <p:nvPr>
            <p:ph type="sldNum" sz="quarter" idx="3"/>
          </p:nvPr>
        </p:nvSpPr>
        <p:spPr>
          <a:xfrm>
            <a:off x="5732705" y="9378824"/>
            <a:ext cx="1063396" cy="493713"/>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17259" y="9378824"/>
            <a:ext cx="5415445" cy="495426"/>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07950" y="741363"/>
            <a:ext cx="6581775"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9380537"/>
            <a:ext cx="5868659" cy="384392"/>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4/2/2015</a:t>
            </a:fld>
            <a:endParaRPr lang="en-US" dirty="0"/>
          </a:p>
        </p:txBody>
      </p:sp>
      <p:sp>
        <p:nvSpPr>
          <p:cNvPr id="12" name="Notes Placeholder 11"/>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857329" y="9378824"/>
            <a:ext cx="938772" cy="49371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sdn.microsoft.com/en-us/library/dd179440.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msdn.microsoft.com/en-us/library/ee691975.aspx" TargetMode="External"/><Relationship Id="rId4" Type="http://schemas.openxmlformats.org/officeDocument/2006/relationships/hyperlink" Target="http://msdn.microsoft.com/en-us/library/dd179451.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7048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0826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F58FA693-B166-436D-9B9C-02726D1BE385}" type="datetime1">
              <a:rPr lang="en-US" smtClean="0">
                <a:solidFill>
                  <a:prstClr val="black"/>
                </a:solidFill>
              </a:rPr>
              <a:pPr/>
              <a:t>4/2/2015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0054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41363"/>
            <a:ext cx="6581775" cy="37020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4/2/2015 9:48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6104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61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F58FA693-B166-436D-9B9C-02726D1BE385}" type="datetime1">
              <a:rPr lang="en-US" smtClean="0">
                <a:solidFill>
                  <a:prstClr val="black"/>
                </a:solidFill>
              </a:rPr>
              <a:pPr/>
              <a:t>4/2/2015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5398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smtClean="0"/>
              <a:t>Slide Objectives</a:t>
            </a:r>
          </a:p>
          <a:p>
            <a:pPr marL="171450" indent="-171450">
              <a:buFont typeface="Arial" pitchFamily="34" charset="0"/>
              <a:buChar char="•"/>
            </a:pPr>
            <a:r>
              <a:rPr lang="en-US" b="0" dirty="0" smtClean="0"/>
              <a:t>Understand Tables</a:t>
            </a:r>
          </a:p>
          <a:p>
            <a:endParaRPr lang="en-US" dirty="0" smtClean="0"/>
          </a:p>
          <a:p>
            <a:r>
              <a:rPr lang="en-US" b="1" dirty="0" smtClean="0"/>
              <a:t>Speaker Notes</a:t>
            </a:r>
          </a:p>
          <a:p>
            <a:pPr marL="171450" indent="-171450">
              <a:buFont typeface="Arial" pitchFamily="34" charset="0"/>
              <a:buChar char="•"/>
            </a:pPr>
            <a:r>
              <a:rPr lang="en-NZ" dirty="0" smtClean="0"/>
              <a:t>The Table service provides structured storage in the form of tables. </a:t>
            </a:r>
          </a:p>
          <a:p>
            <a:pPr marL="171450" indent="-171450">
              <a:buFont typeface="Arial" pitchFamily="34" charset="0"/>
              <a:buChar char="•"/>
            </a:pPr>
            <a:r>
              <a:rPr lang="en-NZ" dirty="0" smtClean="0"/>
              <a:t>The Table service supports a REST API that is compliant with the ADO.NET Data Services REST API. </a:t>
            </a:r>
          </a:p>
          <a:p>
            <a:pPr marL="171450" indent="-171450">
              <a:buFont typeface="Arial" pitchFamily="34" charset="0"/>
              <a:buChar char="•"/>
            </a:pPr>
            <a:r>
              <a:rPr lang="en-NZ" dirty="0" smtClean="0"/>
              <a:t>Developers may also use the .NET Client Library for ADO.NET Data Services to access the Table service.</a:t>
            </a:r>
            <a:endParaRPr lang="en-US" b="1"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Notes</a:t>
            </a:r>
          </a:p>
          <a:p>
            <a:r>
              <a:rPr lang="en-US" dirty="0" smtClean="0"/>
              <a:t>http://msdn.microsoft.com/en-us/library/dd573356.aspx</a:t>
            </a:r>
          </a:p>
          <a:p>
            <a:endParaRPr lang="en-US" dirty="0" smtClean="0"/>
          </a:p>
          <a:p>
            <a:pPr marL="0" marR="0" lvl="1" indent="0" algn="l" defTabSz="914363" rtl="0" eaLnBrk="1" fontAlgn="auto" latinLnBrk="0" hangingPunct="1">
              <a:lnSpc>
                <a:spcPct val="90000"/>
              </a:lnSpc>
              <a:spcBef>
                <a:spcPts val="0"/>
              </a:spcBef>
              <a:spcAft>
                <a:spcPts val="333"/>
              </a:spcAft>
              <a:buClrTx/>
              <a:buSzTx/>
              <a:buFontTx/>
              <a:buNone/>
              <a:tabLst/>
              <a:defRPr/>
            </a:pPr>
            <a:endParaRPr lang="en-US" dirty="0" smtClean="0"/>
          </a:p>
          <a:p>
            <a:endParaRPr lang="en-NZ" dirty="0" smtClean="0"/>
          </a:p>
          <a:p>
            <a:endParaRPr lang="en-US" dirty="0" smtClean="0"/>
          </a:p>
          <a:p>
            <a:endParaRPr lang="en-US" dirty="0"/>
          </a:p>
        </p:txBody>
      </p:sp>
      <p:sp>
        <p:nvSpPr>
          <p:cNvPr id="6" name="Slide Number Placeholder 5"/>
          <p:cNvSpPr>
            <a:spLocks noGrp="1"/>
          </p:cNvSpPr>
          <p:nvPr>
            <p:ph type="sldNum" sz="quarter" idx="11"/>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19945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41363"/>
            <a:ext cx="6581775" cy="37020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4/2/2015 9:48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0356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52CFDC-D2D5-4B9F-BA75-89F771E01AEB}" type="slidenum">
              <a:rPr lang="en-US" smtClean="0"/>
              <a:t>21</a:t>
            </a:fld>
            <a:endParaRPr lang="en-US"/>
          </a:p>
        </p:txBody>
      </p:sp>
    </p:spTree>
    <p:extLst>
      <p:ext uri="{BB962C8B-B14F-4D97-AF65-F5344CB8AC3E}">
        <p14:creationId xmlns:p14="http://schemas.microsoft.com/office/powerpoint/2010/main" val="5048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52CFDC-D2D5-4B9F-BA75-89F771E01AEB}" type="slidenum">
              <a:rPr lang="en-US" smtClean="0"/>
              <a:t>22</a:t>
            </a:fld>
            <a:endParaRPr lang="en-US"/>
          </a:p>
        </p:txBody>
      </p:sp>
    </p:spTree>
    <p:extLst>
      <p:ext uri="{BB962C8B-B14F-4D97-AF65-F5344CB8AC3E}">
        <p14:creationId xmlns:p14="http://schemas.microsoft.com/office/powerpoint/2010/main" val="3937894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41363"/>
            <a:ext cx="6581775" cy="37020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4/2/2015 9:48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117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758825"/>
            <a:ext cx="6754813" cy="38004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TechEd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4/2/2015 9:48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0936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8926">
              <a:spcBef>
                <a:spcPts val="1200"/>
              </a:spcBef>
              <a:buFont typeface="Arial" panose="020B0604020202020204" pitchFamily="34" charset="0"/>
              <a:buChar char="•"/>
            </a:pPr>
            <a:r>
              <a:rPr lang="en-US" sz="1200" kern="1200" spc="-100" dirty="0" err="1" smtClean="0">
                <a:solidFill>
                  <a:schemeClr val="bg1">
                    <a:alpha val="99000"/>
                  </a:schemeClr>
                </a:solidFill>
                <a:latin typeface="+mn-lt"/>
                <a:ea typeface="Segoe UI" pitchFamily="34" charset="0"/>
                <a:cs typeface="Segoe UI" pitchFamily="34" charset="0"/>
              </a:rPr>
              <a:t>StorSimple</a:t>
            </a:r>
            <a:r>
              <a:rPr lang="en-US" sz="1200" kern="1200" spc="-100" dirty="0" smtClean="0">
                <a:solidFill>
                  <a:schemeClr val="bg1">
                    <a:alpha val="99000"/>
                  </a:schemeClr>
                </a:solidFill>
                <a:latin typeface="+mn-lt"/>
                <a:ea typeface="Segoe UI" pitchFamily="34" charset="0"/>
                <a:cs typeface="Segoe UI" pitchFamily="34" charset="0"/>
              </a:rPr>
              <a:t> is a unique hybrid cloud storage solution which provides primary storage, archive and disaster recovery.</a:t>
            </a:r>
          </a:p>
          <a:p>
            <a:pPr marL="171450" indent="-171450" defTabSz="888926">
              <a:spcBef>
                <a:spcPts val="1200"/>
              </a:spcBef>
              <a:buFont typeface="Arial" panose="020B0604020202020204" pitchFamily="34" charset="0"/>
              <a:buChar char="•"/>
            </a:pPr>
            <a:r>
              <a:rPr lang="en-US" sz="1200" kern="1200" spc="-100" dirty="0" smtClean="0">
                <a:solidFill>
                  <a:schemeClr val="bg1">
                    <a:alpha val="99000"/>
                  </a:schemeClr>
                </a:solidFill>
                <a:latin typeface="+mn-lt"/>
                <a:ea typeface="Segoe UI" pitchFamily="34" charset="0"/>
                <a:cs typeface="Segoe UI" pitchFamily="34" charset="0"/>
              </a:rPr>
              <a:t>This solution optimizes total storage costs and data protection for enterprises.</a:t>
            </a:r>
          </a:p>
          <a:p>
            <a:endParaRPr lang="sv-SE" dirty="0"/>
          </a:p>
        </p:txBody>
      </p:sp>
      <p:sp>
        <p:nvSpPr>
          <p:cNvPr id="4" name="Slide Number Placeholder 3"/>
          <p:cNvSpPr>
            <a:spLocks noGrp="1"/>
          </p:cNvSpPr>
          <p:nvPr>
            <p:ph type="sldNum" sz="quarter" idx="10"/>
          </p:nvPr>
        </p:nvSpPr>
        <p:spPr/>
        <p:txBody>
          <a:bodyPr/>
          <a:lstStyle/>
          <a:p>
            <a:fld id="{2C52CFDC-D2D5-4B9F-BA75-89F771E01AEB}" type="slidenum">
              <a:rPr lang="en-US" smtClean="0"/>
              <a:t>25</a:t>
            </a:fld>
            <a:endParaRPr lang="en-US"/>
          </a:p>
        </p:txBody>
      </p:sp>
    </p:spTree>
    <p:extLst>
      <p:ext uri="{BB962C8B-B14F-4D97-AF65-F5344CB8AC3E}">
        <p14:creationId xmlns:p14="http://schemas.microsoft.com/office/powerpoint/2010/main" val="322722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A9E9B31-1533-4D22-99A6-1848812AF66A}" type="datetime1">
              <a:rPr lang="en-US" smtClean="0">
                <a:solidFill>
                  <a:prstClr val="black"/>
                </a:solidFill>
              </a:rPr>
              <a:pPr/>
              <a:t>4/2/2015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73323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29194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0638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08263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2843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8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4/2/2015 9:48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0633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8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4/2/2015 9:48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1266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8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4/2/2015 9:48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32345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8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4/2/2015 9:48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583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04405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8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4/2/2015 9:48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51135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4896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9222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5517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40253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Slide Objectives</a:t>
            </a:r>
          </a:p>
          <a:p>
            <a:pPr marL="171450" indent="-171450">
              <a:buFont typeface="Arial" pitchFamily="34" charset="0"/>
              <a:buChar char="•"/>
            </a:pPr>
            <a:r>
              <a:rPr lang="en-US" b="0" dirty="0" smtClean="0"/>
              <a:t>Understand the hierarchy of Blob storage</a:t>
            </a:r>
          </a:p>
          <a:p>
            <a:endParaRPr lang="en-US" b="0" dirty="0" smtClean="0"/>
          </a:p>
          <a:p>
            <a:r>
              <a:rPr lang="en-US" b="1" dirty="0" smtClean="0"/>
              <a:t>Speaker Notes</a:t>
            </a:r>
          </a:p>
          <a:p>
            <a:pPr marL="171450" indent="-171450">
              <a:buFont typeface="Arial" pitchFamily="34" charset="0"/>
              <a:buChar char="•"/>
            </a:pPr>
            <a:r>
              <a:rPr lang="en-NZ" dirty="0" smtClean="0"/>
              <a:t>The Blob service provides storage for entities, such as binary files and text files. </a:t>
            </a:r>
          </a:p>
          <a:p>
            <a:pPr marL="171450" indent="-171450">
              <a:buFont typeface="Arial" pitchFamily="34" charset="0"/>
              <a:buChar char="•"/>
            </a:pPr>
            <a:r>
              <a:rPr lang="en-NZ" dirty="0" smtClean="0"/>
              <a:t>The REST API for the Blob service exposes two resources: </a:t>
            </a:r>
          </a:p>
          <a:p>
            <a:pPr marL="384431" lvl="1" indent="-171450">
              <a:buFont typeface="Arial" pitchFamily="34" charset="0"/>
              <a:buChar char="•"/>
            </a:pPr>
            <a:r>
              <a:rPr lang="en-NZ" dirty="0" smtClean="0"/>
              <a:t>Containers </a:t>
            </a:r>
          </a:p>
          <a:p>
            <a:pPr marL="384431" lvl="1" indent="-171450">
              <a:buFont typeface="Arial" pitchFamily="34" charset="0"/>
              <a:buChar char="•"/>
            </a:pPr>
            <a:r>
              <a:rPr lang="en-NZ" dirty="0" smtClean="0"/>
              <a:t>Blobs. </a:t>
            </a:r>
          </a:p>
          <a:p>
            <a:pPr marL="384431" lvl="1" indent="-171450">
              <a:buFont typeface="Arial" pitchFamily="34" charset="0"/>
              <a:buChar char="•"/>
            </a:pPr>
            <a:r>
              <a:rPr lang="en-NZ" dirty="0" smtClean="0"/>
              <a:t>A container is a set of blobs; every blob must belong to a container. </a:t>
            </a:r>
          </a:p>
          <a:p>
            <a:pPr marL="171450" lvl="0" indent="-171450">
              <a:buFont typeface="Arial" pitchFamily="34" charset="0"/>
              <a:buChar char="•"/>
            </a:pPr>
            <a:r>
              <a:rPr lang="en-NZ" dirty="0" smtClean="0"/>
              <a:t>The Blob service defines two types of blobs:</a:t>
            </a:r>
          </a:p>
          <a:p>
            <a:pPr marL="384431" lvl="1" indent="-171450">
              <a:buFont typeface="Arial" pitchFamily="34" charset="0"/>
              <a:buChar char="•"/>
            </a:pPr>
            <a:r>
              <a:rPr lang="en-NZ" dirty="0" smtClean="0"/>
              <a:t>Block blobs, which are optimized for streaming. </a:t>
            </a:r>
          </a:p>
          <a:p>
            <a:pPr marL="384431" lvl="1" indent="-171450">
              <a:buFont typeface="Arial" pitchFamily="34" charset="0"/>
              <a:buChar char="•"/>
            </a:pPr>
            <a:r>
              <a:rPr lang="en-NZ" dirty="0" smtClean="0"/>
              <a:t>Page blobs, which are optimized for random read/write operations and which provide the ability to write to a range of bytes in a blob. </a:t>
            </a:r>
          </a:p>
          <a:p>
            <a:pPr marL="171450" lvl="0" indent="-171450">
              <a:buFont typeface="Arial" pitchFamily="34" charset="0"/>
              <a:buChar char="•"/>
            </a:pPr>
            <a:endParaRPr lang="en-NZ" dirty="0" smtClean="0"/>
          </a:p>
          <a:p>
            <a:pPr marL="171450" lvl="0" indent="-171450">
              <a:buFont typeface="Arial" pitchFamily="34" charset="0"/>
              <a:buChar char="•"/>
            </a:pPr>
            <a:r>
              <a:rPr lang="en-NZ" dirty="0" smtClean="0"/>
              <a:t>Blobs can be read by calling the </a:t>
            </a:r>
            <a:r>
              <a:rPr lang="en-NZ" dirty="0" smtClean="0">
                <a:hlinkClick r:id="rId3"/>
              </a:rPr>
              <a:t>Get Blob</a:t>
            </a:r>
            <a:r>
              <a:rPr lang="en-NZ" dirty="0" smtClean="0"/>
              <a:t> operation. A client may read the entire blob, or an arbitrary range of bytes. </a:t>
            </a:r>
          </a:p>
          <a:p>
            <a:pPr marL="171450" lvl="0" indent="-171450">
              <a:buFont typeface="Arial" pitchFamily="34" charset="0"/>
              <a:buChar char="•"/>
            </a:pPr>
            <a:endParaRPr lang="en-NZ" dirty="0" smtClean="0"/>
          </a:p>
          <a:p>
            <a:pPr marL="171450" lvl="0" indent="-171450">
              <a:buFont typeface="Arial" pitchFamily="34" charset="0"/>
              <a:buChar char="•"/>
            </a:pPr>
            <a:r>
              <a:rPr lang="en-NZ" dirty="0" smtClean="0"/>
              <a:t>Block blobs less than or equal to 64 MB in size can be uploaded by calling the </a:t>
            </a:r>
            <a:r>
              <a:rPr lang="en-NZ" dirty="0" smtClean="0">
                <a:hlinkClick r:id="rId4"/>
              </a:rPr>
              <a:t>Put Blob</a:t>
            </a:r>
            <a:r>
              <a:rPr lang="en-NZ" dirty="0" smtClean="0"/>
              <a:t> operation. </a:t>
            </a:r>
          </a:p>
          <a:p>
            <a:pPr marL="171450" lvl="0" indent="-171450">
              <a:buFont typeface="Arial" pitchFamily="34" charset="0"/>
              <a:buChar char="•"/>
            </a:pPr>
            <a:r>
              <a:rPr lang="en-NZ" dirty="0" smtClean="0"/>
              <a:t>Block blobs larger than 64 MB must be uploaded as a set of blocks, each of which must be less than or equal to 4 MB in size. </a:t>
            </a:r>
            <a:br>
              <a:rPr lang="en-NZ" dirty="0" smtClean="0"/>
            </a:br>
            <a:endParaRPr lang="en-NZ" dirty="0" smtClean="0"/>
          </a:p>
          <a:p>
            <a:pPr marL="171450" lvl="0" indent="-171450">
              <a:buFont typeface="Arial" pitchFamily="34" charset="0"/>
              <a:buChar char="•"/>
            </a:pPr>
            <a:r>
              <a:rPr lang="en-NZ" dirty="0" smtClean="0"/>
              <a:t>Page blobs are created and initialized with a maximum size with a call to </a:t>
            </a:r>
            <a:r>
              <a:rPr lang="en-NZ" dirty="0" smtClean="0">
                <a:hlinkClick r:id="rId4"/>
              </a:rPr>
              <a:t>Put Blob</a:t>
            </a:r>
            <a:r>
              <a:rPr lang="en-NZ" dirty="0" smtClean="0"/>
              <a:t>. </a:t>
            </a:r>
          </a:p>
          <a:p>
            <a:pPr marL="171450" lvl="0" indent="-171450">
              <a:buFont typeface="Arial" pitchFamily="34" charset="0"/>
              <a:buChar char="•"/>
            </a:pPr>
            <a:r>
              <a:rPr lang="en-NZ" dirty="0" smtClean="0"/>
              <a:t>To write content to a page blob, you call the </a:t>
            </a:r>
            <a:r>
              <a:rPr lang="en-NZ" dirty="0" smtClean="0">
                <a:hlinkClick r:id="rId5"/>
              </a:rPr>
              <a:t>Put Page</a:t>
            </a:r>
            <a:r>
              <a:rPr lang="en-NZ" dirty="0" smtClean="0"/>
              <a:t> operation. The maximum size currently supported for a page blob is 1 TB.</a:t>
            </a:r>
          </a:p>
          <a:p>
            <a:endParaRPr lang="en-US" b="1" dirty="0" smtClean="0"/>
          </a:p>
          <a:p>
            <a:r>
              <a:rPr lang="en-US" b="1" dirty="0" smtClean="0"/>
              <a:t>Notes</a:t>
            </a:r>
          </a:p>
          <a:p>
            <a:r>
              <a:rPr lang="en-US" dirty="0" smtClean="0"/>
              <a:t>http://msdn.microsoft.com/en-us/library/dd573356.aspx</a:t>
            </a:r>
          </a:p>
          <a:p>
            <a:r>
              <a:rPr lang="en-NZ" dirty="0" smtClean="0"/>
              <a:t>Using the REST API for the Blob service, developers can create a hierarchical namespace similar to a file system. Blob names may encode a hierarchy by using a configurable path separator. For example, the blob names </a:t>
            </a:r>
            <a:r>
              <a:rPr lang="en-NZ" i="1" dirty="0" smtClean="0"/>
              <a:t>MyGroup/MyBlob1</a:t>
            </a:r>
            <a:r>
              <a:rPr lang="en-NZ" dirty="0" smtClean="0"/>
              <a:t> and </a:t>
            </a:r>
            <a:r>
              <a:rPr lang="en-NZ" i="1" dirty="0" smtClean="0"/>
              <a:t>MyGroup/MyBlob2</a:t>
            </a:r>
            <a:r>
              <a:rPr lang="en-NZ" dirty="0" smtClean="0"/>
              <a:t> imply a virtual level of organization for blobs. The enumeration operation for blobs supports traversing the virtual hierarchy in a manner similar to that of a file system, so that you can return a set of blobs that are organized beneath a group. For example, you can enumerate all blobs organized under </a:t>
            </a:r>
            <a:r>
              <a:rPr lang="en-NZ" i="1" dirty="0" smtClean="0"/>
              <a:t>MyGroup/</a:t>
            </a:r>
            <a:r>
              <a:rPr lang="en-NZ" dirty="0" smtClean="0"/>
              <a:t>.</a:t>
            </a:r>
            <a:endParaRPr lang="en-US" dirty="0" smtClean="0"/>
          </a:p>
        </p:txBody>
      </p:sp>
      <p:sp>
        <p:nvSpPr>
          <p:cNvPr id="6" name="Slide Number Placeholder 5"/>
          <p:cNvSpPr>
            <a:spLocks noGrp="1"/>
          </p:cNvSpPr>
          <p:nvPr>
            <p:ph type="sldNum" sz="quarter" idx="11"/>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6896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41363"/>
            <a:ext cx="6581775" cy="37020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4/2/2015 9:48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23487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0.xml"/><Relationship Id="rId7" Type="http://schemas.openxmlformats.org/officeDocument/2006/relationships/oleObject" Target="../embeddings/oleObject3.bin"/><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4.xml"/><Relationship Id="rId7" Type="http://schemas.openxmlformats.org/officeDocument/2006/relationships/oleObject" Target="../embeddings/oleObject4.bin"/><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2736" y="360123"/>
            <a:ext cx="11209447" cy="842446"/>
          </a:xfrm>
          <a:prstGeom prst="rect">
            <a:avLst/>
          </a:prstGeom>
        </p:spPr>
        <p:txBody>
          <a:bodyPr/>
          <a:lstStyle>
            <a:lvl1pPr>
              <a:defRPr>
                <a:solidFill>
                  <a:srgbClr val="008272"/>
                </a:solidFill>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
        <p:nvSpPr>
          <p:cNvPr id="12" name="Content Placeholder 11"/>
          <p:cNvSpPr>
            <a:spLocks noGrp="1"/>
          </p:cNvSpPr>
          <p:nvPr>
            <p:ph sz="quarter" idx="10"/>
          </p:nvPr>
        </p:nvSpPr>
        <p:spPr>
          <a:xfrm>
            <a:off x="632737" y="1644471"/>
            <a:ext cx="11209447" cy="4797402"/>
          </a:xfrm>
          <a:prstGeom prst="rect">
            <a:avLst/>
          </a:prstGeom>
        </p:spPr>
        <p:txBody>
          <a:bodyPr/>
          <a:lstStyle>
            <a:lvl1pPr marL="0" indent="0">
              <a:buNone/>
              <a:defRPr>
                <a:solidFill>
                  <a:schemeClr val="tx1">
                    <a:lumMod val="75000"/>
                    <a:lumOff val="25000"/>
                  </a:schemeClr>
                </a:solidFill>
                <a:latin typeface="Segoe UI Light" panose="020B0502040204020203" pitchFamily="34" charset="0"/>
                <a:cs typeface="Segoe UI Light" panose="020B0502040204020203" pitchFamily="34" charset="0"/>
              </a:defRPr>
            </a:lvl1pPr>
            <a:lvl2pPr marL="466159" indent="0">
              <a:buNone/>
              <a:defRPr>
                <a:solidFill>
                  <a:schemeClr val="tx1">
                    <a:lumMod val="75000"/>
                    <a:lumOff val="25000"/>
                  </a:schemeClr>
                </a:solidFill>
                <a:latin typeface="Segoe UI Light" panose="020B0502040204020203" pitchFamily="34" charset="0"/>
                <a:cs typeface="Segoe UI Light" panose="020B0502040204020203" pitchFamily="34" charset="0"/>
              </a:defRPr>
            </a:lvl2pPr>
            <a:lvl3pPr marL="932317" indent="0">
              <a:buNone/>
              <a:defRPr>
                <a:solidFill>
                  <a:schemeClr val="tx1">
                    <a:lumMod val="75000"/>
                    <a:lumOff val="25000"/>
                  </a:schemeClr>
                </a:solidFill>
                <a:latin typeface="Segoe UI Light" panose="020B0502040204020203" pitchFamily="34" charset="0"/>
                <a:cs typeface="Segoe UI Light" panose="020B0502040204020203" pitchFamily="34" charset="0"/>
              </a:defRPr>
            </a:lvl3pPr>
            <a:lvl4pPr marL="1398476" indent="0">
              <a:buNone/>
              <a:defRPr>
                <a:solidFill>
                  <a:schemeClr val="tx1">
                    <a:lumMod val="75000"/>
                    <a:lumOff val="25000"/>
                  </a:schemeClr>
                </a:solidFill>
                <a:latin typeface="Segoe UI Light" panose="020B0502040204020203" pitchFamily="34" charset="0"/>
                <a:cs typeface="Segoe UI Light" panose="020B0502040204020203" pitchFamily="34" charset="0"/>
              </a:defRPr>
            </a:lvl4pPr>
            <a:lvl5pPr marL="1864633" indent="0">
              <a:buNone/>
              <a:defRPr>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72411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7" name="Rectangle 6"/>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8" name="Rectangle 7"/>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9" name="Rectangle 8"/>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7" name="Rectangle 6"/>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7" name="Rectangle 6"/>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7" name="Rectangle 6"/>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9" name="Rectangle 8"/>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9" name="Rectangle 8"/>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86529240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323780"/>
            <a:ext cx="6019799" cy="3682325"/>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308543"/>
            <a:ext cx="6021387" cy="18745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183062"/>
            <a:ext cx="6019799" cy="1823044"/>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
        <p:nvSpPr>
          <p:cNvPr id="5" name="Rectangle 4"/>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50602" tIns="120481" rIns="150602" bIns="120481"/>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4"/>
            <a:ext cx="11887200" cy="2286952"/>
          </a:xfrm>
          <a:prstGeom prst="rect">
            <a:avLst/>
          </a:prstGeom>
        </p:spPr>
        <p:txBody>
          <a:bodyPr lIns="150602" tIns="120481" rIns="150602" bIns="12048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47903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34254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yellow">
    <p:spTree>
      <p:nvGrpSpPr>
        <p:cNvPr id="1" name=""/>
        <p:cNvGrpSpPr/>
        <p:nvPr/>
      </p:nvGrpSpPr>
      <p:grpSpPr>
        <a:xfrm>
          <a:off x="0" y="0"/>
          <a:ext cx="0" cy="0"/>
          <a:chOff x="0" y="0"/>
          <a:chExt cx="0" cy="0"/>
        </a:xfrm>
      </p:grpSpPr>
      <p:sp>
        <p:nvSpPr>
          <p:cNvPr id="4" name="Rectangle 3"/>
          <p:cNvSpPr/>
          <p:nvPr userDrawn="1"/>
        </p:nvSpPr>
        <p:spPr>
          <a:xfrm>
            <a:off x="0" y="0"/>
            <a:ext cx="12436475" cy="6994525"/>
          </a:xfrm>
          <a:prstGeom prst="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6098069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Blank Color 1 Layout">
    <p:bg>
      <p:bgPr>
        <a:solidFill>
          <a:srgbClr val="658E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13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828800"/>
          </a:xfrm>
        </p:spPr>
        <p:txBody>
          <a:bodyPr lIns="146304" tIns="91440" rIns="146304" bIns="91440"/>
          <a:lstStyle>
            <a:lvl1pPr>
              <a:lnSpc>
                <a:spcPts val="6300"/>
              </a:lnSpc>
              <a:defRPr sz="5800" baseline="0">
                <a:solidFill>
                  <a:schemeClr val="accent1"/>
                </a:solidFill>
              </a:defRPr>
            </a:lvl1pPr>
          </a:lstStyle>
          <a:p>
            <a:r>
              <a:rPr lang="en-US" smtClean="0"/>
              <a:t>Lorem ipsum dolor sit</a:t>
            </a:r>
            <a:br>
              <a:rPr lang="en-US" smtClean="0"/>
            </a:br>
            <a:r>
              <a:rPr lang="en-US" smtClean="0"/>
              <a:t>amet, consectetuer adipi.</a:t>
            </a:r>
            <a:endParaRPr lang="en-US"/>
          </a:p>
        </p:txBody>
      </p:sp>
      <p:sp>
        <p:nvSpPr>
          <p:cNvPr id="7" name="Text Placeholder 6"/>
          <p:cNvSpPr>
            <a:spLocks noGrp="1"/>
          </p:cNvSpPr>
          <p:nvPr>
            <p:ph type="body" sz="quarter" idx="12" hasCustomPrompt="1"/>
          </p:nvPr>
        </p:nvSpPr>
        <p:spPr>
          <a:xfrm>
            <a:off x="274638" y="2857189"/>
            <a:ext cx="7670052" cy="3474397"/>
          </a:xfrm>
        </p:spPr>
        <p:txBody>
          <a:bodyPr/>
          <a:lstStyle>
            <a:lvl1pPr marL="0" indent="0">
              <a:lnSpc>
                <a:spcPts val="2600"/>
              </a:lnSpc>
              <a:spcBef>
                <a:spcPts val="3000"/>
              </a:spcBef>
              <a:buNone/>
              <a:defRPr sz="2400" baseline="0">
                <a:latin typeface="+mn-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
        <p:nvSpPr>
          <p:cNvPr id="6" name="Rectangle 5"/>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364657238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205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
        <p:nvSpPr>
          <p:cNvPr id="16" name="Text Placeholder 15"/>
          <p:cNvSpPr>
            <a:spLocks noGrp="1"/>
          </p:cNvSpPr>
          <p:nvPr>
            <p:ph type="body" sz="quarter" idx="14"/>
            <p:custDataLst>
              <p:tags r:id="rId5"/>
            </p:custDataLst>
          </p:nvPr>
        </p:nvSpPr>
        <p:spPr>
          <a:xfrm>
            <a:off x="412930" y="1356809"/>
            <a:ext cx="11593904" cy="50159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8" name="Rectangle 7"/>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0005057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307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
        <p:nvSpPr>
          <p:cNvPr id="16" name="Text Placeholder 15"/>
          <p:cNvSpPr>
            <a:spLocks noGrp="1"/>
          </p:cNvSpPr>
          <p:nvPr>
            <p:ph type="body" sz="quarter" idx="14"/>
            <p:custDataLst>
              <p:tags r:id="rId5"/>
            </p:custDataLst>
          </p:nvPr>
        </p:nvSpPr>
        <p:spPr>
          <a:xfrm>
            <a:off x="412930" y="1356809"/>
            <a:ext cx="11593904" cy="50159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8" name="Rectangle 7"/>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377575975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410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
        <p:nvSpPr>
          <p:cNvPr id="16" name="Text Placeholder 15"/>
          <p:cNvSpPr>
            <a:spLocks noGrp="1"/>
          </p:cNvSpPr>
          <p:nvPr>
            <p:ph type="body" sz="quarter" idx="14"/>
            <p:custDataLst>
              <p:tags r:id="rId5"/>
            </p:custDataLst>
          </p:nvPr>
        </p:nvSpPr>
        <p:spPr>
          <a:xfrm>
            <a:off x="412930" y="1356809"/>
            <a:ext cx="11593904" cy="50159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8" name="Rectangle 7"/>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248803861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512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
        <p:nvSpPr>
          <p:cNvPr id="16" name="Text Placeholder 15"/>
          <p:cNvSpPr>
            <a:spLocks noGrp="1"/>
          </p:cNvSpPr>
          <p:nvPr>
            <p:ph type="body" sz="quarter" idx="14"/>
            <p:custDataLst>
              <p:tags r:id="rId5"/>
            </p:custDataLst>
          </p:nvPr>
        </p:nvSpPr>
        <p:spPr>
          <a:xfrm>
            <a:off x="412930" y="1356809"/>
            <a:ext cx="11593904" cy="50159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
        <p:nvSpPr>
          <p:cNvPr id="8" name="Rectangle 7"/>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221346240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spTree>
    <p:extLst>
      <p:ext uri="{BB962C8B-B14F-4D97-AF65-F5344CB8AC3E}">
        <p14:creationId xmlns:p14="http://schemas.microsoft.com/office/powerpoint/2010/main" val="10700506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userDrawn="1"/>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429685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1142301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3920191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42410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64753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2583604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72045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4980720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3486084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426196926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290209498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92488412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41690934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18862977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92576307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98846566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77281390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40" y="2036472"/>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2036472"/>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a:xfrm>
            <a:off x="291774" y="1212850"/>
            <a:ext cx="5469265" cy="823622"/>
          </a:xfrm>
        </p:spPr>
        <p:txBody>
          <a:bodyPr anchor="b"/>
          <a:lstStyle>
            <a:lvl1pPr marL="0" indent="0">
              <a:buNone/>
              <a:defRPr sz="4000"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Master text styles</a:t>
            </a:r>
          </a:p>
        </p:txBody>
      </p:sp>
      <p:sp>
        <p:nvSpPr>
          <p:cNvPr id="8" name="Text Placeholder 2"/>
          <p:cNvSpPr>
            <a:spLocks noGrp="1"/>
          </p:cNvSpPr>
          <p:nvPr>
            <p:ph type="body" idx="12"/>
          </p:nvPr>
        </p:nvSpPr>
        <p:spPr>
          <a:xfrm>
            <a:off x="6687166" y="1212850"/>
            <a:ext cx="5469265" cy="823622"/>
          </a:xfrm>
        </p:spPr>
        <p:txBody>
          <a:bodyPr anchor="b"/>
          <a:lstStyle>
            <a:lvl1pPr marL="0" indent="0">
              <a:buNone/>
              <a:defRPr sz="4000"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Master text styles</a:t>
            </a:r>
          </a:p>
        </p:txBody>
      </p:sp>
      <p:sp>
        <p:nvSpPr>
          <p:cNvPr id="9" name="Rectangle 8"/>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334424667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334878023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
        <p:nvSpPr>
          <p:cNvPr id="3" name="Rectangle 2"/>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16592917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89874359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66318610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19014059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8188189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9067004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228592306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19055810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143805641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282351730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18749427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73469005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spTree>
    <p:extLst>
      <p:ext uri="{BB962C8B-B14F-4D97-AF65-F5344CB8AC3E}">
        <p14:creationId xmlns:p14="http://schemas.microsoft.com/office/powerpoint/2010/main" val="157086179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353559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963313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114547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04764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9_Blank Color 1 Layout">
    <p:bg>
      <p:bgPr>
        <a:solidFill>
          <a:srgbClr val="C86E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79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dirty="0"/>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959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164282-434E-41D4-9582-783D542A7B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064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dirty="0"/>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5038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32317"/>
            <a:fld id="{0D099E2A-118A-4377-8F98-2DF40BCBA9FE}" type="slidenum">
              <a:rPr lang="en-US" smtClean="0">
                <a:solidFill>
                  <a:prstClr val="black">
                    <a:tint val="75000"/>
                  </a:prstClr>
                </a:solidFill>
              </a:rPr>
              <a:pPr defTabSz="932317"/>
              <a:t>‹#›</a:t>
            </a:fld>
            <a:endParaRPr lang="en-US">
              <a:solidFill>
                <a:prstClr val="black">
                  <a:tint val="75000"/>
                </a:prstClr>
              </a:solidFill>
            </a:endParaRPr>
          </a:p>
        </p:txBody>
      </p:sp>
    </p:spTree>
    <p:extLst>
      <p:ext uri="{BB962C8B-B14F-4D97-AF65-F5344CB8AC3E}">
        <p14:creationId xmlns:p14="http://schemas.microsoft.com/office/powerpoint/2010/main" val="61733277"/>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32317"/>
            <a:fld id="{0D099E2A-118A-4377-8F98-2DF40BCBA9FE}" type="slidenum">
              <a:rPr lang="en-US" smtClean="0">
                <a:solidFill>
                  <a:prstClr val="black">
                    <a:tint val="75000"/>
                  </a:prstClr>
                </a:solidFill>
              </a:rPr>
              <a:pPr defTabSz="932317"/>
              <a:t>‹#›</a:t>
            </a:fld>
            <a:endParaRPr lang="en-US">
              <a:solidFill>
                <a:prstClr val="black">
                  <a:tint val="75000"/>
                </a:prstClr>
              </a:solidFill>
            </a:endParaRPr>
          </a:p>
        </p:txBody>
      </p:sp>
    </p:spTree>
    <p:extLst>
      <p:ext uri="{BB962C8B-B14F-4D97-AF65-F5344CB8AC3E}">
        <p14:creationId xmlns:p14="http://schemas.microsoft.com/office/powerpoint/2010/main" val="2053253521"/>
      </p:ext>
    </p:extLst>
  </p:cSld>
  <p:clrMapOvr>
    <a:masterClrMapping/>
  </p:clrMapOvr>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A164282-434E-41D4-9582-783D542A7B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2944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164282-434E-41D4-9582-783D542A7B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788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dirty="0"/>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164282-434E-41D4-9582-783D542A7B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099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87122" y="1007083"/>
            <a:ext cx="6295965" cy="4970646"/>
          </a:xfrm>
        </p:spPr>
        <p:txBody>
          <a:bodyPr anchor="t"/>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32317"/>
            <a:fld id="{0D099E2A-118A-4377-8F98-2DF40BCBA9FE}" type="slidenum">
              <a:rPr lang="en-US" smtClean="0">
                <a:solidFill>
                  <a:prstClr val="black">
                    <a:tint val="75000"/>
                  </a:prstClr>
                </a:solidFill>
              </a:rPr>
              <a:pPr defTabSz="932317"/>
              <a:t>‹#›</a:t>
            </a:fld>
            <a:endParaRPr lang="en-US">
              <a:solidFill>
                <a:prstClr val="black">
                  <a:tint val="75000"/>
                </a:prstClr>
              </a:solidFill>
            </a:endParaRPr>
          </a:p>
        </p:txBody>
      </p:sp>
    </p:spTree>
    <p:extLst>
      <p:ext uri="{BB962C8B-B14F-4D97-AF65-F5344CB8AC3E}">
        <p14:creationId xmlns:p14="http://schemas.microsoft.com/office/powerpoint/2010/main" val="40478172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317"/>
            <a:fld id="{0D099E2A-118A-4377-8F98-2DF40BCBA9FE}" type="slidenum">
              <a:rPr lang="en-US" smtClean="0">
                <a:solidFill>
                  <a:prstClr val="black">
                    <a:tint val="75000"/>
                  </a:prstClr>
                </a:solidFill>
              </a:rPr>
              <a:pPr defTabSz="932317"/>
              <a:t>‹#›</a:t>
            </a:fld>
            <a:endParaRPr lang="en-US">
              <a:solidFill>
                <a:prstClr val="black">
                  <a:tint val="75000"/>
                </a:prstClr>
              </a:solidFill>
            </a:endParaRPr>
          </a:p>
        </p:txBody>
      </p:sp>
    </p:spTree>
    <p:extLst>
      <p:ext uri="{BB962C8B-B14F-4D97-AF65-F5344CB8AC3E}">
        <p14:creationId xmlns:p14="http://schemas.microsoft.com/office/powerpoint/2010/main" val="97699593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317"/>
            <a:fld id="{0D099E2A-118A-4377-8F98-2DF40BCBA9FE}" type="slidenum">
              <a:rPr lang="en-US" smtClean="0">
                <a:solidFill>
                  <a:prstClr val="black">
                    <a:tint val="75000"/>
                  </a:prstClr>
                </a:solidFill>
              </a:rPr>
              <a:pPr defTabSz="932317"/>
              <a:t>‹#›</a:t>
            </a:fld>
            <a:endParaRPr lang="en-US">
              <a:solidFill>
                <a:prstClr val="black">
                  <a:tint val="75000"/>
                </a:prstClr>
              </a:solidFill>
            </a:endParaRPr>
          </a:p>
        </p:txBody>
      </p:sp>
    </p:spTree>
    <p:extLst>
      <p:ext uri="{BB962C8B-B14F-4D97-AF65-F5344CB8AC3E}">
        <p14:creationId xmlns:p14="http://schemas.microsoft.com/office/powerpoint/2010/main" val="159973055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331" y="2873017"/>
            <a:ext cx="11255709" cy="2435131"/>
          </a:xfrm>
        </p:spPr>
        <p:txBody>
          <a:bodyPr anchor="b">
            <a:noAutofit/>
          </a:bodyPr>
          <a:lstStyle>
            <a:lvl1pPr algn="l">
              <a:defRPr sz="24368">
                <a:solidFill>
                  <a:schemeClr val="bg1"/>
                </a:solidFill>
              </a:defRPr>
            </a:lvl1pPr>
          </a:lstStyle>
          <a:p>
            <a:r>
              <a:rPr lang="en-US" dirty="0" smtClean="0"/>
              <a:t>web</a:t>
            </a:r>
            <a:endParaRPr lang="en-US" dirty="0"/>
          </a:p>
        </p:txBody>
      </p:sp>
    </p:spTree>
    <p:extLst>
      <p:ext uri="{BB962C8B-B14F-4D97-AF65-F5344CB8AC3E}">
        <p14:creationId xmlns:p14="http://schemas.microsoft.com/office/powerpoint/2010/main" val="411694215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1" y="0"/>
            <a:ext cx="12436475" cy="6994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17"/>
            <a:endParaRPr lang="en-US" sz="1835">
              <a:solidFill>
                <a:srgbClr val="FFFFFF"/>
              </a:solidFill>
            </a:endParaRPr>
          </a:p>
        </p:txBody>
      </p:sp>
      <p:sp>
        <p:nvSpPr>
          <p:cNvPr id="2" name="Title 1"/>
          <p:cNvSpPr>
            <a:spLocks noGrp="1"/>
          </p:cNvSpPr>
          <p:nvPr>
            <p:ph type="ctrTitle" hasCustomPrompt="1"/>
          </p:nvPr>
        </p:nvSpPr>
        <p:spPr>
          <a:xfrm>
            <a:off x="618331" y="2279697"/>
            <a:ext cx="11255709" cy="2435131"/>
          </a:xfrm>
        </p:spPr>
        <p:txBody>
          <a:bodyPr anchor="b">
            <a:normAutofit/>
          </a:bodyPr>
          <a:lstStyle>
            <a:lvl1pPr algn="l">
              <a:defRPr sz="14071"/>
            </a:lvl1pPr>
          </a:lstStyle>
          <a:p>
            <a:r>
              <a:rPr lang="en-US" dirty="0" smtClean="0"/>
              <a:t>Video</a:t>
            </a:r>
            <a:endParaRPr lang="en-US" dirty="0"/>
          </a:p>
        </p:txBody>
      </p:sp>
    </p:spTree>
    <p:extLst>
      <p:ext uri="{BB962C8B-B14F-4D97-AF65-F5344CB8AC3E}">
        <p14:creationId xmlns:p14="http://schemas.microsoft.com/office/powerpoint/2010/main" val="410013774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2044" y="2153641"/>
            <a:ext cx="11301996" cy="4060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3"/>
            <a:ext cx="2798207" cy="372394"/>
          </a:xfrm>
          <a:prstGeom prst="rect">
            <a:avLst/>
          </a:prstGeom>
        </p:spPr>
        <p:txBody>
          <a:bodyPr/>
          <a:lstStyle/>
          <a:p>
            <a:fld id="{0A164282-434E-41D4-9582-783D542A7B68}" type="slidenum">
              <a:rPr lang="en-US" smtClean="0">
                <a:solidFill>
                  <a:prstClr val="black">
                    <a:tint val="75000"/>
                  </a:prstClr>
                </a:solidFill>
              </a:rPr>
              <a:pPr/>
              <a:t>‹#›</a:t>
            </a:fld>
            <a:endParaRPr lang="en-US">
              <a:solidFill>
                <a:prstClr val="black">
                  <a:tint val="75000"/>
                </a:prstClr>
              </a:solidFill>
            </a:endParaRPr>
          </a:p>
        </p:txBody>
      </p:sp>
      <p:sp>
        <p:nvSpPr>
          <p:cNvPr id="5" name="Text Placeholder 4"/>
          <p:cNvSpPr>
            <a:spLocks noGrp="1"/>
          </p:cNvSpPr>
          <p:nvPr>
            <p:ph type="body" sz="quarter" idx="13" hasCustomPrompt="1"/>
          </p:nvPr>
        </p:nvSpPr>
        <p:spPr>
          <a:xfrm>
            <a:off x="571625" y="1564636"/>
            <a:ext cx="11302942" cy="446305"/>
          </a:xfrm>
        </p:spPr>
        <p:txBody>
          <a:bodyPr>
            <a:normAutofit/>
          </a:bodyPr>
          <a:lstStyle>
            <a:lvl1pPr marL="0" indent="0">
              <a:buFontTx/>
              <a:buNone/>
              <a:defRPr sz="2039" cap="all" baseline="0"/>
            </a:lvl1pPr>
            <a:lvl5pPr>
              <a:defRPr/>
            </a:lvl5pPr>
          </a:lstStyle>
          <a:p>
            <a:pPr lvl="0"/>
            <a:r>
              <a:rPr lang="en-US" dirty="0" smtClean="0"/>
              <a:t>Secondary refining headline</a:t>
            </a:r>
            <a:endParaRPr lang="en-US" dirty="0"/>
          </a:p>
        </p:txBody>
      </p:sp>
    </p:spTree>
    <p:extLst>
      <p:ext uri="{BB962C8B-B14F-4D97-AF65-F5344CB8AC3E}">
        <p14:creationId xmlns:p14="http://schemas.microsoft.com/office/powerpoint/2010/main" val="219316322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2044" y="424788"/>
            <a:ext cx="11301996" cy="940467"/>
          </a:xfrm>
        </p:spPr>
        <p:txBody>
          <a:bodyPr>
            <a:normAutofit/>
          </a:bodyPr>
          <a:lstStyle>
            <a:lvl1pPr>
              <a:defRPr sz="4487"/>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3"/>
            <a:ext cx="2798207" cy="372394"/>
          </a:xfrm>
          <a:prstGeom prst="rect">
            <a:avLst/>
          </a:prstGeom>
        </p:spPr>
        <p:txBody>
          <a:bodyPr/>
          <a:lstStyle/>
          <a:p>
            <a:fld id="{0A164282-434E-41D4-9582-783D542A7B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63029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ogo on Background">
    <p:spTree>
      <p:nvGrpSpPr>
        <p:cNvPr id="1" name=""/>
        <p:cNvGrpSpPr/>
        <p:nvPr/>
      </p:nvGrpSpPr>
      <p:grpSpPr>
        <a:xfrm>
          <a:off x="0" y="0"/>
          <a:ext cx="0" cy="0"/>
          <a:chOff x="0" y="0"/>
          <a:chExt cx="0" cy="0"/>
        </a:xfrm>
      </p:grpSpPr>
      <p:sp>
        <p:nvSpPr>
          <p:cNvPr id="2" name="Rectangle 1"/>
          <p:cNvSpPr/>
          <p:nvPr userDrawn="1"/>
        </p:nvSpPr>
        <p:spPr>
          <a:xfrm>
            <a:off x="1" y="0"/>
            <a:ext cx="12436475" cy="6994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17"/>
            <a:endParaRPr lang="en-US" sz="1835">
              <a:solidFill>
                <a:srgbClr val="FFFFFF"/>
              </a:solidFill>
            </a:endParaRPr>
          </a:p>
        </p:txBody>
      </p:sp>
      <p:sp>
        <p:nvSpPr>
          <p:cNvPr id="3" name="Text Box 3"/>
          <p:cNvSpPr txBox="1">
            <a:spLocks noChangeArrowheads="1"/>
          </p:cNvSpPr>
          <p:nvPr userDrawn="1"/>
        </p:nvSpPr>
        <p:spPr bwMode="blackWhite">
          <a:xfrm>
            <a:off x="459231" y="5612730"/>
            <a:ext cx="8812606" cy="734813"/>
          </a:xfrm>
          <a:prstGeom prst="rect">
            <a:avLst/>
          </a:prstGeom>
          <a:noFill/>
          <a:ln w="12700">
            <a:noFill/>
            <a:miter lim="800000"/>
            <a:headEnd type="none" w="sm" len="sm"/>
            <a:tailEnd type="none" w="sm" len="sm"/>
          </a:ln>
          <a:effectLst/>
        </p:spPr>
        <p:txBody>
          <a:bodyPr vert="horz" wrap="square" lIns="182806" tIns="146246" rIns="182806" bIns="146246" numCol="1" anchor="t" anchorCtr="0" compatLnSpc="1">
            <a:prstTxWarp prst="textNoShape">
              <a:avLst/>
            </a:prstTxWarp>
            <a:spAutoFit/>
          </a:bodyPr>
          <a:lstStyle/>
          <a:p>
            <a:pPr defTabSz="931832"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1832"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81311" y="3027180"/>
            <a:ext cx="3288506" cy="704445"/>
          </a:xfrm>
          <a:prstGeom prst="rect">
            <a:avLst/>
          </a:prstGeom>
        </p:spPr>
      </p:pic>
    </p:spTree>
    <p:extLst>
      <p:ext uri="{BB962C8B-B14F-4D97-AF65-F5344CB8AC3E}">
        <p14:creationId xmlns:p14="http://schemas.microsoft.com/office/powerpoint/2010/main" val="311339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_Title Slide 3">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5060" y="197451"/>
            <a:ext cx="10058336" cy="735156"/>
          </a:xfrm>
          <a:noFill/>
        </p:spPr>
        <p:txBody>
          <a:bodyPr lIns="143407" tIns="89629" rIns="143407" bIns="89629" anchor="t" anchorCtr="0">
            <a:normAutofit/>
          </a:bodyPr>
          <a:lstStyle>
            <a:lvl1pPr>
              <a:defRPr sz="4079" spc="-100" baseline="0">
                <a:solidFill>
                  <a:srgbClr val="00B0F0"/>
                </a:solidFill>
              </a:defRPr>
            </a:lvl1pPr>
          </a:lstStyle>
          <a:p>
            <a:r>
              <a:rPr lang="en-US" dirty="0" smtClean="0"/>
              <a:t>Presentation title</a:t>
            </a:r>
            <a:endParaRPr lang="en-US" dirty="0"/>
          </a:p>
        </p:txBody>
      </p:sp>
      <p:grpSp>
        <p:nvGrpSpPr>
          <p:cNvPr id="28" name="Group 27"/>
          <p:cNvGrpSpPr/>
          <p:nvPr userDrawn="1"/>
        </p:nvGrpSpPr>
        <p:grpSpPr>
          <a:xfrm>
            <a:off x="284156" y="1123747"/>
            <a:ext cx="11852399" cy="5482197"/>
            <a:chOff x="269233" y="1101809"/>
            <a:chExt cx="11616380" cy="5375191"/>
          </a:xfrm>
        </p:grpSpPr>
        <p:sp>
          <p:nvSpPr>
            <p:cNvPr id="3" name="Rectangle 2"/>
            <p:cNvSpPr/>
            <p:nvPr userDrawn="1"/>
          </p:nvSpPr>
          <p:spPr>
            <a:xfrm>
              <a:off x="269233" y="1101809"/>
              <a:ext cx="11616379" cy="5375189"/>
            </a:xfrm>
            <a:prstGeom prst="rect">
              <a:avLst/>
            </a:prstGeom>
            <a:noFill/>
            <a:ln w="12700">
              <a:solidFill>
                <a:srgbClr val="0069B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32317"/>
              <a:endParaRPr lang="en-US" sz="1224" dirty="0" err="1" smtClean="0">
                <a:solidFill>
                  <a:srgbClr val="FFFFFF"/>
                </a:solidFill>
              </a:endParaRPr>
            </a:p>
          </p:txBody>
        </p:sp>
        <p:grpSp>
          <p:nvGrpSpPr>
            <p:cNvPr id="27" name="Group 26"/>
            <p:cNvGrpSpPr/>
            <p:nvPr userDrawn="1"/>
          </p:nvGrpSpPr>
          <p:grpSpPr>
            <a:xfrm>
              <a:off x="276440" y="1101810"/>
              <a:ext cx="11609172" cy="5375190"/>
              <a:chOff x="276440" y="1101810"/>
              <a:chExt cx="11609172" cy="4572000"/>
            </a:xfrm>
          </p:grpSpPr>
          <p:cxnSp>
            <p:nvCxnSpPr>
              <p:cNvPr id="6" name="Straight Connector 5"/>
              <p:cNvCxnSpPr/>
              <p:nvPr userDrawn="1"/>
            </p:nvCxnSpPr>
            <p:spPr>
              <a:xfrm>
                <a:off x="1437357"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98274"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59191"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20108"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81025"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241942"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402859"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563776"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724693"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1885612"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76440"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userDrawn="1"/>
          </p:nvCxnSpPr>
          <p:spPr>
            <a:xfrm flipH="1">
              <a:off x="269233" y="1101810"/>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69233" y="2176848"/>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269233" y="3251886"/>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69233" y="4326924"/>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269233" y="5401962"/>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269233" y="6477000"/>
              <a:ext cx="11616380" cy="0"/>
            </a:xfrm>
            <a:prstGeom prst="line">
              <a:avLst/>
            </a:prstGeom>
            <a:ln w="38100">
              <a:solidFill>
                <a:srgbClr val="0069B8">
                  <a:alpha val="25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282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8">
          <p15:clr>
            <a:srgbClr val="C35E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1999" baseline="0">
                <a:latin typeface="+mn-lt"/>
              </a:defRPr>
            </a:lvl1pPr>
          </a:lstStyle>
          <a:p>
            <a:pPr lvl="0"/>
            <a:r>
              <a:rPr lang="en-US" dirty="0" smtClean="0"/>
              <a:t>Click to edit Master text styles</a:t>
            </a:r>
            <a:endParaRPr lang="en-US" dirty="0"/>
          </a:p>
        </p:txBody>
      </p:sp>
      <p:sp>
        <p:nvSpPr>
          <p:cNvPr id="2" name="Title 1"/>
          <p:cNvSpPr>
            <a:spLocks noGrp="1"/>
          </p:cNvSpPr>
          <p:nvPr>
            <p:ph type="title"/>
          </p:nvPr>
        </p:nvSpPr>
        <p:spPr>
          <a:xfrm>
            <a:off x="274639" y="2125664"/>
            <a:ext cx="11887199" cy="912813"/>
          </a:xfrm>
        </p:spPr>
        <p:txBody>
          <a:bodyPr/>
          <a:lstStyle>
            <a:lvl1pPr>
              <a:defRPr sz="5397"/>
            </a:lvl1pPr>
          </a:lstStyle>
          <a:p>
            <a:r>
              <a:rPr lang="en-US" dirty="0" smtClean="0"/>
              <a:t>Click to edit Master title style</a:t>
            </a:r>
            <a:endParaRPr lang="en-US" dirty="0"/>
          </a:p>
        </p:txBody>
      </p:sp>
    </p:spTree>
    <p:extLst>
      <p:ext uri="{BB962C8B-B14F-4D97-AF65-F5344CB8AC3E}">
        <p14:creationId xmlns:p14="http://schemas.microsoft.com/office/powerpoint/2010/main" val="84398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5"/>
            <a:ext cx="11887200" cy="1831975"/>
          </a:xfrm>
          <a:noFill/>
        </p:spPr>
        <p:txBody>
          <a:bodyPr tIns="91440" bIns="91440" anchor="t" anchorCtr="0"/>
          <a:lstStyle>
            <a:lvl1pPr>
              <a:defRPr sz="8796"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52136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theme" Target="../theme/theme2.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image" Target="../media/image2.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image" Target="../media/image1.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343" r:id="rId34"/>
    <p:sldLayoutId id="2147484345" r:id="rId35"/>
    <p:sldLayoutId id="2147484346" r:id="rId36"/>
    <p:sldLayoutId id="2147484347" r:id="rId37"/>
    <p:sldLayoutId id="2147484348" r:id="rId38"/>
    <p:sldLayoutId id="2147484349" r:id="rId39"/>
    <p:sldLayoutId id="2147484350" r:id="rId40"/>
    <p:sldLayoutId id="2147484351" r:id="rId41"/>
    <p:sldLayoutId id="2147484352" r:id="rId4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
        <p:nvSpPr>
          <p:cNvPr id="7" name="Rectangle 6"/>
          <p:cNvSpPr/>
          <p:nvPr userDrawn="1"/>
        </p:nvSpPr>
        <p:spPr>
          <a:xfrm>
            <a:off x="4851966" y="6717526"/>
            <a:ext cx="2732543" cy="276999"/>
          </a:xfrm>
          <a:prstGeom prst="rect">
            <a:avLst/>
          </a:prstGeom>
        </p:spPr>
        <p:txBody>
          <a:bodyPr wrap="none">
            <a:spAutoFit/>
          </a:bodyPr>
          <a:lstStyle/>
          <a:p>
            <a:r>
              <a:rPr lang="cs-CZ" sz="1200" dirty="0" smtClean="0"/>
              <a:t>Azure Storage services by @pospanet</a:t>
            </a:r>
            <a:endParaRPr lang="cs-CZ" sz="1200" dirty="0"/>
          </a:p>
        </p:txBody>
      </p:sp>
      <p:pic>
        <p:nvPicPr>
          <p:cNvPr id="9" name="Picture 8"/>
          <p:cNvPicPr>
            <a:picLocks noChangeAspect="1"/>
          </p:cNvPicPr>
          <p:nvPr userDrawn="1"/>
        </p:nvPicPr>
        <p:blipFill>
          <a:blip r:embed="rId41" cstate="email">
            <a:extLst>
              <a:ext uri="{28A0092B-C50C-407E-A947-70E740481C1C}">
                <a14:useLocalDpi xmlns:a14="http://schemas.microsoft.com/office/drawing/2010/main" val="0"/>
              </a:ext>
            </a:extLst>
          </a:blip>
          <a:stretch>
            <a:fillRect/>
          </a:stretch>
        </p:blipFill>
        <p:spPr bwMode="invGray">
          <a:xfrm>
            <a:off x="10790237" y="6538638"/>
            <a:ext cx="1552931" cy="332660"/>
          </a:xfrm>
          <a:prstGeom prst="rect">
            <a:avLst/>
          </a:prstGeom>
        </p:spPr>
      </p:pic>
    </p:spTree>
    <p:extLst>
      <p:ext uri="{BB962C8B-B14F-4D97-AF65-F5344CB8AC3E}">
        <p14:creationId xmlns:p14="http://schemas.microsoft.com/office/powerpoint/2010/main" val="1966280037"/>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4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2" r:id="rId29"/>
    <p:sldLayoutId id="2147484313" r:id="rId30"/>
    <p:sldLayoutId id="2147484314" r:id="rId31"/>
    <p:sldLayoutId id="2147484315" r:id="rId32"/>
    <p:sldLayoutId id="2147484316" r:id="rId33"/>
    <p:sldLayoutId id="2147484317" r:id="rId34"/>
    <p:sldLayoutId id="2147484318" r:id="rId35"/>
    <p:sldLayoutId id="2147484319" r:id="rId36"/>
    <p:sldLayoutId id="2147484320" r:id="rId37"/>
    <p:sldLayoutId id="2147484344" r:id="rId38"/>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468"/>
            <a:fld id="{C764DE79-268F-4C1A-8933-263129D2AF90}" type="datetimeFigureOut">
              <a:rPr lang="en-US" smtClean="0">
                <a:solidFill>
                  <a:prstClr val="black">
                    <a:tint val="75000"/>
                  </a:prstClr>
                </a:solidFill>
              </a:rPr>
              <a:pPr defTabSz="932468"/>
              <a:t>4/2/2015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468"/>
            <a:endParaRPr lang="en-US" dirty="0">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468"/>
            <a:fld id="{48F63A3B-78C7-47BE-AE5E-E10140E04643}" type="slidenum">
              <a:rPr lang="en-US" smtClean="0">
                <a:solidFill>
                  <a:prstClr val="black">
                    <a:tint val="75000"/>
                  </a:prstClr>
                </a:solidFill>
              </a:rPr>
              <a:pPr defTabSz="932468"/>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2" cstate="print">
            <a:extLst>
              <a:ext uri="{28A0092B-C50C-407E-A947-70E740481C1C}">
                <a14:useLocalDpi xmlns:a14="http://schemas.microsoft.com/office/drawing/2010/main" val="0"/>
              </a:ext>
            </a:extLst>
          </a:blip>
          <a:srcRect r="3957" b="4063"/>
          <a:stretch/>
        </p:blipFill>
        <p:spPr>
          <a:xfrm>
            <a:off x="11168" y="993"/>
            <a:ext cx="12414142" cy="6993533"/>
          </a:xfrm>
          <a:prstGeom prst="rect">
            <a:avLst/>
          </a:prstGeom>
        </p:spPr>
      </p:pic>
    </p:spTree>
    <p:extLst>
      <p:ext uri="{BB962C8B-B14F-4D97-AF65-F5344CB8AC3E}">
        <p14:creationId xmlns:p14="http://schemas.microsoft.com/office/powerpoint/2010/main" val="221644754"/>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 id="2147484340" r:id="rId19"/>
    <p:sldLayoutId id="2147484341" r:id="rId20"/>
  </p:sldLayoutIdLst>
  <p:hf hdr="0" ftr="0" dt="0"/>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myaccount.blob.core.windows.net/mycontainer/myblob"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hyperlink" Target="http://myaccount.file.core.windows.net/myshare/myfile.txt" TargetMode="External"/><Relationship Id="rId4" Type="http://schemas.openxmlformats.org/officeDocument/2006/relationships/hyperlink" Target="file:///\\myaccount.file.core.windows.net\myshare\myfile.tx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virtualacademy.com/training-courses/microsoft-azure-fundamentals" TargetMode="External"/><Relationship Id="rId7" Type="http://schemas.openxmlformats.org/officeDocument/2006/relationships/hyperlink" Target="http://www.microsoftvirtualacademy.com/training-courses/assessing-and-improving-your-devops-capabilities" TargetMode="External"/><Relationship Id="rId2" Type="http://schemas.openxmlformats.org/officeDocument/2006/relationships/notesSlide" Target="../notesSlides/notesSlide26.xml"/><Relationship Id="rId1" Type="http://schemas.openxmlformats.org/officeDocument/2006/relationships/slideLayout" Target="../slideLayouts/slideLayout92.xml"/><Relationship Id="rId6" Type="http://schemas.openxmlformats.org/officeDocument/2006/relationships/hyperlink" Target="http://www.microsoftvirtualacademy.com/training-courses/getting-great-performance-out-of-azure" TargetMode="External"/><Relationship Id="rId5" Type="http://schemas.openxmlformats.org/officeDocument/2006/relationships/hyperlink" Target="http://www.microsoftvirtualacademy.com/training-courses/microsoft-azure-developer-camp-build-a-cloud-native-app" TargetMode="External"/><Relationship Id="rId4" Type="http://schemas.openxmlformats.org/officeDocument/2006/relationships/hyperlink" Target="http://www.microsoftvirtualacademy.com/training-courses/microsoft-azure-fundamentals-websit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hyperlink" Target="https://azureinfo.microsoft.com/CE-Azure-WBNR-FY15-03Mar-TechnicalWebinars-ScalingapplicationsonAzure.html?ls=Email" TargetMode="External"/><Relationship Id="rId2" Type="http://schemas.openxmlformats.org/officeDocument/2006/relationships/notesSlide" Target="../notesSlides/notesSlide28.xml"/><Relationship Id="rId1" Type="http://schemas.openxmlformats.org/officeDocument/2006/relationships/slideLayout" Target="../slideLayouts/slideLayout92.xml"/><Relationship Id="rId6" Type="http://schemas.openxmlformats.org/officeDocument/2006/relationships/hyperlink" Target="https://azureinfo.microsoft.com/CE-Azure-WBNR-FY15-03Mar-TechnicalWebinars-AzureStorageservices.html?ls=Email" TargetMode="External"/><Relationship Id="rId5" Type="http://schemas.openxmlformats.org/officeDocument/2006/relationships/hyperlink" Target="https://azureinfo.microsoft.com/CE-Azure-WBNR-FY15-03Mar-TechnicalWebinars-MigratingsolutiontoAzure.html?ls=Email" TargetMode="External"/><Relationship Id="rId4" Type="http://schemas.openxmlformats.org/officeDocument/2006/relationships/hyperlink" Target="https://azureinfo.microsoft.com/CE-Azure-WBNR-FY15-03Mar-TechnicalWebinars-AzureSQLIaaSvs.Paas.html?ls=Emai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cc.on24.com/webcast/update/946954" TargetMode="External"/><Relationship Id="rId2" Type="http://schemas.openxmlformats.org/officeDocument/2006/relationships/notesSlide" Target="../notesSlides/notesSlide29.xml"/><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hyperlink" Target="mailto:mswebinars@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Azure Storage services</a:t>
            </a:r>
          </a:p>
        </p:txBody>
      </p:sp>
      <p:sp>
        <p:nvSpPr>
          <p:cNvPr id="5" name="Text Placeholder 4"/>
          <p:cNvSpPr>
            <a:spLocks noGrp="1"/>
          </p:cNvSpPr>
          <p:nvPr>
            <p:ph type="body" sz="quarter" idx="14"/>
          </p:nvPr>
        </p:nvSpPr>
        <p:spPr/>
        <p:txBody>
          <a:bodyPr/>
          <a:lstStyle/>
          <a:p>
            <a:r>
              <a:rPr lang="cs-CZ" dirty="0" smtClean="0"/>
              <a:t>Jan Pospíšil @pospanet</a:t>
            </a:r>
            <a:endParaRPr lang="cs-CZ" dirty="0"/>
          </a:p>
          <a:p>
            <a:r>
              <a:rPr lang="cs-CZ" dirty="0"/>
              <a:t>Senior Technology Evangelist</a:t>
            </a:r>
          </a:p>
          <a:p>
            <a:r>
              <a:rPr lang="cs-CZ" dirty="0" smtClean="0"/>
              <a:t>janpos@microsoft.com</a:t>
            </a:r>
            <a:endParaRPr lang="cs-CZ" dirty="0"/>
          </a:p>
        </p:txBody>
      </p:sp>
    </p:spTree>
    <p:extLst>
      <p:ext uri="{BB962C8B-B14F-4D97-AF65-F5344CB8AC3E}">
        <p14:creationId xmlns:p14="http://schemas.microsoft.com/office/powerpoint/2010/main" val="197821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Blob storage</a:t>
            </a:r>
            <a:endParaRPr lang="cs-CZ" dirty="0"/>
          </a:p>
        </p:txBody>
      </p:sp>
      <p:sp>
        <p:nvSpPr>
          <p:cNvPr id="12" name="Text Placeholder 11"/>
          <p:cNvSpPr>
            <a:spLocks noGrp="1"/>
          </p:cNvSpPr>
          <p:nvPr>
            <p:ph type="body" sz="quarter" idx="10"/>
          </p:nvPr>
        </p:nvSpPr>
        <p:spPr>
          <a:xfrm>
            <a:off x="274640" y="2036472"/>
            <a:ext cx="5486399" cy="3138680"/>
          </a:xfrm>
        </p:spPr>
        <p:txBody>
          <a:bodyPr/>
          <a:lstStyle/>
          <a:p>
            <a:r>
              <a:rPr lang="cs-CZ" dirty="0" smtClean="0"/>
              <a:t>Streaming</a:t>
            </a:r>
          </a:p>
          <a:p>
            <a:r>
              <a:rPr lang="cs-CZ" dirty="0" smtClean="0"/>
              <a:t>Sequence </a:t>
            </a:r>
            <a:r>
              <a:rPr lang="cs-CZ" dirty="0"/>
              <a:t>of blocks</a:t>
            </a:r>
          </a:p>
          <a:p>
            <a:r>
              <a:rPr lang="cs-CZ" dirty="0" smtClean="0"/>
              <a:t>Up to 200GB (</a:t>
            </a:r>
            <a:r>
              <a:rPr lang="cs-CZ" dirty="0"/>
              <a:t>50,000 blocks</a:t>
            </a:r>
            <a:r>
              <a:rPr lang="cs-CZ" dirty="0" smtClean="0"/>
              <a:t>)</a:t>
            </a:r>
          </a:p>
          <a:p>
            <a:r>
              <a:rPr lang="cs-CZ" dirty="0" smtClean="0"/>
              <a:t>Has to be commited</a:t>
            </a:r>
            <a:endParaRPr lang="cs-CZ" dirty="0"/>
          </a:p>
        </p:txBody>
      </p:sp>
      <p:sp>
        <p:nvSpPr>
          <p:cNvPr id="13" name="Text Placeholder 12"/>
          <p:cNvSpPr>
            <a:spLocks noGrp="1"/>
          </p:cNvSpPr>
          <p:nvPr>
            <p:ph type="body" sz="quarter" idx="11"/>
          </p:nvPr>
        </p:nvSpPr>
        <p:spPr>
          <a:xfrm>
            <a:off x="6675439" y="2036472"/>
            <a:ext cx="5486399" cy="2640210"/>
          </a:xfrm>
        </p:spPr>
        <p:txBody>
          <a:bodyPr/>
          <a:lstStyle/>
          <a:p>
            <a:r>
              <a:rPr lang="cs-CZ" dirty="0" smtClean="0"/>
              <a:t>Random read/write</a:t>
            </a:r>
          </a:p>
          <a:p>
            <a:r>
              <a:rPr lang="cs-CZ" dirty="0" smtClean="0"/>
              <a:t>Array </a:t>
            </a:r>
            <a:r>
              <a:rPr lang="cs-CZ" dirty="0"/>
              <a:t>of pages </a:t>
            </a:r>
            <a:endParaRPr lang="cs-CZ" dirty="0" smtClean="0"/>
          </a:p>
          <a:p>
            <a:r>
              <a:rPr lang="cs-CZ" dirty="0" smtClean="0"/>
              <a:t>Up to 1TB</a:t>
            </a:r>
          </a:p>
          <a:p>
            <a:r>
              <a:rPr lang="cs-CZ" dirty="0" smtClean="0"/>
              <a:t>Auto commit</a:t>
            </a:r>
            <a:endParaRPr lang="cs-CZ" dirty="0"/>
          </a:p>
        </p:txBody>
      </p:sp>
      <p:sp>
        <p:nvSpPr>
          <p:cNvPr id="11" name="Text Placeholder 10"/>
          <p:cNvSpPr>
            <a:spLocks noGrp="1"/>
          </p:cNvSpPr>
          <p:nvPr>
            <p:ph type="body" idx="1"/>
          </p:nvPr>
        </p:nvSpPr>
        <p:spPr>
          <a:xfrm>
            <a:off x="291774" y="1297808"/>
            <a:ext cx="5469265" cy="738664"/>
          </a:xfrm>
        </p:spPr>
        <p:txBody>
          <a:bodyPr/>
          <a:lstStyle/>
          <a:p>
            <a:r>
              <a:rPr lang="cs-CZ" dirty="0" smtClean="0"/>
              <a:t>Block Blob (Blobs)</a:t>
            </a:r>
            <a:endParaRPr lang="cs-CZ" dirty="0"/>
          </a:p>
        </p:txBody>
      </p:sp>
      <p:sp>
        <p:nvSpPr>
          <p:cNvPr id="14" name="Text Placeholder 13"/>
          <p:cNvSpPr>
            <a:spLocks noGrp="1"/>
          </p:cNvSpPr>
          <p:nvPr>
            <p:ph type="body" idx="12"/>
          </p:nvPr>
        </p:nvSpPr>
        <p:spPr>
          <a:xfrm>
            <a:off x="6687166" y="1297808"/>
            <a:ext cx="5469265" cy="738664"/>
          </a:xfrm>
        </p:spPr>
        <p:txBody>
          <a:bodyPr/>
          <a:lstStyle/>
          <a:p>
            <a:r>
              <a:rPr lang="cs-CZ" dirty="0" smtClean="0"/>
              <a:t>Page Blob (Disks)</a:t>
            </a:r>
            <a:endParaRPr lang="cs-CZ" dirty="0"/>
          </a:p>
        </p:txBody>
      </p:sp>
    </p:spTree>
    <p:extLst>
      <p:ext uri="{BB962C8B-B14F-4D97-AF65-F5344CB8AC3E}">
        <p14:creationId xmlns:p14="http://schemas.microsoft.com/office/powerpoint/2010/main" val="2642590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444413" cy="828675"/>
          </a:xfrm>
        </p:spPr>
        <p:txBody>
          <a:bodyPr/>
          <a:lstStyle/>
          <a:p>
            <a:r>
              <a:rPr lang="en-US" dirty="0" smtClean="0"/>
              <a:t>Blob Storage Concepts</a:t>
            </a:r>
            <a:endParaRPr lang="en-US" dirty="0"/>
          </a:p>
        </p:txBody>
      </p:sp>
      <p:sp>
        <p:nvSpPr>
          <p:cNvPr id="66" name="Rounded Rectangle 65"/>
          <p:cNvSpPr/>
          <p:nvPr/>
        </p:nvSpPr>
        <p:spPr>
          <a:xfrm>
            <a:off x="6283961" y="1839299"/>
            <a:ext cx="2244520"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Blob</a:t>
            </a:r>
          </a:p>
        </p:txBody>
      </p:sp>
      <p:sp>
        <p:nvSpPr>
          <p:cNvPr id="69" name="Rounded Rectangle 68"/>
          <p:cNvSpPr/>
          <p:nvPr/>
        </p:nvSpPr>
        <p:spPr>
          <a:xfrm>
            <a:off x="3659428" y="1839300"/>
            <a:ext cx="2493345"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Container</a:t>
            </a:r>
          </a:p>
        </p:txBody>
      </p:sp>
      <p:sp>
        <p:nvSpPr>
          <p:cNvPr id="72" name="Rounded Rectangle 71"/>
          <p:cNvSpPr/>
          <p:nvPr/>
        </p:nvSpPr>
        <p:spPr>
          <a:xfrm>
            <a:off x="1104384" y="1839300"/>
            <a:ext cx="2408150"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Account</a:t>
            </a:r>
            <a:endParaRPr lang="en-US" sz="3162" dirty="0">
              <a:solidFill>
                <a:schemeClr val="tx1">
                  <a:alpha val="98824"/>
                </a:schemeClr>
              </a:solidFill>
              <a:latin typeface="Segoe UI Light" pitchFamily="34" charset="0"/>
            </a:endParaRPr>
          </a:p>
        </p:txBody>
      </p:sp>
      <p:sp>
        <p:nvSpPr>
          <p:cNvPr id="100" name="Rectangle 99"/>
          <p:cNvSpPr/>
          <p:nvPr/>
        </p:nvSpPr>
        <p:spPr bwMode="auto">
          <a:xfrm>
            <a:off x="179592" y="1159000"/>
            <a:ext cx="9985918" cy="466302"/>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2" tIns="46626" rIns="93252" bIns="46626" numCol="1" rtlCol="0" anchor="ctr" anchorCtr="0" compatLnSpc="1">
            <a:prstTxWarp prst="textNoShape">
              <a:avLst/>
            </a:prstTxWarp>
          </a:bodyPr>
          <a:lstStyle/>
          <a:p>
            <a:pPr defTabSz="932251" fontAlgn="base">
              <a:spcBef>
                <a:spcPct val="0"/>
              </a:spcBef>
              <a:spcAft>
                <a:spcPct val="0"/>
              </a:spcAft>
            </a:pPr>
            <a:r>
              <a:rPr lang="en-US" sz="2040" dirty="0">
                <a:solidFill>
                  <a:srgbClr val="FFFFFF">
                    <a:alpha val="99000"/>
                  </a:srgbClr>
                </a:solidFill>
                <a:latin typeface="Consolas" pitchFamily="49" charset="0"/>
                <a:cs typeface="Consolas" pitchFamily="49" charset="0"/>
              </a:rPr>
              <a:t>http://{account}.</a:t>
            </a:r>
            <a:r>
              <a:rPr lang="en-US" sz="2040" i="1" dirty="0">
                <a:solidFill>
                  <a:srgbClr val="FFFFFF">
                    <a:alpha val="99000"/>
                  </a:srgbClr>
                </a:solidFill>
                <a:latin typeface="Consolas" pitchFamily="49" charset="0"/>
                <a:cs typeface="Consolas" pitchFamily="49" charset="0"/>
              </a:rPr>
              <a:t>blob.core.windows.net</a:t>
            </a:r>
            <a:r>
              <a:rPr lang="en-US" sz="2040" dirty="0">
                <a:solidFill>
                  <a:srgbClr val="FFFFFF">
                    <a:alpha val="99000"/>
                  </a:srgbClr>
                </a:solidFill>
                <a:latin typeface="Consolas" pitchFamily="49" charset="0"/>
                <a:cs typeface="Consolas" pitchFamily="49" charset="0"/>
              </a:rPr>
              <a:t>/{container}/{blobname}</a:t>
            </a:r>
          </a:p>
        </p:txBody>
      </p:sp>
      <p:sp>
        <p:nvSpPr>
          <p:cNvPr id="101" name="Down Arrow 100"/>
          <p:cNvSpPr/>
          <p:nvPr/>
        </p:nvSpPr>
        <p:spPr bwMode="auto">
          <a:xfrm rot="10800000">
            <a:off x="1734916" y="1537766"/>
            <a:ext cx="308180" cy="402058"/>
          </a:xfrm>
          <a:prstGeom prst="downArrow">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solidFill>
                <a:srgbClr val="FFFFFF"/>
              </a:solidFill>
              <a:latin typeface="Calibri"/>
            </a:endParaRPr>
          </a:p>
        </p:txBody>
      </p:sp>
      <p:sp>
        <p:nvSpPr>
          <p:cNvPr id="102" name="Down Arrow 101"/>
          <p:cNvSpPr/>
          <p:nvPr/>
        </p:nvSpPr>
        <p:spPr bwMode="auto">
          <a:xfrm rot="12917701">
            <a:off x="5661989" y="1499253"/>
            <a:ext cx="308180" cy="471687"/>
          </a:xfrm>
          <a:prstGeom prst="downArrow">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solidFill>
                <a:srgbClr val="FFFFFF"/>
              </a:solidFill>
              <a:latin typeface="Calibri"/>
            </a:endParaRPr>
          </a:p>
        </p:txBody>
      </p:sp>
      <p:sp>
        <p:nvSpPr>
          <p:cNvPr id="105" name="Rounded Rectangle 104"/>
          <p:cNvSpPr/>
          <p:nvPr/>
        </p:nvSpPr>
        <p:spPr>
          <a:xfrm>
            <a:off x="8662159" y="1839301"/>
            <a:ext cx="2428144" cy="43815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Pages/Blocks</a:t>
            </a:r>
          </a:p>
        </p:txBody>
      </p:sp>
      <p:sp>
        <p:nvSpPr>
          <p:cNvPr id="103" name="Down Arrow 102"/>
          <p:cNvSpPr/>
          <p:nvPr/>
        </p:nvSpPr>
        <p:spPr bwMode="auto">
          <a:xfrm rot="12330302">
            <a:off x="7877570" y="1523312"/>
            <a:ext cx="308180" cy="395648"/>
          </a:xfrm>
          <a:prstGeom prst="downArrow">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solidFill>
                <a:srgbClr val="FFFFFF"/>
              </a:solidFill>
              <a:latin typeface="Calibri"/>
            </a:endParaRPr>
          </a:p>
        </p:txBody>
      </p:sp>
      <p:cxnSp>
        <p:nvCxnSpPr>
          <p:cNvPr id="4" name="Straight Connector 3"/>
          <p:cNvCxnSpPr/>
          <p:nvPr/>
        </p:nvCxnSpPr>
        <p:spPr>
          <a:xfrm>
            <a:off x="2916602" y="4641822"/>
            <a:ext cx="1568469" cy="10385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2906006" y="3719815"/>
            <a:ext cx="1526078" cy="107037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550690" y="4314875"/>
            <a:ext cx="1515538"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err="1">
                <a:solidFill>
                  <a:schemeClr val="lt1">
                    <a:alpha val="99000"/>
                  </a:schemeClr>
                </a:solidFill>
              </a:rPr>
              <a:t>contoso</a:t>
            </a:r>
            <a:endParaRPr lang="en-US" sz="2040" dirty="0">
              <a:solidFill>
                <a:schemeClr val="lt1">
                  <a:alpha val="99000"/>
                </a:schemeClr>
              </a:solidFill>
            </a:endParaRPr>
          </a:p>
        </p:txBody>
      </p:sp>
      <p:cxnSp>
        <p:nvCxnSpPr>
          <p:cNvPr id="119" name="Straight Connector 118"/>
          <p:cNvCxnSpPr/>
          <p:nvPr/>
        </p:nvCxnSpPr>
        <p:spPr>
          <a:xfrm>
            <a:off x="5566043" y="5542630"/>
            <a:ext cx="104917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491861" y="3783403"/>
            <a:ext cx="1298814" cy="67825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5491859" y="3147536"/>
            <a:ext cx="1219183" cy="7736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045922" y="4323888"/>
            <a:ext cx="1621458" cy="92200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endCxn id="111" idx="1"/>
          </p:cNvCxnSpPr>
          <p:nvPr/>
        </p:nvCxnSpPr>
        <p:spPr>
          <a:xfrm flipV="1">
            <a:off x="8035322" y="3811470"/>
            <a:ext cx="1031147" cy="6819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97494" y="2828860"/>
            <a:ext cx="1617455"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PIC01.JPG</a:t>
            </a:r>
          </a:p>
        </p:txBody>
      </p:sp>
      <p:sp>
        <p:nvSpPr>
          <p:cNvPr id="111" name="Rounded Rectangle 18"/>
          <p:cNvSpPr/>
          <p:nvPr/>
        </p:nvSpPr>
        <p:spPr>
          <a:xfrm>
            <a:off x="9066471" y="3453045"/>
            <a:ext cx="1617032" cy="71685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Block/Page</a:t>
            </a:r>
          </a:p>
        </p:txBody>
      </p:sp>
      <p:sp>
        <p:nvSpPr>
          <p:cNvPr id="115" name="Rectangle 114"/>
          <p:cNvSpPr/>
          <p:nvPr/>
        </p:nvSpPr>
        <p:spPr>
          <a:xfrm>
            <a:off x="9066256" y="4610874"/>
            <a:ext cx="1617457"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Block/Page</a:t>
            </a:r>
          </a:p>
        </p:txBody>
      </p:sp>
      <p:sp>
        <p:nvSpPr>
          <p:cNvPr id="117" name="Rectangle 116"/>
          <p:cNvSpPr/>
          <p:nvPr/>
        </p:nvSpPr>
        <p:spPr>
          <a:xfrm>
            <a:off x="6597493" y="3994618"/>
            <a:ext cx="1617457"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PIC02.JPG</a:t>
            </a:r>
          </a:p>
        </p:txBody>
      </p:sp>
      <p:sp>
        <p:nvSpPr>
          <p:cNvPr id="79" name="Rectangle 78"/>
          <p:cNvSpPr/>
          <p:nvPr/>
        </p:nvSpPr>
        <p:spPr>
          <a:xfrm>
            <a:off x="4165235" y="3450601"/>
            <a:ext cx="1466025"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images</a:t>
            </a:r>
          </a:p>
        </p:txBody>
      </p:sp>
      <p:sp>
        <p:nvSpPr>
          <p:cNvPr id="98" name="Rounded Rectangle 97"/>
          <p:cNvSpPr/>
          <p:nvPr/>
        </p:nvSpPr>
        <p:spPr>
          <a:xfrm>
            <a:off x="6597494" y="5179149"/>
            <a:ext cx="1617455"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VID1.AVI</a:t>
            </a:r>
          </a:p>
        </p:txBody>
      </p:sp>
      <p:sp>
        <p:nvSpPr>
          <p:cNvPr id="92" name="Rectangle 91"/>
          <p:cNvSpPr/>
          <p:nvPr/>
        </p:nvSpPr>
        <p:spPr>
          <a:xfrm>
            <a:off x="4165236" y="5179149"/>
            <a:ext cx="1466026"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chemeClr val="lt1">
                    <a:alpha val="99000"/>
                  </a:schemeClr>
                </a:solidFill>
              </a:rPr>
              <a:t>videos</a:t>
            </a:r>
          </a:p>
        </p:txBody>
      </p:sp>
    </p:spTree>
    <p:extLst>
      <p:ext uri="{BB962C8B-B14F-4D97-AF65-F5344CB8AC3E}">
        <p14:creationId xmlns:p14="http://schemas.microsoft.com/office/powerpoint/2010/main" val="126972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2000" tmFilter="0, 0; .2, .5; .8, .5; 1, 0"/>
                                        <p:tgtEl>
                                          <p:spTgt spid="72"/>
                                        </p:tgtEl>
                                      </p:cBhvr>
                                    </p:animEffect>
                                    <p:animScale>
                                      <p:cBhvr>
                                        <p:cTn id="12" dur="1000" autoRev="1" fill="hold"/>
                                        <p:tgtEl>
                                          <p:spTgt spid="72"/>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1000"/>
                                        <p:tgtEl>
                                          <p:spTgt spid="10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2000" tmFilter="0, 0; .2, .5; .8, .5; 1, 0"/>
                                        <p:tgtEl>
                                          <p:spTgt spid="69"/>
                                        </p:tgtEl>
                                      </p:cBhvr>
                                    </p:animEffect>
                                    <p:animScale>
                                      <p:cBhvr>
                                        <p:cTn id="20" dur="1000" autoRev="1" fill="hold"/>
                                        <p:tgtEl>
                                          <p:spTgt spid="69"/>
                                        </p:tgtEl>
                                      </p:cBhvr>
                                      <p:by x="105000" y="105000"/>
                                    </p:animScale>
                                  </p:childTnLst>
                                </p:cTn>
                              </p:par>
                              <p:par>
                                <p:cTn id="21" presetID="10"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10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2000" tmFilter="0, 0; .2, .5; .8, .5; 1, 0"/>
                                        <p:tgtEl>
                                          <p:spTgt spid="66"/>
                                        </p:tgtEl>
                                      </p:cBhvr>
                                    </p:animEffect>
                                    <p:animScale>
                                      <p:cBhvr>
                                        <p:cTn id="28" dur="1000" autoRev="1" fill="hold"/>
                                        <p:tgtEl>
                                          <p:spTgt spid="66"/>
                                        </p:tgtEl>
                                      </p:cBhvr>
                                      <p:by x="105000" y="105000"/>
                                    </p:animScale>
                                  </p:childTnLst>
                                </p:cTn>
                              </p:par>
                              <p:par>
                                <p:cTn id="29" presetID="10"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72" grpId="0" animBg="1"/>
      <p:bldP spid="100" grpId="0"/>
      <p:bldP spid="101" grpId="0" animBg="1"/>
      <p:bldP spid="102" grpId="0" animBg="1"/>
      <p:bldP spid="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4637" y="3954461"/>
            <a:ext cx="11886356" cy="251460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Abstractions – Blobs</a:t>
            </a:r>
            <a:endParaRPr lang="en-US" dirty="0"/>
          </a:p>
        </p:txBody>
      </p:sp>
      <p:sp>
        <p:nvSpPr>
          <p:cNvPr id="3" name="Text Placeholder 2"/>
          <p:cNvSpPr>
            <a:spLocks noGrp="1"/>
          </p:cNvSpPr>
          <p:nvPr>
            <p:ph type="body" sz="quarter" idx="10"/>
          </p:nvPr>
        </p:nvSpPr>
        <p:spPr>
          <a:xfrm>
            <a:off x="275481" y="1303996"/>
            <a:ext cx="11657756" cy="5537847"/>
          </a:xfrm>
        </p:spPr>
        <p:txBody>
          <a:bodyPr>
            <a:normAutofit/>
          </a:bodyPr>
          <a:lstStyle/>
          <a:p>
            <a:r>
              <a:rPr lang="en-US" dirty="0" smtClean="0"/>
              <a:t>Blobs – Massively scalable object store in the cloud</a:t>
            </a:r>
          </a:p>
          <a:p>
            <a:pPr lvl="1"/>
            <a:r>
              <a:rPr lang="en-US" dirty="0" smtClean="0"/>
              <a:t>Simple REST interface (Put, Get, Delete)</a:t>
            </a:r>
          </a:p>
          <a:p>
            <a:pPr lvl="1"/>
            <a:r>
              <a:rPr lang="en-US" dirty="0" smtClean="0"/>
              <a:t>Data sharing – share documents, pictures, video, music, etc.</a:t>
            </a:r>
          </a:p>
          <a:p>
            <a:pPr lvl="1"/>
            <a:r>
              <a:rPr lang="en-US" dirty="0" smtClean="0"/>
              <a:t>Big Data – store raw data/logs and compute/map reduce over data</a:t>
            </a:r>
          </a:p>
          <a:p>
            <a:pPr lvl="1"/>
            <a:r>
              <a:rPr lang="en-US" dirty="0" smtClean="0"/>
              <a:t>Backups – data and device backups</a:t>
            </a:r>
          </a:p>
          <a:p>
            <a:pPr marL="342900" lvl="1" indent="0">
              <a:buNone/>
            </a:pPr>
            <a:endParaRPr lang="en-US" dirty="0" smtClean="0"/>
          </a:p>
        </p:txBody>
      </p:sp>
      <p:pic>
        <p:nvPicPr>
          <p:cNvPr id="4" name="Picture 3"/>
          <p:cNvPicPr>
            <a:picLocks noChangeAspect="1"/>
          </p:cNvPicPr>
          <p:nvPr/>
        </p:nvPicPr>
        <p:blipFill>
          <a:blip r:embed="rId3"/>
          <a:stretch>
            <a:fillRect/>
          </a:stretch>
        </p:blipFill>
        <p:spPr>
          <a:xfrm>
            <a:off x="349993" y="4131266"/>
            <a:ext cx="11742673" cy="2191286"/>
          </a:xfrm>
          <a:prstGeom prst="rect">
            <a:avLst/>
          </a:prstGeom>
        </p:spPr>
      </p:pic>
    </p:spTree>
    <p:extLst>
      <p:ext uri="{BB962C8B-B14F-4D97-AF65-F5344CB8AC3E}">
        <p14:creationId xmlns:p14="http://schemas.microsoft.com/office/powerpoint/2010/main" val="80476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74637" y="3802062"/>
            <a:ext cx="11886356" cy="3039769"/>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Abstractions – Disks</a:t>
            </a:r>
            <a:endParaRPr lang="en-US" dirty="0"/>
          </a:p>
        </p:txBody>
      </p:sp>
      <p:sp>
        <p:nvSpPr>
          <p:cNvPr id="3" name="Text Placeholder 2"/>
          <p:cNvSpPr>
            <a:spLocks noGrp="1"/>
          </p:cNvSpPr>
          <p:nvPr>
            <p:ph type="body" sz="quarter" idx="10"/>
          </p:nvPr>
        </p:nvSpPr>
        <p:spPr>
          <a:xfrm>
            <a:off x="274639" y="1211262"/>
            <a:ext cx="11887200" cy="2708605"/>
          </a:xfrm>
        </p:spPr>
        <p:txBody>
          <a:bodyPr/>
          <a:lstStyle/>
          <a:p>
            <a:r>
              <a:rPr lang="en-US" sz="2400" dirty="0" smtClean="0"/>
              <a:t>Persistent </a:t>
            </a:r>
            <a:r>
              <a:rPr lang="en-US" sz="2400" dirty="0"/>
              <a:t>disks for VMs in Azure </a:t>
            </a:r>
          </a:p>
          <a:p>
            <a:r>
              <a:rPr lang="en-US" sz="2400" dirty="0" smtClean="0"/>
              <a:t>Disks </a:t>
            </a:r>
            <a:r>
              <a:rPr lang="en-US" sz="2400" dirty="0"/>
              <a:t>are VHDs stored in Azure </a:t>
            </a:r>
            <a:r>
              <a:rPr lang="en-US" sz="2400" dirty="0" smtClean="0"/>
              <a:t>Page Blobs</a:t>
            </a:r>
          </a:p>
          <a:p>
            <a:r>
              <a:rPr lang="en-US" sz="2400" dirty="0"/>
              <a:t>Page blobs are optimized for random I/O</a:t>
            </a:r>
          </a:p>
          <a:p>
            <a:r>
              <a:rPr lang="en-US" sz="2400" dirty="0" smtClean="0"/>
              <a:t>VM </a:t>
            </a:r>
            <a:r>
              <a:rPr lang="en-US" sz="2400" dirty="0"/>
              <a:t>see the VHD/Blob as a disk</a:t>
            </a:r>
          </a:p>
          <a:p>
            <a:pPr lvl="1"/>
            <a:r>
              <a:rPr lang="en-US" sz="1800" dirty="0" smtClean="0"/>
              <a:t>Reads </a:t>
            </a:r>
            <a:r>
              <a:rPr lang="en-US" sz="1800" dirty="0"/>
              <a:t>translated to GETs, writes to PUTs</a:t>
            </a:r>
          </a:p>
          <a:p>
            <a:pPr lvl="1"/>
            <a:r>
              <a:rPr lang="en-US" sz="1800" dirty="0" smtClean="0"/>
              <a:t>Blob </a:t>
            </a:r>
            <a:r>
              <a:rPr lang="en-US" sz="1800" dirty="0"/>
              <a:t>protected by write-lease</a:t>
            </a:r>
          </a:p>
          <a:p>
            <a:pPr lvl="1"/>
            <a:r>
              <a:rPr lang="en-US" sz="1800" dirty="0" smtClean="0"/>
              <a:t>Reads </a:t>
            </a:r>
            <a:r>
              <a:rPr lang="en-US" sz="1800" dirty="0"/>
              <a:t>from the blob (and snapshots) still </a:t>
            </a:r>
            <a:r>
              <a:rPr lang="en-US" sz="1800" dirty="0" smtClean="0"/>
              <a:t>allowed</a:t>
            </a:r>
          </a:p>
        </p:txBody>
      </p:sp>
      <p:pic>
        <p:nvPicPr>
          <p:cNvPr id="5" name="Picture 4"/>
          <p:cNvPicPr>
            <a:picLocks noChangeAspect="1"/>
          </p:cNvPicPr>
          <p:nvPr/>
        </p:nvPicPr>
        <p:blipFill>
          <a:blip r:embed="rId2"/>
          <a:stretch>
            <a:fillRect/>
          </a:stretch>
        </p:blipFill>
        <p:spPr>
          <a:xfrm>
            <a:off x="579437" y="3867734"/>
            <a:ext cx="10861674" cy="2982328"/>
          </a:xfrm>
          <a:prstGeom prst="rect">
            <a:avLst/>
          </a:prstGeom>
        </p:spPr>
      </p:pic>
    </p:spTree>
    <p:extLst>
      <p:ext uri="{BB962C8B-B14F-4D97-AF65-F5344CB8AC3E}">
        <p14:creationId xmlns:p14="http://schemas.microsoft.com/office/powerpoint/2010/main" val="17118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Storage</a:t>
            </a:r>
            <a:r>
              <a:rPr lang="cs-CZ" dirty="0" smtClean="0"/>
              <a:t> (preview)</a:t>
            </a:r>
            <a:endParaRPr lang="en-US" dirty="0"/>
          </a:p>
        </p:txBody>
      </p:sp>
      <p:sp>
        <p:nvSpPr>
          <p:cNvPr id="3" name="Text Placeholder 2"/>
          <p:cNvSpPr>
            <a:spLocks noGrp="1"/>
          </p:cNvSpPr>
          <p:nvPr>
            <p:ph type="body" sz="quarter" idx="10"/>
          </p:nvPr>
        </p:nvSpPr>
        <p:spPr>
          <a:xfrm>
            <a:off x="274639" y="1668464"/>
            <a:ext cx="11506198" cy="4422921"/>
          </a:xfrm>
        </p:spPr>
        <p:txBody>
          <a:bodyPr/>
          <a:lstStyle/>
          <a:p>
            <a:r>
              <a:rPr lang="en-US" sz="2800" dirty="0"/>
              <a:t>Consistent low latency </a:t>
            </a:r>
            <a:r>
              <a:rPr lang="en-US" sz="2800" dirty="0" smtClean="0"/>
              <a:t>SSD based with predictable </a:t>
            </a:r>
            <a:r>
              <a:rPr lang="en-US" sz="2800" dirty="0"/>
              <a:t>IO throughput</a:t>
            </a:r>
          </a:p>
          <a:p>
            <a:r>
              <a:rPr lang="en-US" sz="2800" dirty="0"/>
              <a:t>Suitable for high-performance IO-intensive database workloads</a:t>
            </a:r>
          </a:p>
          <a:p>
            <a:r>
              <a:rPr lang="en-US" sz="2800" dirty="0"/>
              <a:t>Single digit milliseconds latencies</a:t>
            </a:r>
          </a:p>
          <a:p>
            <a:r>
              <a:rPr lang="en-US" sz="2800" dirty="0"/>
              <a:t>Supports up to 1 TB blob/disk size</a:t>
            </a:r>
          </a:p>
          <a:p>
            <a:r>
              <a:rPr lang="en-US" sz="2800" dirty="0"/>
              <a:t>Stripe up to 32 disks for a total of </a:t>
            </a:r>
          </a:p>
          <a:p>
            <a:pPr marL="0" indent="0">
              <a:buNone/>
            </a:pPr>
            <a:r>
              <a:rPr lang="en-US" sz="2800" dirty="0"/>
              <a:t>   32TB and more than 50,000 IOPS</a:t>
            </a:r>
          </a:p>
          <a:p>
            <a:r>
              <a:rPr lang="en-US" sz="2800" dirty="0"/>
              <a:t>Premium Storage Disks work in </a:t>
            </a:r>
          </a:p>
          <a:p>
            <a:pPr marL="0" indent="0">
              <a:buNone/>
            </a:pPr>
            <a:r>
              <a:rPr lang="en-US" sz="2800" dirty="0"/>
              <a:t>    conjunction with a </a:t>
            </a:r>
            <a:r>
              <a:rPr lang="en-US" sz="2800" dirty="0" smtClean="0"/>
              <a:t>new </a:t>
            </a:r>
            <a:r>
              <a:rPr lang="en-US" sz="2800" dirty="0"/>
              <a:t>VM series</a:t>
            </a:r>
          </a:p>
          <a:p>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39" y="2811462"/>
            <a:ext cx="6235700" cy="390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1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2" y="-1"/>
            <a:ext cx="12444426" cy="828981"/>
          </a:xfrm>
        </p:spPr>
        <p:txBody>
          <a:bodyPr/>
          <a:lstStyle/>
          <a:p>
            <a:r>
              <a:rPr lang="en-US" dirty="0" smtClean="0">
                <a:solidFill>
                  <a:schemeClr val="tx1"/>
                </a:solidFill>
              </a:rPr>
              <a:t>Azure Files</a:t>
            </a:r>
            <a:endParaRPr lang="en-US" sz="1800" dirty="0">
              <a:solidFill>
                <a:schemeClr val="tx1"/>
              </a:solidFill>
            </a:endParaRPr>
          </a:p>
        </p:txBody>
      </p:sp>
      <p:sp>
        <p:nvSpPr>
          <p:cNvPr id="4" name="Content Placeholder 2"/>
          <p:cNvSpPr txBox="1">
            <a:spLocks/>
          </p:cNvSpPr>
          <p:nvPr/>
        </p:nvSpPr>
        <p:spPr>
          <a:xfrm>
            <a:off x="882" y="-1"/>
            <a:ext cx="12434711" cy="5431919"/>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015" indent="0">
              <a:spcBef>
                <a:spcPts val="1224"/>
              </a:spcBef>
              <a:buClr>
                <a:srgbClr val="FFFFFF"/>
              </a:buClr>
              <a:buNone/>
            </a:pPr>
            <a:r>
              <a:rPr lang="en-US" sz="3672" dirty="0">
                <a:solidFill>
                  <a:schemeClr val="tx1"/>
                </a:solidFill>
              </a:rPr>
              <a:t>Shared Network File Storage for Azure</a:t>
            </a:r>
          </a:p>
          <a:p>
            <a:pPr marL="257015" indent="0">
              <a:spcBef>
                <a:spcPts val="1224"/>
              </a:spcBef>
              <a:buClr>
                <a:srgbClr val="FFFFFF"/>
              </a:buClr>
              <a:buNone/>
            </a:pPr>
            <a:r>
              <a:rPr lang="en-US" sz="3672" dirty="0">
                <a:solidFill>
                  <a:schemeClr val="tx1"/>
                </a:solidFill>
              </a:rPr>
              <a:t>Availability, durability, scalability are managed automatically</a:t>
            </a:r>
          </a:p>
          <a:p>
            <a:pPr marL="257015" indent="0">
              <a:spcBef>
                <a:spcPts val="1224"/>
              </a:spcBef>
              <a:buClr>
                <a:srgbClr val="FFFFFF"/>
              </a:buClr>
              <a:buNone/>
            </a:pPr>
            <a:r>
              <a:rPr lang="en-US" sz="3672" dirty="0">
                <a:solidFill>
                  <a:schemeClr val="tx1"/>
                </a:solidFill>
              </a:rPr>
              <a:t>Supports two interfaces: SMB and REST</a:t>
            </a:r>
          </a:p>
        </p:txBody>
      </p:sp>
      <p:grpSp>
        <p:nvGrpSpPr>
          <p:cNvPr id="3" name="Group 2"/>
          <p:cNvGrpSpPr/>
          <p:nvPr/>
        </p:nvGrpSpPr>
        <p:grpSpPr>
          <a:xfrm>
            <a:off x="7285037" y="4329746"/>
            <a:ext cx="4828169" cy="2204343"/>
            <a:chOff x="3804154" y="4446342"/>
            <a:chExt cx="4828169" cy="2204343"/>
          </a:xfrm>
        </p:grpSpPr>
        <p:grpSp>
          <p:nvGrpSpPr>
            <p:cNvPr id="24" name="Group 23"/>
            <p:cNvGrpSpPr/>
            <p:nvPr/>
          </p:nvGrpSpPr>
          <p:grpSpPr>
            <a:xfrm>
              <a:off x="3804154" y="4446342"/>
              <a:ext cx="4828169" cy="725056"/>
              <a:chOff x="3666828" y="3592945"/>
              <a:chExt cx="4733929" cy="710904"/>
            </a:xfrm>
          </p:grpSpPr>
          <p:sp>
            <p:nvSpPr>
              <p:cNvPr id="5" name="Flowchart: Process 4"/>
              <p:cNvSpPr/>
              <p:nvPr/>
            </p:nvSpPr>
            <p:spPr bwMode="auto">
              <a:xfrm>
                <a:off x="3666828" y="3592945"/>
                <a:ext cx="1009558" cy="710904"/>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pPr>
                <a:r>
                  <a:rPr lang="en-US" sz="2400"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400" dirty="0">
                    <a:gradFill>
                      <a:gsLst>
                        <a:gs pos="0">
                          <a:srgbClr val="FFFFFF"/>
                        </a:gs>
                        <a:gs pos="100000">
                          <a:srgbClr val="FFFFFF"/>
                        </a:gs>
                      </a:gsLst>
                      <a:lin ang="5400000" scaled="0"/>
                    </a:gradFill>
                    <a:latin typeface="+mj-lt"/>
                    <a:ea typeface="Segoe UI" pitchFamily="34" charset="0"/>
                    <a:cs typeface="Segoe UI" pitchFamily="34" charset="0"/>
                  </a:rPr>
                  <a:t> VM</a:t>
                </a:r>
              </a:p>
            </p:txBody>
          </p:sp>
          <p:sp>
            <p:nvSpPr>
              <p:cNvPr id="7" name="Flowchart: Process 6"/>
              <p:cNvSpPr/>
              <p:nvPr/>
            </p:nvSpPr>
            <p:spPr bwMode="auto">
              <a:xfrm>
                <a:off x="4908285" y="3592945"/>
                <a:ext cx="1009558" cy="710904"/>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IaaS VM</a:t>
                </a:r>
              </a:p>
            </p:txBody>
          </p:sp>
          <p:sp>
            <p:nvSpPr>
              <p:cNvPr id="8" name="Flowchart: Process 7"/>
              <p:cNvSpPr/>
              <p:nvPr/>
            </p:nvSpPr>
            <p:spPr bwMode="auto">
              <a:xfrm>
                <a:off x="6149742" y="3592945"/>
                <a:ext cx="1009558" cy="710904"/>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pPr>
                <a:r>
                  <a:rPr lang="en-US" sz="2400"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400" dirty="0">
                    <a:gradFill>
                      <a:gsLst>
                        <a:gs pos="0">
                          <a:srgbClr val="FFFFFF"/>
                        </a:gs>
                        <a:gs pos="100000">
                          <a:srgbClr val="FFFFFF"/>
                        </a:gs>
                      </a:gsLst>
                      <a:lin ang="5400000" scaled="0"/>
                    </a:gradFill>
                    <a:latin typeface="+mj-lt"/>
                    <a:ea typeface="Segoe UI" pitchFamily="34" charset="0"/>
                    <a:cs typeface="Segoe UI" pitchFamily="34" charset="0"/>
                  </a:rPr>
                  <a:t> VM</a:t>
                </a:r>
              </a:p>
            </p:txBody>
          </p:sp>
          <p:sp>
            <p:nvSpPr>
              <p:cNvPr id="9" name="Flowchart: Process 8"/>
              <p:cNvSpPr/>
              <p:nvPr/>
            </p:nvSpPr>
            <p:spPr bwMode="auto">
              <a:xfrm>
                <a:off x="7391199" y="3592945"/>
                <a:ext cx="1009558" cy="710904"/>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pPr>
                <a:r>
                  <a:rPr lang="en-US" sz="2400" dirty="0" err="1">
                    <a:gradFill>
                      <a:gsLst>
                        <a:gs pos="0">
                          <a:srgbClr val="FFFFFF"/>
                        </a:gs>
                        <a:gs pos="100000">
                          <a:srgbClr val="FFFFFF"/>
                        </a:gs>
                      </a:gsLst>
                      <a:lin ang="5400000" scaled="0"/>
                    </a:gradFill>
                    <a:latin typeface="+mj-lt"/>
                    <a:ea typeface="Segoe UI" pitchFamily="34" charset="0"/>
                    <a:cs typeface="Segoe UI" pitchFamily="34" charset="0"/>
                  </a:rPr>
                  <a:t>PaaS</a:t>
                </a:r>
                <a:r>
                  <a:rPr lang="en-US" sz="2400" dirty="0">
                    <a:gradFill>
                      <a:gsLst>
                        <a:gs pos="0">
                          <a:srgbClr val="FFFFFF"/>
                        </a:gs>
                        <a:gs pos="100000">
                          <a:srgbClr val="FFFFFF"/>
                        </a:gs>
                      </a:gsLst>
                      <a:lin ang="5400000" scaled="0"/>
                    </a:gradFill>
                    <a:latin typeface="+mj-lt"/>
                    <a:ea typeface="Segoe UI" pitchFamily="34" charset="0"/>
                    <a:cs typeface="Segoe UI" pitchFamily="34" charset="0"/>
                  </a:rPr>
                  <a:t> VM</a:t>
                </a:r>
              </a:p>
            </p:txBody>
          </p:sp>
        </p:grpSp>
        <p:sp>
          <p:nvSpPr>
            <p:cNvPr id="10" name="Cloud 9"/>
            <p:cNvSpPr/>
            <p:nvPr/>
          </p:nvSpPr>
          <p:spPr bwMode="auto">
            <a:xfrm>
              <a:off x="4070030" y="5431919"/>
              <a:ext cx="4296415" cy="1218766"/>
            </a:xfrm>
            <a:prstGeom prst="cloud">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r>
                <a:rPr lang="en-US" sz="2652" dirty="0">
                  <a:gradFill>
                    <a:gsLst>
                      <a:gs pos="0">
                        <a:srgbClr val="FFFFFF"/>
                      </a:gs>
                      <a:gs pos="100000">
                        <a:srgbClr val="FFFFFF"/>
                      </a:gs>
                    </a:gsLst>
                    <a:lin ang="5400000" scaled="0"/>
                  </a:gradFill>
                  <a:latin typeface="+mj-lt"/>
                  <a:ea typeface="Segoe UI" pitchFamily="34" charset="0"/>
                  <a:cs typeface="Segoe UI" pitchFamily="34" charset="0"/>
                </a:rPr>
                <a:t>Azure File Share</a:t>
              </a:r>
            </a:p>
            <a:p>
              <a:pPr algn="ctr" defTabSz="932114" fontAlgn="base">
                <a:lnSpc>
                  <a:spcPct val="90000"/>
                </a:lnSpc>
                <a:spcBef>
                  <a:spcPct val="0"/>
                </a:spcBef>
                <a:spcAft>
                  <a:spcPct val="0"/>
                </a:spcAft>
              </a:pPr>
              <a:r>
                <a:rPr lang="en-US" sz="2652" dirty="0">
                  <a:gradFill>
                    <a:gsLst>
                      <a:gs pos="0">
                        <a:srgbClr val="FFFFFF"/>
                      </a:gs>
                      <a:gs pos="100000">
                        <a:srgbClr val="FFFFFF"/>
                      </a:gs>
                    </a:gsLst>
                    <a:lin ang="5400000" scaled="0"/>
                  </a:gradFill>
                  <a:latin typeface="+mj-lt"/>
                  <a:ea typeface="Segoe UI" pitchFamily="34" charset="0"/>
                  <a:cs typeface="Segoe UI" pitchFamily="34" charset="0"/>
                </a:rPr>
                <a:t>(</a:t>
              </a:r>
              <a:r>
                <a:rPr lang="en-US" sz="2652" dirty="0" err="1">
                  <a:gradFill>
                    <a:gsLst>
                      <a:gs pos="0">
                        <a:srgbClr val="FFFFFF"/>
                      </a:gs>
                      <a:gs pos="100000">
                        <a:srgbClr val="FFFFFF"/>
                      </a:gs>
                    </a:gsLst>
                    <a:lin ang="5400000" scaled="0"/>
                  </a:gradFill>
                  <a:latin typeface="+mj-lt"/>
                  <a:ea typeface="Segoe UI" pitchFamily="34" charset="0"/>
                  <a:cs typeface="Segoe UI" pitchFamily="34" charset="0"/>
                </a:rPr>
                <a:t>PaaS</a:t>
              </a:r>
              <a:r>
                <a:rPr lang="en-US" sz="2652" dirty="0">
                  <a:gradFill>
                    <a:gsLst>
                      <a:gs pos="0">
                        <a:srgbClr val="FFFFFF"/>
                      </a:gs>
                      <a:gs pos="100000">
                        <a:srgbClr val="FFFFFF"/>
                      </a:gs>
                    </a:gsLst>
                    <a:lin ang="5400000" scaled="0"/>
                  </a:gradFill>
                  <a:latin typeface="+mj-lt"/>
                  <a:ea typeface="Segoe UI" pitchFamily="34" charset="0"/>
                  <a:cs typeface="Segoe UI" pitchFamily="34" charset="0"/>
                </a:rPr>
                <a:t>)</a:t>
              </a:r>
            </a:p>
          </p:txBody>
        </p:sp>
        <p:cxnSp>
          <p:nvCxnSpPr>
            <p:cNvPr id="12" name="Straight Arrow Connector 11"/>
            <p:cNvCxnSpPr>
              <a:stCxn id="5" idx="2"/>
              <a:endCxn id="10" idx="3"/>
            </p:cNvCxnSpPr>
            <p:nvPr/>
          </p:nvCxnSpPr>
          <p:spPr>
            <a:xfrm>
              <a:off x="4318981" y="5171399"/>
              <a:ext cx="1899256" cy="3302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10" idx="3"/>
            </p:cNvCxnSpPr>
            <p:nvPr/>
          </p:nvCxnSpPr>
          <p:spPr>
            <a:xfrm>
              <a:off x="5585152" y="5171399"/>
              <a:ext cx="633085" cy="3302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3"/>
            </p:cNvCxnSpPr>
            <p:nvPr/>
          </p:nvCxnSpPr>
          <p:spPr>
            <a:xfrm flipH="1">
              <a:off x="6218238" y="5171399"/>
              <a:ext cx="633086" cy="3302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0" idx="3"/>
            </p:cNvCxnSpPr>
            <p:nvPr/>
          </p:nvCxnSpPr>
          <p:spPr>
            <a:xfrm flipH="1">
              <a:off x="6218237" y="5171399"/>
              <a:ext cx="1899257" cy="3302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07284" y="4329746"/>
            <a:ext cx="5009331" cy="1728132"/>
            <a:chOff x="771270" y="4314453"/>
            <a:chExt cx="5009331" cy="1728132"/>
          </a:xfrm>
        </p:grpSpPr>
        <p:cxnSp>
          <p:nvCxnSpPr>
            <p:cNvPr id="26" name="Straight Arrow Connector 25"/>
            <p:cNvCxnSpPr>
              <a:stCxn id="35" idx="2"/>
              <a:endCxn id="33" idx="0"/>
            </p:cNvCxnSpPr>
            <p:nvPr/>
          </p:nvCxnSpPr>
          <p:spPr>
            <a:xfrm>
              <a:off x="1274448" y="4996923"/>
              <a:ext cx="2001487" cy="24870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6" idx="2"/>
              <a:endCxn id="33" idx="0"/>
            </p:cNvCxnSpPr>
            <p:nvPr/>
          </p:nvCxnSpPr>
          <p:spPr>
            <a:xfrm>
              <a:off x="2608773" y="4996923"/>
              <a:ext cx="667162" cy="24870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7" idx="2"/>
              <a:endCxn id="33" idx="0"/>
            </p:cNvCxnSpPr>
            <p:nvPr/>
          </p:nvCxnSpPr>
          <p:spPr>
            <a:xfrm flipH="1">
              <a:off x="3275935" y="4996923"/>
              <a:ext cx="667163" cy="24870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8" idx="2"/>
              <a:endCxn id="33" idx="0"/>
            </p:cNvCxnSpPr>
            <p:nvPr/>
          </p:nvCxnSpPr>
          <p:spPr>
            <a:xfrm flipH="1">
              <a:off x="3275935" y="4996923"/>
              <a:ext cx="2001489" cy="24870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71270" y="4314453"/>
              <a:ext cx="5009331" cy="682470"/>
              <a:chOff x="3287056" y="4798503"/>
              <a:chExt cx="5009331" cy="682470"/>
            </a:xfrm>
          </p:grpSpPr>
          <p:sp>
            <p:nvSpPr>
              <p:cNvPr id="35" name="Flowchart: Process 34"/>
              <p:cNvSpPr/>
              <p:nvPr/>
            </p:nvSpPr>
            <p:spPr bwMode="auto">
              <a:xfrm>
                <a:off x="3287056" y="4798503"/>
                <a:ext cx="1006355" cy="682470"/>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353" dirty="0">
                    <a:gradFill>
                      <a:gsLst>
                        <a:gs pos="0">
                          <a:srgbClr val="FFFFFF"/>
                        </a:gs>
                        <a:gs pos="100000">
                          <a:srgbClr val="FFFFFF"/>
                        </a:gs>
                      </a:gsLst>
                      <a:lin ang="5400000" scaled="0"/>
                    </a:gradFill>
                    <a:latin typeface="+mj-lt"/>
                    <a:ea typeface="Segoe UI" pitchFamily="34" charset="0"/>
                    <a:cs typeface="Segoe UI" pitchFamily="34" charset="0"/>
                  </a:rPr>
                  <a:t> VM</a:t>
                </a:r>
              </a:p>
            </p:txBody>
          </p:sp>
          <p:sp>
            <p:nvSpPr>
              <p:cNvPr id="36" name="Flowchart: Process 35"/>
              <p:cNvSpPr/>
              <p:nvPr/>
            </p:nvSpPr>
            <p:spPr bwMode="auto">
              <a:xfrm>
                <a:off x="4621381" y="4798503"/>
                <a:ext cx="1006355" cy="682470"/>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353" dirty="0">
                    <a:gradFill>
                      <a:gsLst>
                        <a:gs pos="0">
                          <a:srgbClr val="FFFFFF"/>
                        </a:gs>
                        <a:gs pos="100000">
                          <a:srgbClr val="FFFFFF"/>
                        </a:gs>
                      </a:gsLst>
                      <a:lin ang="5400000" scaled="0"/>
                    </a:gradFill>
                    <a:latin typeface="+mj-lt"/>
                    <a:ea typeface="Segoe UI" pitchFamily="34" charset="0"/>
                    <a:cs typeface="Segoe UI" pitchFamily="34" charset="0"/>
                  </a:rPr>
                  <a:t> VM</a:t>
                </a:r>
              </a:p>
            </p:txBody>
          </p:sp>
          <p:sp>
            <p:nvSpPr>
              <p:cNvPr id="37" name="Flowchart: Process 36"/>
              <p:cNvSpPr/>
              <p:nvPr/>
            </p:nvSpPr>
            <p:spPr bwMode="auto">
              <a:xfrm>
                <a:off x="5955706" y="4798503"/>
                <a:ext cx="1006355" cy="682470"/>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353" dirty="0">
                    <a:gradFill>
                      <a:gsLst>
                        <a:gs pos="0">
                          <a:srgbClr val="FFFFFF"/>
                        </a:gs>
                        <a:gs pos="100000">
                          <a:srgbClr val="FFFFFF"/>
                        </a:gs>
                      </a:gsLst>
                      <a:lin ang="5400000" scaled="0"/>
                    </a:gradFill>
                    <a:latin typeface="+mj-lt"/>
                    <a:ea typeface="Segoe UI" pitchFamily="34" charset="0"/>
                    <a:cs typeface="Segoe UI" pitchFamily="34" charset="0"/>
                  </a:rPr>
                  <a:t> VM</a:t>
                </a:r>
              </a:p>
            </p:txBody>
          </p:sp>
          <p:sp>
            <p:nvSpPr>
              <p:cNvPr id="38" name="Flowchart: Process 37"/>
              <p:cNvSpPr/>
              <p:nvPr/>
            </p:nvSpPr>
            <p:spPr bwMode="auto">
              <a:xfrm>
                <a:off x="7290032" y="4798503"/>
                <a:ext cx="1006355" cy="682470"/>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err="1">
                    <a:gradFill>
                      <a:gsLst>
                        <a:gs pos="0">
                          <a:srgbClr val="FFFFFF"/>
                        </a:gs>
                        <a:gs pos="100000">
                          <a:srgbClr val="FFFFFF"/>
                        </a:gs>
                      </a:gsLst>
                      <a:lin ang="5400000" scaled="0"/>
                    </a:gradFill>
                    <a:latin typeface="+mj-lt"/>
                    <a:ea typeface="Segoe UI" pitchFamily="34" charset="0"/>
                    <a:cs typeface="Segoe UI" pitchFamily="34" charset="0"/>
                  </a:rPr>
                  <a:t>PaaS</a:t>
                </a:r>
                <a:r>
                  <a:rPr lang="en-US" sz="2353" dirty="0">
                    <a:gradFill>
                      <a:gsLst>
                        <a:gs pos="0">
                          <a:srgbClr val="FFFFFF"/>
                        </a:gs>
                        <a:gs pos="100000">
                          <a:srgbClr val="FFFFFF"/>
                        </a:gs>
                      </a:gsLst>
                      <a:lin ang="5400000" scaled="0"/>
                    </a:gradFill>
                    <a:latin typeface="+mj-lt"/>
                    <a:ea typeface="Segoe UI" pitchFamily="34" charset="0"/>
                    <a:cs typeface="Segoe UI" pitchFamily="34" charset="0"/>
                  </a:rPr>
                  <a:t> VM</a:t>
                </a:r>
              </a:p>
            </p:txBody>
          </p:sp>
        </p:grpSp>
        <p:sp>
          <p:nvSpPr>
            <p:cNvPr id="33" name="Flowchart: Process 32"/>
            <p:cNvSpPr/>
            <p:nvPr/>
          </p:nvSpPr>
          <p:spPr bwMode="auto">
            <a:xfrm>
              <a:off x="1858357" y="5245630"/>
              <a:ext cx="2835156" cy="796955"/>
            </a:xfrm>
            <a:prstGeom prst="flowChartProcess">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353" dirty="0">
                  <a:gradFill>
                    <a:gsLst>
                      <a:gs pos="0">
                        <a:srgbClr val="FFFFFF"/>
                      </a:gs>
                      <a:gs pos="100000">
                        <a:srgbClr val="FFFFFF"/>
                      </a:gs>
                    </a:gsLst>
                    <a:lin ang="5400000" scaled="0"/>
                  </a:gradFill>
                  <a:latin typeface="+mj-lt"/>
                  <a:ea typeface="Segoe UI" pitchFamily="34" charset="0"/>
                  <a:cs typeface="Segoe UI" pitchFamily="34" charset="0"/>
                </a:rPr>
                <a:t> VM</a:t>
              </a:r>
            </a:p>
            <a:p>
              <a:pPr algn="ctr" defTabSz="913927" fontAlgn="base">
                <a:lnSpc>
                  <a:spcPct val="90000"/>
                </a:lnSpc>
                <a:spcBef>
                  <a:spcPct val="0"/>
                </a:spcBef>
                <a:spcAft>
                  <a:spcPct val="0"/>
                </a:spcAft>
              </a:pPr>
              <a:r>
                <a:rPr lang="en-US" sz="2353" dirty="0">
                  <a:gradFill>
                    <a:gsLst>
                      <a:gs pos="0">
                        <a:srgbClr val="FFFFFF"/>
                      </a:gs>
                      <a:gs pos="100000">
                        <a:srgbClr val="FFFFFF"/>
                      </a:gs>
                    </a:gsLst>
                    <a:lin ang="5400000" scaled="0"/>
                  </a:gradFill>
                  <a:latin typeface="+mj-lt"/>
                  <a:ea typeface="Segoe UI" pitchFamily="34" charset="0"/>
                  <a:cs typeface="Segoe UI" pitchFamily="34" charset="0"/>
                </a:rPr>
                <a:t>(Sharing </a:t>
              </a:r>
              <a:r>
                <a:rPr lang="en-US" sz="2353" dirty="0" err="1">
                  <a:gradFill>
                    <a:gsLst>
                      <a:gs pos="0">
                        <a:srgbClr val="FFFFFF"/>
                      </a:gs>
                      <a:gs pos="100000">
                        <a:srgbClr val="FFFFFF"/>
                      </a:gs>
                    </a:gsLst>
                    <a:lin ang="5400000" scaled="0"/>
                  </a:gradFill>
                  <a:latin typeface="+mj-lt"/>
                  <a:ea typeface="Segoe UI" pitchFamily="34" charset="0"/>
                  <a:cs typeface="Segoe UI" pitchFamily="34" charset="0"/>
                </a:rPr>
                <a:t>IaaS</a:t>
              </a:r>
              <a:r>
                <a:rPr lang="en-US" sz="2353" dirty="0">
                  <a:gradFill>
                    <a:gsLst>
                      <a:gs pos="0">
                        <a:srgbClr val="FFFFFF"/>
                      </a:gs>
                      <a:gs pos="100000">
                        <a:srgbClr val="FFFFFF"/>
                      </a:gs>
                    </a:gsLst>
                    <a:lin ang="5400000" scaled="0"/>
                  </a:gradFill>
                  <a:latin typeface="+mj-lt"/>
                  <a:ea typeface="Segoe UI" pitchFamily="34" charset="0"/>
                  <a:cs typeface="Segoe UI" pitchFamily="34" charset="0"/>
                </a:rPr>
                <a:t> Disk)</a:t>
              </a:r>
            </a:p>
          </p:txBody>
        </p:sp>
      </p:grpSp>
    </p:spTree>
    <p:extLst>
      <p:ext uri="{BB962C8B-B14F-4D97-AF65-F5344CB8AC3E}">
        <p14:creationId xmlns:p14="http://schemas.microsoft.com/office/powerpoint/2010/main" val="311846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Abstractions – Files</a:t>
            </a:r>
            <a:endParaRPr lang="en-US" dirty="0"/>
          </a:p>
        </p:txBody>
      </p:sp>
      <p:sp>
        <p:nvSpPr>
          <p:cNvPr id="3" name="Text Placeholder 2"/>
          <p:cNvSpPr>
            <a:spLocks noGrp="1"/>
          </p:cNvSpPr>
          <p:nvPr>
            <p:ph type="body" sz="quarter" idx="10"/>
          </p:nvPr>
        </p:nvSpPr>
        <p:spPr>
          <a:xfrm>
            <a:off x="341524" y="1255806"/>
            <a:ext cx="6499562" cy="5492615"/>
          </a:xfrm>
        </p:spPr>
        <p:txBody>
          <a:bodyPr>
            <a:normAutofit fontScale="92500" lnSpcReduction="20000"/>
          </a:bodyPr>
          <a:lstStyle/>
          <a:p>
            <a:r>
              <a:rPr lang="en-US" dirty="0" smtClean="0"/>
              <a:t>Move</a:t>
            </a:r>
            <a:r>
              <a:rPr lang="en-US" dirty="0"/>
              <a:t> on-premises applications to cloud</a:t>
            </a:r>
          </a:p>
          <a:p>
            <a:r>
              <a:rPr lang="en-US" dirty="0" smtClean="0"/>
              <a:t>VMs </a:t>
            </a:r>
            <a:r>
              <a:rPr lang="en-US" dirty="0"/>
              <a:t>can net use an SMB share using standard file APIs and semantics</a:t>
            </a:r>
          </a:p>
          <a:p>
            <a:r>
              <a:rPr lang="en-US" dirty="0" smtClean="0"/>
              <a:t>SMB </a:t>
            </a:r>
            <a:r>
              <a:rPr lang="en-US" dirty="0"/>
              <a:t>2.1 protocol</a:t>
            </a:r>
          </a:p>
          <a:p>
            <a:r>
              <a:rPr lang="en-US" dirty="0" smtClean="0"/>
              <a:t>VM </a:t>
            </a:r>
            <a:r>
              <a:rPr lang="en-US" dirty="0"/>
              <a:t>and storage account </a:t>
            </a:r>
            <a:r>
              <a:rPr lang="en-US" dirty="0" smtClean="0"/>
              <a:t>within </a:t>
            </a:r>
            <a:r>
              <a:rPr lang="en-US" dirty="0"/>
              <a:t>same region</a:t>
            </a:r>
          </a:p>
          <a:p>
            <a:r>
              <a:rPr lang="en-US" dirty="0" smtClean="0"/>
              <a:t>Supports REST and </a:t>
            </a:r>
            <a:r>
              <a:rPr lang="en-US" dirty="0"/>
              <a:t>SMB protocol access to same file </a:t>
            </a:r>
            <a:r>
              <a:rPr lang="en-US" dirty="0" smtClean="0"/>
              <a:t>share</a:t>
            </a:r>
            <a:endParaRPr lang="en-US" dirty="0"/>
          </a:p>
        </p:txBody>
      </p:sp>
      <p:sp>
        <p:nvSpPr>
          <p:cNvPr id="5" name="Freeform 25"/>
          <p:cNvSpPr>
            <a:spLocks/>
          </p:cNvSpPr>
          <p:nvPr/>
        </p:nvSpPr>
        <p:spPr bwMode="auto">
          <a:xfrm>
            <a:off x="6142038" y="1613055"/>
            <a:ext cx="5867400" cy="4373747"/>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noFill/>
          <a:ln w="57150">
            <a:solidFill>
              <a:schemeClr val="accent1"/>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9" name="Oval 8"/>
          <p:cNvSpPr/>
          <p:nvPr/>
        </p:nvSpPr>
        <p:spPr>
          <a:xfrm>
            <a:off x="6385609" y="5955099"/>
            <a:ext cx="1729834" cy="404895"/>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Oval 9"/>
          <p:cNvSpPr/>
          <p:nvPr/>
        </p:nvSpPr>
        <p:spPr>
          <a:xfrm>
            <a:off x="9356420" y="5751899"/>
            <a:ext cx="2295648" cy="53320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0"/>
          <p:cNvGrpSpPr/>
          <p:nvPr/>
        </p:nvGrpSpPr>
        <p:grpSpPr>
          <a:xfrm>
            <a:off x="9596259" y="3802359"/>
            <a:ext cx="1782710" cy="2360246"/>
            <a:chOff x="10975021" y="3757407"/>
            <a:chExt cx="916841" cy="2059309"/>
          </a:xfrm>
        </p:grpSpPr>
        <p:grpSp>
          <p:nvGrpSpPr>
            <p:cNvPr id="12" name="Group 11"/>
            <p:cNvGrpSpPr/>
            <p:nvPr/>
          </p:nvGrpSpPr>
          <p:grpSpPr>
            <a:xfrm>
              <a:off x="10975021" y="3757407"/>
              <a:ext cx="916841" cy="2059309"/>
              <a:chOff x="4520075" y="4055399"/>
              <a:chExt cx="916841" cy="2059309"/>
            </a:xfrm>
          </p:grpSpPr>
          <p:sp>
            <p:nvSpPr>
              <p:cNvPr id="17" name="Flowchart: Magnetic Disk 16"/>
              <p:cNvSpPr/>
              <p:nvPr/>
            </p:nvSpPr>
            <p:spPr>
              <a:xfrm>
                <a:off x="4520075" y="4055400"/>
                <a:ext cx="916841" cy="2059308"/>
              </a:xfrm>
              <a:prstGeom prst="flowChartMagneticDisk">
                <a:avLst/>
              </a:prstGeom>
              <a:solidFill>
                <a:schemeClr val="accent5">
                  <a:lumMod val="60000"/>
                  <a:lumOff val="40000"/>
                </a:schemeClr>
              </a:solidFill>
              <a:ln>
                <a:solidFill>
                  <a:srgbClr val="006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 name="Oval 17"/>
              <p:cNvSpPr/>
              <p:nvPr/>
            </p:nvSpPr>
            <p:spPr>
              <a:xfrm>
                <a:off x="4520075" y="4055399"/>
                <a:ext cx="908984" cy="690555"/>
              </a:xfrm>
              <a:prstGeom prst="ellipse">
                <a:avLst/>
              </a:prstGeom>
              <a:solidFill>
                <a:schemeClr val="accent5"/>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dirty="0" smtClean="0">
                    <a:solidFill>
                      <a:srgbClr val="FFFFFF"/>
                    </a:solidFill>
                  </a:rPr>
                  <a:t>Azure Storage</a:t>
                </a:r>
                <a:endParaRPr lang="en-US" sz="1400" b="1" dirty="0">
                  <a:solidFill>
                    <a:srgbClr val="FFFFFF"/>
                  </a:solidFill>
                </a:endParaRPr>
              </a:p>
            </p:txBody>
          </p:sp>
        </p:grpSp>
        <p:sp>
          <p:nvSpPr>
            <p:cNvPr id="13" name="Rectangle 46"/>
            <p:cNvSpPr>
              <a:spLocks noChangeArrowheads="1"/>
            </p:cNvSpPr>
            <p:nvPr/>
          </p:nvSpPr>
          <p:spPr bwMode="auto">
            <a:xfrm>
              <a:off x="11068430" y="4335990"/>
              <a:ext cx="720024" cy="212350"/>
            </a:xfrm>
            <a:prstGeom prst="roundRect">
              <a:avLst>
                <a:gd name="adj" fmla="val 50000"/>
              </a:avLst>
            </a:prstGeom>
            <a:solidFill>
              <a:schemeClr val="bg1"/>
            </a:solidFill>
            <a:ln>
              <a:noFill/>
            </a:ln>
            <a:extLst/>
          </p:spPr>
          <p:txBody>
            <a:bodyPr vert="horz" wrap="square" lIns="0" tIns="45720" rIns="0" bIns="45720" numCol="1" anchor="ctr" anchorCtr="0" compatLnSpc="1">
              <a:prstTxWarp prst="textNoShape">
                <a:avLst/>
              </a:prstTxWarp>
            </a:bodyPr>
            <a:lstStyle/>
            <a:p>
              <a:pPr algn="ctr"/>
              <a:r>
                <a:rPr lang="en-US" sz="1300" dirty="0" smtClean="0">
                  <a:solidFill>
                    <a:srgbClr val="68217A"/>
                  </a:solidFill>
                </a:rPr>
                <a:t>Blobs</a:t>
              </a:r>
              <a:endParaRPr lang="en-US" sz="1300" dirty="0">
                <a:solidFill>
                  <a:srgbClr val="68217A"/>
                </a:solidFill>
              </a:endParaRPr>
            </a:p>
          </p:txBody>
        </p:sp>
        <p:sp>
          <p:nvSpPr>
            <p:cNvPr id="14" name="Rectangle 46"/>
            <p:cNvSpPr>
              <a:spLocks noChangeArrowheads="1"/>
            </p:cNvSpPr>
            <p:nvPr/>
          </p:nvSpPr>
          <p:spPr bwMode="auto">
            <a:xfrm>
              <a:off x="11071742" y="4673722"/>
              <a:ext cx="720024" cy="212350"/>
            </a:xfrm>
            <a:prstGeom prst="roundRect">
              <a:avLst>
                <a:gd name="adj" fmla="val 50000"/>
              </a:avLst>
            </a:prstGeom>
            <a:solidFill>
              <a:schemeClr val="bg1"/>
            </a:solidFill>
            <a:ln>
              <a:noFill/>
            </a:ln>
            <a:extLst/>
          </p:spPr>
          <p:txBody>
            <a:bodyPr vert="horz" wrap="square" lIns="0" tIns="45720" rIns="0" bIns="45720" numCol="1" anchor="ctr" anchorCtr="0" compatLnSpc="1">
              <a:prstTxWarp prst="textNoShape">
                <a:avLst/>
              </a:prstTxWarp>
            </a:bodyPr>
            <a:lstStyle/>
            <a:p>
              <a:pPr algn="ctr"/>
              <a:r>
                <a:rPr lang="en-US" sz="1300" dirty="0" smtClean="0">
                  <a:solidFill>
                    <a:srgbClr val="68217A"/>
                  </a:solidFill>
                </a:rPr>
                <a:t>Tables</a:t>
              </a:r>
              <a:endParaRPr lang="en-US" sz="1300" dirty="0">
                <a:solidFill>
                  <a:srgbClr val="68217A"/>
                </a:solidFill>
              </a:endParaRPr>
            </a:p>
          </p:txBody>
        </p:sp>
        <p:sp>
          <p:nvSpPr>
            <p:cNvPr id="15" name="Rectangle 46"/>
            <p:cNvSpPr>
              <a:spLocks noChangeArrowheads="1"/>
            </p:cNvSpPr>
            <p:nvPr/>
          </p:nvSpPr>
          <p:spPr bwMode="auto">
            <a:xfrm>
              <a:off x="11085715" y="5011454"/>
              <a:ext cx="720024" cy="212350"/>
            </a:xfrm>
            <a:prstGeom prst="roundRect">
              <a:avLst>
                <a:gd name="adj" fmla="val 50000"/>
              </a:avLst>
            </a:prstGeom>
            <a:solidFill>
              <a:schemeClr val="bg1"/>
            </a:solidFill>
            <a:ln>
              <a:noFill/>
            </a:ln>
            <a:extLst/>
          </p:spPr>
          <p:txBody>
            <a:bodyPr vert="horz" wrap="square" lIns="0" tIns="45720" rIns="0" bIns="45720" numCol="1" anchor="ctr" anchorCtr="0" compatLnSpc="1">
              <a:prstTxWarp prst="textNoShape">
                <a:avLst/>
              </a:prstTxWarp>
            </a:bodyPr>
            <a:lstStyle/>
            <a:p>
              <a:pPr algn="ctr"/>
              <a:r>
                <a:rPr lang="en-US" sz="1300" dirty="0" smtClean="0">
                  <a:solidFill>
                    <a:srgbClr val="68217A"/>
                  </a:solidFill>
                </a:rPr>
                <a:t>Queues</a:t>
              </a:r>
              <a:endParaRPr lang="en-US" sz="1300" dirty="0">
                <a:solidFill>
                  <a:srgbClr val="68217A"/>
                </a:solidFill>
              </a:endParaRPr>
            </a:p>
          </p:txBody>
        </p:sp>
        <p:sp>
          <p:nvSpPr>
            <p:cNvPr id="16" name="Rectangle 46"/>
            <p:cNvSpPr>
              <a:spLocks noChangeArrowheads="1"/>
            </p:cNvSpPr>
            <p:nvPr/>
          </p:nvSpPr>
          <p:spPr bwMode="auto">
            <a:xfrm>
              <a:off x="11085715" y="5349187"/>
              <a:ext cx="720024" cy="212350"/>
            </a:xfrm>
            <a:prstGeom prst="roundRect">
              <a:avLst>
                <a:gd name="adj" fmla="val 50000"/>
              </a:avLst>
            </a:prstGeom>
            <a:solidFill>
              <a:schemeClr val="bg1"/>
            </a:solidFill>
            <a:ln>
              <a:noFill/>
            </a:ln>
            <a:extLst/>
          </p:spPr>
          <p:txBody>
            <a:bodyPr vert="horz" wrap="square" lIns="0" tIns="45720" rIns="0" bIns="45720" numCol="1" anchor="ctr" anchorCtr="0" compatLnSpc="1">
              <a:prstTxWarp prst="textNoShape">
                <a:avLst/>
              </a:prstTxWarp>
            </a:bodyPr>
            <a:lstStyle/>
            <a:p>
              <a:pPr algn="ctr"/>
              <a:r>
                <a:rPr lang="en-US" sz="1300" dirty="0" smtClean="0">
                  <a:solidFill>
                    <a:srgbClr val="68217A"/>
                  </a:solidFill>
                </a:rPr>
                <a:t>Files</a:t>
              </a:r>
              <a:endParaRPr lang="en-US" sz="1300" dirty="0">
                <a:solidFill>
                  <a:srgbClr val="68217A"/>
                </a:solidFill>
              </a:endParaRPr>
            </a:p>
          </p:txBody>
        </p:sp>
      </p:grpSp>
      <p:sp>
        <p:nvSpPr>
          <p:cNvPr id="19" name="TextBox 18"/>
          <p:cNvSpPr txBox="1"/>
          <p:nvPr/>
        </p:nvSpPr>
        <p:spPr>
          <a:xfrm>
            <a:off x="6947334" y="3027989"/>
            <a:ext cx="3538877" cy="584775"/>
          </a:xfrm>
          <a:prstGeom prst="rect">
            <a:avLst/>
          </a:prstGeom>
          <a:noFill/>
        </p:spPr>
        <p:txBody>
          <a:bodyPr wrap="square" rtlCol="0">
            <a:spAutoFit/>
          </a:bodyPr>
          <a:lstStyle/>
          <a:p>
            <a:pPr algn="ctr"/>
            <a:r>
              <a:rPr lang="en-US" sz="1600" dirty="0" smtClean="0">
                <a:solidFill>
                  <a:srgbClr val="FFFFFF"/>
                </a:solidFill>
              </a:rPr>
              <a:t>Share data stored in Azure Files among Azure VMs via SMB</a:t>
            </a:r>
            <a:endParaRPr lang="en-US" sz="1600" dirty="0">
              <a:solidFill>
                <a:srgbClr val="FFFFFF"/>
              </a:solidFill>
            </a:endParaRPr>
          </a:p>
        </p:txBody>
      </p:sp>
      <p:sp>
        <p:nvSpPr>
          <p:cNvPr id="20" name="TextBox 19"/>
          <p:cNvSpPr txBox="1"/>
          <p:nvPr/>
        </p:nvSpPr>
        <p:spPr>
          <a:xfrm>
            <a:off x="7249600" y="2409971"/>
            <a:ext cx="2992763" cy="523220"/>
          </a:xfrm>
          <a:prstGeom prst="rect">
            <a:avLst/>
          </a:prstGeom>
          <a:noFill/>
        </p:spPr>
        <p:txBody>
          <a:bodyPr wrap="square" rtlCol="0">
            <a:spAutoFit/>
          </a:bodyPr>
          <a:lstStyle/>
          <a:p>
            <a:r>
              <a:rPr lang="en-US" sz="2800" dirty="0" smtClean="0">
                <a:solidFill>
                  <a:srgbClr val="FFFFFF"/>
                </a:solidFill>
              </a:rPr>
              <a:t>Microsoft Azure</a:t>
            </a:r>
            <a:endParaRPr lang="en-US" sz="2800" dirty="0">
              <a:solidFill>
                <a:srgbClr val="FFFFFF"/>
              </a:solidFill>
            </a:endParaRPr>
          </a:p>
        </p:txBody>
      </p:sp>
      <p:grpSp>
        <p:nvGrpSpPr>
          <p:cNvPr id="21" name="Group 20"/>
          <p:cNvGrpSpPr/>
          <p:nvPr/>
        </p:nvGrpSpPr>
        <p:grpSpPr>
          <a:xfrm>
            <a:off x="6635456" y="4563318"/>
            <a:ext cx="1207702" cy="1629403"/>
            <a:chOff x="1728927" y="4405485"/>
            <a:chExt cx="914400" cy="1233686"/>
          </a:xfrm>
        </p:grpSpPr>
        <p:sp>
          <p:nvSpPr>
            <p:cNvPr id="22" name="Rectangle 44"/>
            <p:cNvSpPr>
              <a:spLocks noChangeArrowheads="1"/>
            </p:cNvSpPr>
            <p:nvPr/>
          </p:nvSpPr>
          <p:spPr bwMode="auto">
            <a:xfrm>
              <a:off x="1728927" y="4405485"/>
              <a:ext cx="914400" cy="1233686"/>
            </a:xfrm>
            <a:prstGeom prst="rect">
              <a:avLst/>
            </a:prstGeom>
            <a:solidFill>
              <a:srgbClr val="289FD7"/>
            </a:solidFill>
            <a:ln w="44450">
              <a:noFill/>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3" name="Rectangle 45"/>
            <p:cNvSpPr>
              <a:spLocks noChangeArrowheads="1"/>
            </p:cNvSpPr>
            <p:nvPr/>
          </p:nvSpPr>
          <p:spPr bwMode="auto">
            <a:xfrm>
              <a:off x="1824958" y="5011103"/>
              <a:ext cx="737924" cy="143747"/>
            </a:xfrm>
            <a:prstGeom prst="roundRect">
              <a:avLst>
                <a:gd name="adj" fmla="val 50000"/>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Rectangle 46"/>
            <p:cNvSpPr>
              <a:spLocks noChangeArrowheads="1"/>
            </p:cNvSpPr>
            <p:nvPr/>
          </p:nvSpPr>
          <p:spPr bwMode="auto">
            <a:xfrm>
              <a:off x="1824958" y="4520819"/>
              <a:ext cx="737924" cy="144651"/>
            </a:xfrm>
            <a:prstGeom prst="roundRect">
              <a:avLst>
                <a:gd name="adj" fmla="val 50000"/>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5" name="Rectangle 47"/>
            <p:cNvSpPr>
              <a:spLocks noChangeArrowheads="1"/>
            </p:cNvSpPr>
            <p:nvPr/>
          </p:nvSpPr>
          <p:spPr bwMode="auto">
            <a:xfrm>
              <a:off x="1824958" y="4765961"/>
              <a:ext cx="737924" cy="144651"/>
            </a:xfrm>
            <a:prstGeom prst="roundRect">
              <a:avLst>
                <a:gd name="adj" fmla="val 50000"/>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6" name="Rectangle 45"/>
            <p:cNvSpPr>
              <a:spLocks noChangeArrowheads="1"/>
            </p:cNvSpPr>
            <p:nvPr/>
          </p:nvSpPr>
          <p:spPr bwMode="auto">
            <a:xfrm>
              <a:off x="1824958" y="5255341"/>
              <a:ext cx="737924" cy="143747"/>
            </a:xfrm>
            <a:prstGeom prst="roundRect">
              <a:avLst>
                <a:gd name="adj" fmla="val 50000"/>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Oval 26"/>
            <p:cNvSpPr/>
            <p:nvPr/>
          </p:nvSpPr>
          <p:spPr>
            <a:xfrm>
              <a:off x="2432592" y="454659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Oval 27"/>
            <p:cNvSpPr/>
            <p:nvPr/>
          </p:nvSpPr>
          <p:spPr>
            <a:xfrm>
              <a:off x="2432592" y="479368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Oval 28"/>
            <p:cNvSpPr/>
            <p:nvPr/>
          </p:nvSpPr>
          <p:spPr>
            <a:xfrm>
              <a:off x="2432592" y="504077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Oval 29"/>
            <p:cNvSpPr/>
            <p:nvPr/>
          </p:nvSpPr>
          <p:spPr>
            <a:xfrm>
              <a:off x="2432592" y="528786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31" name="Group 30"/>
          <p:cNvGrpSpPr/>
          <p:nvPr/>
        </p:nvGrpSpPr>
        <p:grpSpPr>
          <a:xfrm>
            <a:off x="7692095" y="4456377"/>
            <a:ext cx="2072991" cy="922117"/>
            <a:chOff x="2705023" y="4371690"/>
            <a:chExt cx="1808680" cy="804545"/>
          </a:xfrm>
        </p:grpSpPr>
        <p:sp>
          <p:nvSpPr>
            <p:cNvPr id="32" name="Left-Right Arrow 31"/>
            <p:cNvSpPr/>
            <p:nvPr/>
          </p:nvSpPr>
          <p:spPr>
            <a:xfrm>
              <a:off x="2705023" y="4580212"/>
              <a:ext cx="1808680" cy="447964"/>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Oval 32"/>
            <p:cNvSpPr/>
            <p:nvPr/>
          </p:nvSpPr>
          <p:spPr>
            <a:xfrm>
              <a:off x="3222064" y="4371690"/>
              <a:ext cx="804545" cy="8045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FF"/>
                  </a:solidFill>
                </a:rPr>
                <a:t>SMB</a:t>
              </a:r>
              <a:endParaRPr lang="en-US" sz="1400" b="1" dirty="0">
                <a:solidFill>
                  <a:srgbClr val="FFFFFF"/>
                </a:solidFill>
              </a:endParaRPr>
            </a:p>
          </p:txBody>
        </p:sp>
      </p:grpSp>
      <p:grpSp>
        <p:nvGrpSpPr>
          <p:cNvPr id="34" name="Group 33"/>
          <p:cNvGrpSpPr/>
          <p:nvPr/>
        </p:nvGrpSpPr>
        <p:grpSpPr>
          <a:xfrm>
            <a:off x="7680278" y="5166229"/>
            <a:ext cx="2072991" cy="922117"/>
            <a:chOff x="2705023" y="4371690"/>
            <a:chExt cx="1808680" cy="804545"/>
          </a:xfrm>
          <a:solidFill>
            <a:schemeClr val="tx1"/>
          </a:solidFill>
        </p:grpSpPr>
        <p:sp>
          <p:nvSpPr>
            <p:cNvPr id="35" name="Left-Right Arrow 34"/>
            <p:cNvSpPr/>
            <p:nvPr/>
          </p:nvSpPr>
          <p:spPr>
            <a:xfrm>
              <a:off x="2705023" y="4580212"/>
              <a:ext cx="1808680" cy="447964"/>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5050"/>
                </a:solidFill>
              </a:endParaRPr>
            </a:p>
          </p:txBody>
        </p:sp>
        <p:sp>
          <p:nvSpPr>
            <p:cNvPr id="36" name="Oval 35"/>
            <p:cNvSpPr/>
            <p:nvPr/>
          </p:nvSpPr>
          <p:spPr>
            <a:xfrm>
              <a:off x="3222064" y="4371690"/>
              <a:ext cx="804545" cy="8045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505050"/>
                  </a:solidFill>
                </a:rPr>
                <a:t>REST API</a:t>
              </a:r>
              <a:endParaRPr lang="en-US" sz="1400" b="1" dirty="0">
                <a:solidFill>
                  <a:srgbClr val="505050"/>
                </a:solidFill>
              </a:endParaRPr>
            </a:p>
          </p:txBody>
        </p:sp>
      </p:grpSp>
      <p:grpSp>
        <p:nvGrpSpPr>
          <p:cNvPr id="37" name="Group 36"/>
          <p:cNvGrpSpPr/>
          <p:nvPr/>
        </p:nvGrpSpPr>
        <p:grpSpPr>
          <a:xfrm>
            <a:off x="11159937" y="5134944"/>
            <a:ext cx="2225391" cy="922117"/>
            <a:chOff x="2705023" y="4371690"/>
            <a:chExt cx="1808680" cy="804545"/>
          </a:xfrm>
          <a:solidFill>
            <a:schemeClr val="tx1"/>
          </a:solidFill>
        </p:grpSpPr>
        <p:sp>
          <p:nvSpPr>
            <p:cNvPr id="38" name="Left-Right Arrow 37"/>
            <p:cNvSpPr/>
            <p:nvPr/>
          </p:nvSpPr>
          <p:spPr>
            <a:xfrm>
              <a:off x="2705023" y="4580212"/>
              <a:ext cx="1808680" cy="447964"/>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5050"/>
                </a:solidFill>
              </a:endParaRPr>
            </a:p>
          </p:txBody>
        </p:sp>
        <p:sp>
          <p:nvSpPr>
            <p:cNvPr id="39" name="Oval 38"/>
            <p:cNvSpPr/>
            <p:nvPr/>
          </p:nvSpPr>
          <p:spPr>
            <a:xfrm>
              <a:off x="3222063" y="4371690"/>
              <a:ext cx="804545" cy="8045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505050"/>
                  </a:solidFill>
                </a:rPr>
                <a:t>REST API</a:t>
              </a:r>
              <a:endParaRPr lang="en-US" sz="1400" b="1" dirty="0">
                <a:solidFill>
                  <a:srgbClr val="505050"/>
                </a:solidFill>
              </a:endParaRPr>
            </a:p>
          </p:txBody>
        </p:sp>
      </p:grpSp>
    </p:spTree>
    <p:extLst>
      <p:ext uri="{BB962C8B-B14F-4D97-AF65-F5344CB8AC3E}">
        <p14:creationId xmlns:p14="http://schemas.microsoft.com/office/powerpoint/2010/main" val="72364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2" y="-1"/>
            <a:ext cx="12444426" cy="828981"/>
          </a:xfrm>
        </p:spPr>
        <p:txBody>
          <a:bodyPr/>
          <a:lstStyle/>
          <a:p>
            <a:r>
              <a:rPr lang="en-US" dirty="0" smtClean="0"/>
              <a:t>Azure Files vs Disks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7860789"/>
              </p:ext>
            </p:extLst>
          </p:nvPr>
        </p:nvGraphicFramePr>
        <p:xfrm>
          <a:off x="366971" y="841061"/>
          <a:ext cx="11611106" cy="5856601"/>
        </p:xfrm>
        <a:graphic>
          <a:graphicData uri="http://schemas.openxmlformats.org/drawingml/2006/table">
            <a:tbl>
              <a:tblPr firstRow="1">
                <a:tableStyleId>{5C22544A-7EE6-4342-B048-85BDC9FD1C3A}</a:tableStyleId>
              </a:tblPr>
              <a:tblGrid>
                <a:gridCol w="2303643"/>
                <a:gridCol w="5467571"/>
                <a:gridCol w="3839892"/>
              </a:tblGrid>
              <a:tr h="497212">
                <a:tc>
                  <a:txBody>
                    <a:bodyPr/>
                    <a:lstStyle/>
                    <a:p>
                      <a:pPr marL="0" marR="0">
                        <a:lnSpc>
                          <a:spcPct val="115000"/>
                        </a:lnSpc>
                        <a:spcBef>
                          <a:spcPts val="0"/>
                        </a:spcBef>
                        <a:spcAft>
                          <a:spcPts val="1000"/>
                        </a:spcAft>
                      </a:pPr>
                      <a:r>
                        <a:rPr lang="en-US" sz="1400" dirty="0">
                          <a:effectLst/>
                        </a:rPr>
                        <a:t>Description</a:t>
                      </a:r>
                      <a:endParaRPr lang="en-US" sz="14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1000"/>
                        </a:spcAft>
                      </a:pPr>
                      <a:r>
                        <a:rPr lang="en-US" sz="1400">
                          <a:effectLst/>
                        </a:rPr>
                        <a:t>Disk</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dirty="0">
                          <a:effectLst/>
                        </a:rPr>
                        <a:t>Azure Files</a:t>
                      </a:r>
                      <a:endParaRPr lang="en-US" sz="1400" dirty="0">
                        <a:effectLst/>
                        <a:latin typeface="Calibri"/>
                        <a:ea typeface="Calibri"/>
                        <a:cs typeface="Times New Roman"/>
                      </a:endParaRPr>
                    </a:p>
                  </a:txBody>
                  <a:tcPr marL="65439" marR="65439" marT="32721" marB="32721" anchor="ctr"/>
                </a:tc>
              </a:tr>
              <a:tr h="500497">
                <a:tc>
                  <a:txBody>
                    <a:bodyPr/>
                    <a:lstStyle/>
                    <a:p>
                      <a:pPr marL="0" marR="0">
                        <a:lnSpc>
                          <a:spcPct val="115000"/>
                        </a:lnSpc>
                        <a:spcBef>
                          <a:spcPts val="0"/>
                        </a:spcBef>
                        <a:spcAft>
                          <a:spcPts val="1000"/>
                        </a:spcAft>
                      </a:pPr>
                      <a:r>
                        <a:rPr lang="en-US" sz="1400" b="1">
                          <a:solidFill>
                            <a:schemeClr val="tx1"/>
                          </a:solidFill>
                          <a:effectLst/>
                        </a:rPr>
                        <a:t>Relationship with Azure VMs</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Required for booting (OS Disk)</a:t>
                      </a:r>
                      <a:endParaRPr lang="en-US" sz="1400">
                        <a:effectLst/>
                        <a:latin typeface="Calibri"/>
                        <a:ea typeface="Calibri"/>
                        <a:cs typeface="Times New Roman"/>
                      </a:endParaRPr>
                    </a:p>
                  </a:txBody>
                  <a:tcPr marL="65439" marR="65439" marT="32721" marB="32721" anchor="ctr"/>
                </a:tc>
                <a:tc>
                  <a:txBody>
                    <a:bodyPr/>
                    <a:lstStyle/>
                    <a:p>
                      <a:pPr>
                        <a:lnSpc>
                          <a:spcPct val="107000"/>
                        </a:lnSpc>
                      </a:pPr>
                      <a:endParaRPr lang="en-US" sz="1400">
                        <a:effectLst/>
                        <a:latin typeface="Calibri"/>
                      </a:endParaRPr>
                    </a:p>
                  </a:txBody>
                  <a:tcPr marL="65439" marR="65439" marT="32721" marB="32721" anchor="ctr"/>
                </a:tc>
              </a:tr>
              <a:tr h="485716">
                <a:tc>
                  <a:txBody>
                    <a:bodyPr/>
                    <a:lstStyle/>
                    <a:p>
                      <a:pPr marL="0" marR="0">
                        <a:lnSpc>
                          <a:spcPct val="115000"/>
                        </a:lnSpc>
                        <a:spcBef>
                          <a:spcPts val="0"/>
                        </a:spcBef>
                        <a:spcAft>
                          <a:spcPts val="1000"/>
                        </a:spcAft>
                      </a:pPr>
                      <a:r>
                        <a:rPr lang="en-US" sz="1400" b="1">
                          <a:solidFill>
                            <a:schemeClr val="tx1"/>
                          </a:solidFill>
                          <a:effectLst/>
                        </a:rPr>
                        <a:t>Scope</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Exclusive/Isolated to a single VM</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Shared access across multiple VMs</a:t>
                      </a:r>
                      <a:endParaRPr lang="en-US" sz="1400">
                        <a:effectLst/>
                        <a:latin typeface="Calibri"/>
                        <a:ea typeface="Calibri"/>
                        <a:cs typeface="Times New Roman"/>
                      </a:endParaRPr>
                    </a:p>
                  </a:txBody>
                  <a:tcPr marL="65439" marR="65439" marT="32721" marB="32721" anchor="ctr"/>
                </a:tc>
              </a:tr>
              <a:tr h="485716">
                <a:tc>
                  <a:txBody>
                    <a:bodyPr/>
                    <a:lstStyle/>
                    <a:p>
                      <a:pPr marL="0" marR="0">
                        <a:lnSpc>
                          <a:spcPct val="115000"/>
                        </a:lnSpc>
                        <a:spcBef>
                          <a:spcPts val="0"/>
                        </a:spcBef>
                        <a:spcAft>
                          <a:spcPts val="1000"/>
                        </a:spcAft>
                      </a:pPr>
                      <a:r>
                        <a:rPr lang="en-US" sz="1400" b="1">
                          <a:solidFill>
                            <a:schemeClr val="tx1"/>
                          </a:solidFill>
                          <a:effectLst/>
                        </a:rPr>
                        <a:t>Snapshots and Copy</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Yes </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No</a:t>
                      </a:r>
                      <a:endParaRPr lang="en-US" sz="1400">
                        <a:effectLst/>
                        <a:latin typeface="Calibri"/>
                        <a:ea typeface="Calibri"/>
                        <a:cs typeface="Times New Roman"/>
                      </a:endParaRPr>
                    </a:p>
                  </a:txBody>
                  <a:tcPr marL="65439" marR="65439" marT="32721" marB="32721" anchor="ctr"/>
                </a:tc>
              </a:tr>
              <a:tr h="565938">
                <a:tc>
                  <a:txBody>
                    <a:bodyPr/>
                    <a:lstStyle/>
                    <a:p>
                      <a:pPr marL="0" marR="0">
                        <a:lnSpc>
                          <a:spcPct val="115000"/>
                        </a:lnSpc>
                        <a:spcBef>
                          <a:spcPts val="0"/>
                        </a:spcBef>
                        <a:spcAft>
                          <a:spcPts val="1000"/>
                        </a:spcAft>
                      </a:pPr>
                      <a:r>
                        <a:rPr lang="en-US" sz="1400" b="1">
                          <a:solidFill>
                            <a:schemeClr val="tx1"/>
                          </a:solidFill>
                          <a:effectLst/>
                        </a:rPr>
                        <a:t>Configuration</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Configured via portal/Management APIs and available at boot time</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Connect after boot (via net use on windows)</a:t>
                      </a:r>
                      <a:endParaRPr lang="en-US" sz="1400">
                        <a:effectLst/>
                        <a:latin typeface="Calibri"/>
                        <a:ea typeface="Calibri"/>
                        <a:cs typeface="Times New Roman"/>
                      </a:endParaRPr>
                    </a:p>
                  </a:txBody>
                  <a:tcPr marL="65439" marR="65439" marT="32721" marB="32721" anchor="ctr"/>
                </a:tc>
              </a:tr>
              <a:tr h="485716">
                <a:tc>
                  <a:txBody>
                    <a:bodyPr/>
                    <a:lstStyle/>
                    <a:p>
                      <a:pPr marL="0" marR="0">
                        <a:lnSpc>
                          <a:spcPct val="115000"/>
                        </a:lnSpc>
                        <a:spcBef>
                          <a:spcPts val="0"/>
                        </a:spcBef>
                        <a:spcAft>
                          <a:spcPts val="1000"/>
                        </a:spcAft>
                      </a:pPr>
                      <a:r>
                        <a:rPr lang="en-US" sz="1400" b="1">
                          <a:solidFill>
                            <a:schemeClr val="tx1"/>
                          </a:solidFill>
                          <a:effectLst/>
                        </a:rPr>
                        <a:t>Built-in authentication</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Built-in authentication</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Set up authentication on net use</a:t>
                      </a:r>
                      <a:endParaRPr lang="en-US" sz="1400">
                        <a:effectLst/>
                        <a:latin typeface="Calibri"/>
                        <a:ea typeface="Calibri"/>
                        <a:cs typeface="Times New Roman"/>
                      </a:endParaRPr>
                    </a:p>
                  </a:txBody>
                  <a:tcPr marL="65439" marR="65439" marT="32721" marB="32721" anchor="ctr"/>
                </a:tc>
              </a:tr>
              <a:tr h="485716">
                <a:tc>
                  <a:txBody>
                    <a:bodyPr/>
                    <a:lstStyle/>
                    <a:p>
                      <a:pPr marL="0" marR="0">
                        <a:lnSpc>
                          <a:spcPct val="115000"/>
                        </a:lnSpc>
                        <a:spcBef>
                          <a:spcPts val="0"/>
                        </a:spcBef>
                        <a:spcAft>
                          <a:spcPts val="1000"/>
                        </a:spcAft>
                      </a:pPr>
                      <a:r>
                        <a:rPr lang="en-US" sz="1400" b="1">
                          <a:solidFill>
                            <a:schemeClr val="tx1"/>
                          </a:solidFill>
                          <a:effectLst/>
                        </a:rPr>
                        <a:t>Cleanup</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Resources can be cleaned up with VM if needed</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Manually via standard file APIs or REST APIs</a:t>
                      </a:r>
                      <a:endParaRPr lang="en-US" sz="1400">
                        <a:effectLst/>
                        <a:latin typeface="Calibri"/>
                        <a:ea typeface="Calibri"/>
                        <a:cs typeface="Times New Roman"/>
                      </a:endParaRPr>
                    </a:p>
                  </a:txBody>
                  <a:tcPr marL="65439" marR="65439" marT="32721" marB="32721" anchor="ctr"/>
                </a:tc>
              </a:tr>
              <a:tr h="565938">
                <a:tc>
                  <a:txBody>
                    <a:bodyPr/>
                    <a:lstStyle/>
                    <a:p>
                      <a:pPr marL="0" marR="0">
                        <a:lnSpc>
                          <a:spcPct val="115000"/>
                        </a:lnSpc>
                        <a:spcBef>
                          <a:spcPts val="0"/>
                        </a:spcBef>
                        <a:spcAft>
                          <a:spcPts val="1000"/>
                        </a:spcAft>
                      </a:pPr>
                      <a:r>
                        <a:rPr lang="en-US" sz="1400" b="1">
                          <a:solidFill>
                            <a:schemeClr val="tx1"/>
                          </a:solidFill>
                          <a:effectLst/>
                        </a:rPr>
                        <a:t>Access via REST</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a:effectLst/>
                        </a:rPr>
                        <a:t>Can only access as fixed formatted VHD (single blob) via REST. Files stored in VHD cannot be accessed via REST.</a:t>
                      </a:r>
                      <a:endParaRPr lang="en-US" sz="140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Individual files stored in share are accessible via REST</a:t>
                      </a:r>
                      <a:endParaRPr lang="en-US" sz="1400">
                        <a:effectLst/>
                        <a:latin typeface="Calibri"/>
                        <a:ea typeface="Calibri"/>
                        <a:cs typeface="Times New Roman"/>
                      </a:endParaRPr>
                    </a:p>
                  </a:txBody>
                  <a:tcPr marL="65439" marR="65439" marT="32721" marB="32721" anchor="ctr"/>
                </a:tc>
              </a:tr>
              <a:tr h="812720">
                <a:tc>
                  <a:txBody>
                    <a:bodyPr/>
                    <a:lstStyle/>
                    <a:p>
                      <a:pPr marL="0" marR="0">
                        <a:lnSpc>
                          <a:spcPct val="115000"/>
                        </a:lnSpc>
                        <a:spcBef>
                          <a:spcPts val="0"/>
                        </a:spcBef>
                        <a:spcAft>
                          <a:spcPts val="1000"/>
                        </a:spcAft>
                      </a:pPr>
                      <a:r>
                        <a:rPr lang="en-US" sz="1400" b="1">
                          <a:solidFill>
                            <a:schemeClr val="tx1"/>
                          </a:solidFill>
                          <a:effectLst/>
                        </a:rPr>
                        <a:t>Max Size</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dirty="0">
                          <a:effectLst/>
                        </a:rPr>
                        <a:t>1TB Disk</a:t>
                      </a:r>
                      <a:endParaRPr lang="en-US" sz="1400" dirty="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5TB File Share</a:t>
                      </a:r>
                    </a:p>
                    <a:p>
                      <a:pPr marL="0" marR="0">
                        <a:lnSpc>
                          <a:spcPct val="115000"/>
                        </a:lnSpc>
                        <a:spcBef>
                          <a:spcPts val="0"/>
                        </a:spcBef>
                        <a:spcAft>
                          <a:spcPts val="1000"/>
                        </a:spcAft>
                      </a:pPr>
                      <a:r>
                        <a:rPr lang="en-US" sz="1400">
                          <a:effectLst/>
                        </a:rPr>
                        <a:t>1TB file within share</a:t>
                      </a:r>
                      <a:endParaRPr lang="en-US" sz="1400">
                        <a:effectLst/>
                        <a:latin typeface="Calibri"/>
                        <a:ea typeface="Calibri"/>
                        <a:cs typeface="Times New Roman"/>
                      </a:endParaRPr>
                    </a:p>
                  </a:txBody>
                  <a:tcPr marL="65439" marR="65439" marT="32721" marB="32721" anchor="ctr"/>
                </a:tc>
              </a:tr>
              <a:tr h="485716">
                <a:tc>
                  <a:txBody>
                    <a:bodyPr/>
                    <a:lstStyle/>
                    <a:p>
                      <a:pPr marL="0" marR="0">
                        <a:lnSpc>
                          <a:spcPct val="115000"/>
                        </a:lnSpc>
                        <a:spcBef>
                          <a:spcPts val="0"/>
                        </a:spcBef>
                        <a:spcAft>
                          <a:spcPts val="1000"/>
                        </a:spcAft>
                      </a:pPr>
                      <a:r>
                        <a:rPr lang="en-US" sz="1400" b="1">
                          <a:solidFill>
                            <a:schemeClr val="tx1"/>
                          </a:solidFill>
                          <a:effectLst/>
                        </a:rPr>
                        <a:t>Max 8KB IOps</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dirty="0">
                          <a:effectLst/>
                        </a:rPr>
                        <a:t>500 </a:t>
                      </a:r>
                      <a:r>
                        <a:rPr lang="en-US" sz="1400" dirty="0" err="1" smtClean="0">
                          <a:effectLst/>
                        </a:rPr>
                        <a:t>Iops</a:t>
                      </a:r>
                      <a:endParaRPr lang="en-US" sz="1400" dirty="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a:effectLst/>
                        </a:rPr>
                        <a:t>1000 IOps</a:t>
                      </a:r>
                      <a:endParaRPr lang="en-US" sz="1400">
                        <a:effectLst/>
                        <a:latin typeface="Calibri"/>
                        <a:ea typeface="Calibri"/>
                        <a:cs typeface="Times New Roman"/>
                      </a:endParaRPr>
                    </a:p>
                  </a:txBody>
                  <a:tcPr marL="65439" marR="65439" marT="32721" marB="32721" anchor="ctr"/>
                </a:tc>
              </a:tr>
              <a:tr h="485716">
                <a:tc>
                  <a:txBody>
                    <a:bodyPr/>
                    <a:lstStyle/>
                    <a:p>
                      <a:pPr marL="0" marR="0">
                        <a:lnSpc>
                          <a:spcPct val="115000"/>
                        </a:lnSpc>
                        <a:spcBef>
                          <a:spcPts val="0"/>
                        </a:spcBef>
                        <a:spcAft>
                          <a:spcPts val="1000"/>
                        </a:spcAft>
                      </a:pPr>
                      <a:r>
                        <a:rPr lang="en-US" sz="1400" b="1" u="none" dirty="0">
                          <a:solidFill>
                            <a:schemeClr val="tx1"/>
                          </a:solidFill>
                          <a:effectLst/>
                        </a:rPr>
                        <a:t>Throughput</a:t>
                      </a:r>
                      <a:endParaRPr lang="en-US" sz="1400" b="1" u="none" dirty="0">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nSpc>
                          <a:spcPct val="115000"/>
                        </a:lnSpc>
                        <a:spcBef>
                          <a:spcPts val="0"/>
                        </a:spcBef>
                        <a:spcAft>
                          <a:spcPts val="1000"/>
                        </a:spcAft>
                      </a:pPr>
                      <a:r>
                        <a:rPr lang="en-US" sz="1400" u="none" dirty="0">
                          <a:effectLst/>
                        </a:rPr>
                        <a:t>Up to 60 MB/s per Disk</a:t>
                      </a:r>
                      <a:endParaRPr lang="en-US" sz="1400" u="none" dirty="0">
                        <a:effectLst/>
                        <a:latin typeface="Calibri"/>
                        <a:ea typeface="Calibri"/>
                        <a:cs typeface="Times New Roman"/>
                      </a:endParaRPr>
                    </a:p>
                  </a:txBody>
                  <a:tcPr marL="65439" marR="65439" marT="32721" marB="32721" anchor="ctr"/>
                </a:tc>
                <a:tc>
                  <a:txBody>
                    <a:bodyPr/>
                    <a:lstStyle/>
                    <a:p>
                      <a:pPr marL="0" marR="0">
                        <a:lnSpc>
                          <a:spcPct val="115000"/>
                        </a:lnSpc>
                        <a:spcBef>
                          <a:spcPts val="0"/>
                        </a:spcBef>
                        <a:spcAft>
                          <a:spcPts val="1000"/>
                        </a:spcAft>
                      </a:pPr>
                      <a:r>
                        <a:rPr lang="en-US" sz="1400" u="none" dirty="0">
                          <a:effectLst/>
                        </a:rPr>
                        <a:t>Up to 60 MB/s per File Share</a:t>
                      </a:r>
                      <a:endParaRPr lang="en-US" sz="1400" u="none" dirty="0">
                        <a:effectLst/>
                        <a:latin typeface="Calibri"/>
                        <a:ea typeface="Calibri"/>
                        <a:cs typeface="Times New Roman"/>
                      </a:endParaRPr>
                    </a:p>
                  </a:txBody>
                  <a:tcPr marL="65439" marR="65439" marT="32721" marB="32721" anchor="ctr"/>
                </a:tc>
              </a:tr>
            </a:tbl>
          </a:graphicData>
        </a:graphic>
      </p:graphicFrame>
    </p:spTree>
    <p:extLst>
      <p:ext uri="{BB962C8B-B14F-4D97-AF65-F5344CB8AC3E}">
        <p14:creationId xmlns:p14="http://schemas.microsoft.com/office/powerpoint/2010/main" val="34905145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8139" y="114957"/>
            <a:ext cx="11887454" cy="916412"/>
          </a:xfrm>
        </p:spPr>
        <p:txBody>
          <a:bodyPr/>
          <a:lstStyle/>
          <a:p>
            <a:r>
              <a:rPr lang="en-US" dirty="0" smtClean="0"/>
              <a:t>Azure Files vs Blobs</a:t>
            </a:r>
            <a:endParaRPr lang="en-US" sz="1800" dirty="0">
              <a:gradFill>
                <a:gsLst>
                  <a:gs pos="1250">
                    <a:schemeClr val="tx2"/>
                  </a:gs>
                  <a:gs pos="100000">
                    <a:schemeClr val="tx2"/>
                  </a:gs>
                </a:gsLst>
                <a:lin ang="5400000" scaled="0"/>
              </a:gradFill>
            </a:endParaRPr>
          </a:p>
        </p:txBody>
      </p:sp>
      <p:graphicFrame>
        <p:nvGraphicFramePr>
          <p:cNvPr id="3" name="Table 2"/>
          <p:cNvGraphicFramePr>
            <a:graphicFrameLocks noGrp="1"/>
          </p:cNvGraphicFramePr>
          <p:nvPr>
            <p:extLst>
              <p:ext uri="{D42A27DB-BD31-4B8C-83A1-F6EECF244321}">
                <p14:modId xmlns:p14="http://schemas.microsoft.com/office/powerpoint/2010/main" val="1660883517"/>
              </p:ext>
            </p:extLst>
          </p:nvPr>
        </p:nvGraphicFramePr>
        <p:xfrm>
          <a:off x="427037" y="850130"/>
          <a:ext cx="11519681" cy="5923732"/>
        </p:xfrm>
        <a:graphic>
          <a:graphicData uri="http://schemas.openxmlformats.org/drawingml/2006/table">
            <a:tbl>
              <a:tblPr firstRow="1">
                <a:tableStyleId>{5C22544A-7EE6-4342-B048-85BDC9FD1C3A}</a:tableStyleId>
              </a:tblPr>
              <a:tblGrid>
                <a:gridCol w="2430653"/>
                <a:gridCol w="3478944"/>
                <a:gridCol w="5610084"/>
              </a:tblGrid>
              <a:tr h="438270">
                <a:tc>
                  <a:txBody>
                    <a:bodyPr/>
                    <a:lstStyle/>
                    <a:p>
                      <a:pPr marL="0" marR="0" algn="l">
                        <a:lnSpc>
                          <a:spcPct val="115000"/>
                        </a:lnSpc>
                        <a:spcBef>
                          <a:spcPts val="0"/>
                        </a:spcBef>
                        <a:spcAft>
                          <a:spcPts val="1000"/>
                        </a:spcAft>
                      </a:pPr>
                      <a:r>
                        <a:rPr lang="en-US" sz="1400" dirty="0">
                          <a:effectLst/>
                        </a:rPr>
                        <a:t>Description</a:t>
                      </a:r>
                      <a:endParaRPr lang="en-US" sz="1400" dirty="0">
                        <a:effectLst/>
                        <a:latin typeface="Calibri"/>
                        <a:ea typeface="Calibri"/>
                        <a:cs typeface="Times New Roman"/>
                      </a:endParaRPr>
                    </a:p>
                  </a:txBody>
                  <a:tcPr marL="0" marR="0" marT="0" marB="0" anchor="ctr"/>
                </a:tc>
                <a:tc>
                  <a:txBody>
                    <a:bodyPr/>
                    <a:lstStyle/>
                    <a:p>
                      <a:pPr marL="0" marR="0" algn="l">
                        <a:lnSpc>
                          <a:spcPct val="115000"/>
                        </a:lnSpc>
                        <a:spcBef>
                          <a:spcPts val="0"/>
                        </a:spcBef>
                        <a:spcAft>
                          <a:spcPts val="1000"/>
                        </a:spcAft>
                      </a:pPr>
                      <a:r>
                        <a:rPr lang="en-US" sz="1400">
                          <a:effectLst/>
                        </a:rPr>
                        <a:t>Azure Blobs</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Azure Files</a:t>
                      </a:r>
                      <a:endParaRPr lang="en-US" sz="1400">
                        <a:effectLst/>
                        <a:latin typeface="Calibri"/>
                        <a:ea typeface="Calibri"/>
                        <a:cs typeface="Times New Roman"/>
                      </a:endParaRPr>
                    </a:p>
                  </a:txBody>
                  <a:tcPr marL="65506" marR="65506" marT="32752" marB="32752" anchor="ctr"/>
                </a:tc>
              </a:tr>
              <a:tr h="566002">
                <a:tc>
                  <a:txBody>
                    <a:bodyPr/>
                    <a:lstStyle/>
                    <a:p>
                      <a:pPr marL="0" marR="0" algn="l">
                        <a:lnSpc>
                          <a:spcPct val="115000"/>
                        </a:lnSpc>
                        <a:spcBef>
                          <a:spcPts val="0"/>
                        </a:spcBef>
                        <a:spcAft>
                          <a:spcPts val="1000"/>
                        </a:spcAft>
                      </a:pPr>
                      <a:r>
                        <a:rPr lang="en-US" sz="1400" b="1">
                          <a:solidFill>
                            <a:schemeClr val="tx1"/>
                          </a:solidFill>
                          <a:effectLst/>
                        </a:rPr>
                        <a:t>Durability  </a:t>
                      </a:r>
                      <a:br>
                        <a:rPr lang="en-US" sz="1400" b="1">
                          <a:solidFill>
                            <a:schemeClr val="tx1"/>
                          </a:solidFill>
                          <a:effectLst/>
                        </a:rPr>
                      </a:br>
                      <a:r>
                        <a:rPr lang="en-US" sz="1400" b="1">
                          <a:solidFill>
                            <a:schemeClr val="tx1"/>
                          </a:solidFill>
                          <a:effectLst/>
                        </a:rPr>
                        <a:t>Options</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LRS, ZRS, GRS (and  RA-GRS for higher availability)</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LRS, GRS</a:t>
                      </a:r>
                      <a:endParaRPr lang="en-US" sz="1400">
                        <a:effectLst/>
                        <a:latin typeface="Calibri"/>
                        <a:ea typeface="Calibri"/>
                        <a:cs typeface="Times New Roman"/>
                      </a:endParaRPr>
                    </a:p>
                  </a:txBody>
                  <a:tcPr marL="65506" marR="65506" marT="32752" marB="32752" anchor="ctr"/>
                </a:tc>
              </a:tr>
              <a:tr h="566002">
                <a:tc>
                  <a:txBody>
                    <a:bodyPr/>
                    <a:lstStyle/>
                    <a:p>
                      <a:pPr marL="0" marR="0" algn="l">
                        <a:lnSpc>
                          <a:spcPct val="115000"/>
                        </a:lnSpc>
                        <a:spcBef>
                          <a:spcPts val="0"/>
                        </a:spcBef>
                        <a:spcAft>
                          <a:spcPts val="1000"/>
                        </a:spcAft>
                      </a:pPr>
                      <a:r>
                        <a:rPr lang="en-US" sz="1400" b="1">
                          <a:solidFill>
                            <a:schemeClr val="tx1"/>
                          </a:solidFill>
                          <a:effectLst/>
                        </a:rPr>
                        <a:t>Accessibility</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REST APIs</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SMB 2.1 (standard file system APIs)</a:t>
                      </a:r>
                      <a:br>
                        <a:rPr lang="en-US" sz="1400">
                          <a:effectLst/>
                        </a:rPr>
                      </a:br>
                      <a:r>
                        <a:rPr lang="en-US" sz="1400">
                          <a:effectLst/>
                        </a:rPr>
                        <a:t>REST APIs </a:t>
                      </a:r>
                      <a:endParaRPr lang="en-US" sz="1400">
                        <a:effectLst/>
                        <a:latin typeface="Calibri"/>
                        <a:ea typeface="Calibri"/>
                        <a:cs typeface="Times New Roman"/>
                      </a:endParaRPr>
                    </a:p>
                  </a:txBody>
                  <a:tcPr marL="65506" marR="65506" marT="32752" marB="32752" anchor="ctr"/>
                </a:tc>
              </a:tr>
              <a:tr h="566002">
                <a:tc>
                  <a:txBody>
                    <a:bodyPr/>
                    <a:lstStyle/>
                    <a:p>
                      <a:pPr marL="0" marR="0" algn="l">
                        <a:lnSpc>
                          <a:spcPct val="115000"/>
                        </a:lnSpc>
                        <a:spcBef>
                          <a:spcPts val="0"/>
                        </a:spcBef>
                        <a:spcAft>
                          <a:spcPts val="1000"/>
                        </a:spcAft>
                      </a:pPr>
                      <a:r>
                        <a:rPr lang="en-US" sz="1400" b="1">
                          <a:solidFill>
                            <a:schemeClr val="tx1"/>
                          </a:solidFill>
                          <a:effectLst/>
                        </a:rPr>
                        <a:t>Connectivity</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REST – Worldwide</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SMB 2.1 - Within region</a:t>
                      </a:r>
                      <a:br>
                        <a:rPr lang="en-US" sz="1400">
                          <a:effectLst/>
                        </a:rPr>
                      </a:br>
                      <a:r>
                        <a:rPr lang="en-US" sz="1400">
                          <a:effectLst/>
                        </a:rPr>
                        <a:t>REST – Worldwide</a:t>
                      </a:r>
                      <a:endParaRPr lang="en-US" sz="1400">
                        <a:effectLst/>
                        <a:latin typeface="Calibri"/>
                        <a:ea typeface="Calibri"/>
                        <a:cs typeface="Times New Roman"/>
                      </a:endParaRPr>
                    </a:p>
                  </a:txBody>
                  <a:tcPr marL="65506" marR="65506" marT="32752" marB="32752" anchor="ctr"/>
                </a:tc>
              </a:tr>
              <a:tr h="807259">
                <a:tc>
                  <a:txBody>
                    <a:bodyPr/>
                    <a:lstStyle/>
                    <a:p>
                      <a:pPr marL="0" marR="0" algn="l">
                        <a:lnSpc>
                          <a:spcPct val="115000"/>
                        </a:lnSpc>
                        <a:spcBef>
                          <a:spcPts val="0"/>
                        </a:spcBef>
                        <a:spcAft>
                          <a:spcPts val="1000"/>
                        </a:spcAft>
                      </a:pPr>
                      <a:r>
                        <a:rPr lang="en-US" sz="1400" b="1">
                          <a:solidFill>
                            <a:schemeClr val="tx1"/>
                          </a:solidFill>
                          <a:effectLst/>
                        </a:rPr>
                        <a:t>Endpoints</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u="sng">
                          <a:effectLst/>
                          <a:hlinkClick r:id="rId3"/>
                        </a:rPr>
                        <a:t>http://myaccount.blob.core.windows.net/mycontainer/myblob</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u="sng">
                          <a:effectLst/>
                          <a:hlinkClick r:id="rId4"/>
                        </a:rPr>
                        <a:t>\\myaccount.file.core.windows.net\myshare\myfile.txt</a:t>
                      </a:r>
                      <a:endParaRPr lang="en-US" sz="1400">
                        <a:effectLst/>
                      </a:endParaRPr>
                    </a:p>
                    <a:p>
                      <a:pPr marL="0" marR="0" algn="l">
                        <a:lnSpc>
                          <a:spcPct val="115000"/>
                        </a:lnSpc>
                        <a:spcBef>
                          <a:spcPts val="0"/>
                        </a:spcBef>
                        <a:spcAft>
                          <a:spcPts val="1000"/>
                        </a:spcAft>
                      </a:pPr>
                      <a:r>
                        <a:rPr lang="en-US" sz="1400" u="sng">
                          <a:effectLst/>
                          <a:hlinkClick r:id="rId5"/>
                        </a:rPr>
                        <a:t>http://myaccount.file.core.windows.net/myshare/myfile.txt</a:t>
                      </a:r>
                      <a:endParaRPr lang="en-US" sz="1400">
                        <a:effectLst/>
                        <a:latin typeface="Calibri"/>
                        <a:ea typeface="Calibri"/>
                        <a:cs typeface="Times New Roman"/>
                      </a:endParaRPr>
                    </a:p>
                  </a:txBody>
                  <a:tcPr marL="65506" marR="65506" marT="32752" marB="32752" anchor="ctr"/>
                </a:tc>
              </a:tr>
              <a:tr h="566002">
                <a:tc>
                  <a:txBody>
                    <a:bodyPr/>
                    <a:lstStyle/>
                    <a:p>
                      <a:pPr marL="0" marR="0" algn="l">
                        <a:lnSpc>
                          <a:spcPct val="115000"/>
                        </a:lnSpc>
                        <a:spcBef>
                          <a:spcPts val="0"/>
                        </a:spcBef>
                        <a:spcAft>
                          <a:spcPts val="1000"/>
                        </a:spcAft>
                      </a:pPr>
                      <a:r>
                        <a:rPr lang="en-US" sz="1400" b="1">
                          <a:solidFill>
                            <a:schemeClr val="tx1"/>
                          </a:solidFill>
                          <a:effectLst/>
                        </a:rPr>
                        <a:t>Directories</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Flat namespace  however prefix listing can simulate virtual directories</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True directory objects</a:t>
                      </a:r>
                      <a:endParaRPr lang="en-US" sz="1400">
                        <a:effectLst/>
                        <a:latin typeface="Calibri"/>
                        <a:ea typeface="Calibri"/>
                        <a:cs typeface="Times New Roman"/>
                      </a:endParaRPr>
                    </a:p>
                  </a:txBody>
                  <a:tcPr marL="65506" marR="65506" marT="32752" marB="32752" anchor="ctr"/>
                </a:tc>
              </a:tr>
              <a:tr h="482839">
                <a:tc>
                  <a:txBody>
                    <a:bodyPr/>
                    <a:lstStyle/>
                    <a:p>
                      <a:pPr marL="0" marR="0" algn="l">
                        <a:lnSpc>
                          <a:spcPct val="115000"/>
                        </a:lnSpc>
                        <a:spcBef>
                          <a:spcPts val="0"/>
                        </a:spcBef>
                        <a:spcAft>
                          <a:spcPts val="1000"/>
                        </a:spcAft>
                      </a:pPr>
                      <a:r>
                        <a:rPr lang="en-US" sz="1400" b="1">
                          <a:solidFill>
                            <a:schemeClr val="tx1"/>
                          </a:solidFill>
                          <a:effectLst/>
                        </a:rPr>
                        <a:t>Case Sensitivity of Names</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Case sensitive</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Case insensitive, but case preserving</a:t>
                      </a:r>
                      <a:endParaRPr lang="en-US" sz="1400">
                        <a:effectLst/>
                        <a:latin typeface="Calibri"/>
                        <a:ea typeface="Calibri"/>
                        <a:cs typeface="Times New Roman"/>
                      </a:endParaRPr>
                    </a:p>
                  </a:txBody>
                  <a:tcPr marL="65506" marR="65506" marT="32752" marB="32752" anchor="ctr"/>
                </a:tc>
              </a:tr>
              <a:tr h="482839">
                <a:tc>
                  <a:txBody>
                    <a:bodyPr/>
                    <a:lstStyle/>
                    <a:p>
                      <a:pPr marL="0" marR="0" algn="l">
                        <a:lnSpc>
                          <a:spcPct val="115000"/>
                        </a:lnSpc>
                        <a:spcBef>
                          <a:spcPts val="0"/>
                        </a:spcBef>
                        <a:spcAft>
                          <a:spcPts val="1000"/>
                        </a:spcAft>
                      </a:pPr>
                      <a:r>
                        <a:rPr lang="en-US" sz="1400" b="1">
                          <a:solidFill>
                            <a:schemeClr val="tx1"/>
                          </a:solidFill>
                          <a:effectLst/>
                        </a:rPr>
                        <a:t>Capacity</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Up to 500TB containers</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5TB file shares</a:t>
                      </a:r>
                      <a:endParaRPr lang="en-US" sz="1400">
                        <a:effectLst/>
                        <a:latin typeface="Calibri"/>
                        <a:ea typeface="Calibri"/>
                        <a:cs typeface="Times New Roman"/>
                      </a:endParaRPr>
                    </a:p>
                  </a:txBody>
                  <a:tcPr marL="65506" marR="65506" marT="32752" marB="32752" anchor="ctr"/>
                </a:tc>
              </a:tr>
              <a:tr h="482839">
                <a:tc>
                  <a:txBody>
                    <a:bodyPr/>
                    <a:lstStyle/>
                    <a:p>
                      <a:pPr marL="0" marR="0" algn="l">
                        <a:lnSpc>
                          <a:spcPct val="115000"/>
                        </a:lnSpc>
                        <a:spcBef>
                          <a:spcPts val="0"/>
                        </a:spcBef>
                        <a:spcAft>
                          <a:spcPts val="1000"/>
                        </a:spcAft>
                      </a:pPr>
                      <a:r>
                        <a:rPr lang="en-US" sz="1400" b="1">
                          <a:solidFill>
                            <a:schemeClr val="tx1"/>
                          </a:solidFill>
                          <a:effectLst/>
                        </a:rPr>
                        <a:t>Throughput</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Up to 60 MB/s per blob</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Up to 60 MB/s per share</a:t>
                      </a:r>
                      <a:endParaRPr lang="en-US" sz="1400">
                        <a:effectLst/>
                        <a:latin typeface="Calibri"/>
                        <a:ea typeface="Calibri"/>
                        <a:cs typeface="Times New Roman"/>
                      </a:endParaRPr>
                    </a:p>
                  </a:txBody>
                  <a:tcPr marL="65506" marR="65506" marT="32752" marB="32752" anchor="ctr"/>
                </a:tc>
              </a:tr>
              <a:tr h="482839">
                <a:tc>
                  <a:txBody>
                    <a:bodyPr/>
                    <a:lstStyle/>
                    <a:p>
                      <a:pPr marL="0" marR="0" algn="l">
                        <a:lnSpc>
                          <a:spcPct val="115000"/>
                        </a:lnSpc>
                        <a:spcBef>
                          <a:spcPts val="0"/>
                        </a:spcBef>
                        <a:spcAft>
                          <a:spcPts val="1000"/>
                        </a:spcAft>
                      </a:pPr>
                      <a:r>
                        <a:rPr lang="en-US" sz="1400" b="1">
                          <a:solidFill>
                            <a:schemeClr val="tx1"/>
                          </a:solidFill>
                          <a:effectLst/>
                        </a:rPr>
                        <a:t>Object size </a:t>
                      </a:r>
                      <a:endParaRPr lang="en-US" sz="1400" b="1">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Up to 1 TB/blob</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a:effectLst/>
                        </a:rPr>
                        <a:t>Up to 1 TB/file</a:t>
                      </a:r>
                      <a:endParaRPr lang="en-US" sz="1400">
                        <a:effectLst/>
                        <a:latin typeface="Calibri"/>
                        <a:ea typeface="Calibri"/>
                        <a:cs typeface="Times New Roman"/>
                      </a:endParaRPr>
                    </a:p>
                  </a:txBody>
                  <a:tcPr marL="65506" marR="65506" marT="32752" marB="32752" anchor="ctr"/>
                </a:tc>
              </a:tr>
              <a:tr h="482839">
                <a:tc>
                  <a:txBody>
                    <a:bodyPr/>
                    <a:lstStyle/>
                    <a:p>
                      <a:pPr marL="0" marR="0" algn="l">
                        <a:lnSpc>
                          <a:spcPct val="115000"/>
                        </a:lnSpc>
                        <a:spcBef>
                          <a:spcPts val="0"/>
                        </a:spcBef>
                        <a:spcAft>
                          <a:spcPts val="1000"/>
                        </a:spcAft>
                      </a:pPr>
                      <a:r>
                        <a:rPr lang="en-US" sz="1400" b="1" dirty="0">
                          <a:solidFill>
                            <a:schemeClr val="tx1"/>
                          </a:solidFill>
                          <a:effectLst/>
                        </a:rPr>
                        <a:t>Billed capacity</a:t>
                      </a:r>
                      <a:endParaRPr lang="en-US" sz="1400" b="1" dirty="0">
                        <a:solidFill>
                          <a:schemeClr val="tx1"/>
                        </a:solidFill>
                        <a:effectLst/>
                        <a:latin typeface="Calibri"/>
                        <a:ea typeface="Calibri"/>
                        <a:cs typeface="Times New Roman"/>
                      </a:endParaRPr>
                    </a:p>
                  </a:txBody>
                  <a:tcPr marL="0" marR="0" marT="0" marB="0" anchor="ctr">
                    <a:solidFill>
                      <a:schemeClr val="accent1">
                        <a:lumMod val="75000"/>
                      </a:schemeClr>
                    </a:solidFill>
                  </a:tcPr>
                </a:tc>
                <a:tc>
                  <a:txBody>
                    <a:bodyPr/>
                    <a:lstStyle/>
                    <a:p>
                      <a:pPr marL="0" marR="0" algn="l">
                        <a:lnSpc>
                          <a:spcPct val="115000"/>
                        </a:lnSpc>
                        <a:spcBef>
                          <a:spcPts val="0"/>
                        </a:spcBef>
                        <a:spcAft>
                          <a:spcPts val="1000"/>
                        </a:spcAft>
                      </a:pPr>
                      <a:r>
                        <a:rPr lang="en-US" sz="1400">
                          <a:effectLst/>
                        </a:rPr>
                        <a:t>Based on bytes written</a:t>
                      </a:r>
                      <a:endParaRPr lang="en-US" sz="1400">
                        <a:effectLst/>
                        <a:latin typeface="Calibri"/>
                        <a:ea typeface="Calibri"/>
                        <a:cs typeface="Times New Roman"/>
                      </a:endParaRPr>
                    </a:p>
                  </a:txBody>
                  <a:tcPr marL="65506" marR="65506" marT="32752" marB="32752" anchor="ctr"/>
                </a:tc>
                <a:tc>
                  <a:txBody>
                    <a:bodyPr/>
                    <a:lstStyle/>
                    <a:p>
                      <a:pPr marL="0" marR="0" algn="l">
                        <a:lnSpc>
                          <a:spcPct val="115000"/>
                        </a:lnSpc>
                        <a:spcBef>
                          <a:spcPts val="0"/>
                        </a:spcBef>
                        <a:spcAft>
                          <a:spcPts val="1000"/>
                        </a:spcAft>
                      </a:pPr>
                      <a:r>
                        <a:rPr lang="en-US" sz="1400" dirty="0">
                          <a:effectLst/>
                        </a:rPr>
                        <a:t>Based on file size</a:t>
                      </a:r>
                      <a:endParaRPr lang="en-US" sz="1400" dirty="0">
                        <a:effectLst/>
                        <a:latin typeface="Calibri"/>
                        <a:ea typeface="Calibri"/>
                        <a:cs typeface="Times New Roman"/>
                      </a:endParaRPr>
                    </a:p>
                  </a:txBody>
                  <a:tcPr marL="65506" marR="65506" marT="32752" marB="32752" anchor="ctr"/>
                </a:tc>
              </a:tr>
            </a:tbl>
          </a:graphicData>
        </a:graphic>
      </p:graphicFrame>
    </p:spTree>
    <p:extLst>
      <p:ext uri="{BB962C8B-B14F-4D97-AF65-F5344CB8AC3E}">
        <p14:creationId xmlns:p14="http://schemas.microsoft.com/office/powerpoint/2010/main" val="10187012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2" y="-1"/>
            <a:ext cx="12444426" cy="828981"/>
          </a:xfrm>
        </p:spPr>
        <p:txBody>
          <a:bodyPr>
            <a:normAutofit fontScale="90000"/>
          </a:bodyPr>
          <a:lstStyle/>
          <a:p>
            <a:r>
              <a:rPr lang="en-US" dirty="0" smtClean="0"/>
              <a:t>Table Storage Concepts</a:t>
            </a:r>
            <a:br>
              <a:rPr lang="en-US" dirty="0" smtClean="0"/>
            </a:br>
            <a:endParaRPr lang="en-US" dirty="0"/>
          </a:p>
        </p:txBody>
      </p:sp>
      <p:sp>
        <p:nvSpPr>
          <p:cNvPr id="46" name="Rounded Rectangle 65"/>
          <p:cNvSpPr/>
          <p:nvPr/>
        </p:nvSpPr>
        <p:spPr>
          <a:xfrm>
            <a:off x="7685766" y="1305644"/>
            <a:ext cx="2244520"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algn="ctr"/>
            <a:endParaRPr lang="en-US" sz="1836"/>
          </a:p>
        </p:txBody>
      </p:sp>
      <p:sp>
        <p:nvSpPr>
          <p:cNvPr id="47" name="Rounded Rectangle 4"/>
          <p:cNvSpPr/>
          <p:nvPr/>
        </p:nvSpPr>
        <p:spPr>
          <a:xfrm>
            <a:off x="7685766" y="1305644"/>
            <a:ext cx="2244520" cy="146885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260" tIns="253875" rIns="253875" bIns="253875" numCol="1" spcCol="1270" anchor="t" anchorCtr="0">
            <a:noAutofit/>
          </a:bodyPr>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Entity</a:t>
            </a:r>
          </a:p>
        </p:txBody>
      </p:sp>
      <p:sp>
        <p:nvSpPr>
          <p:cNvPr id="49" name="Rounded Rectangle 68"/>
          <p:cNvSpPr/>
          <p:nvPr/>
        </p:nvSpPr>
        <p:spPr>
          <a:xfrm>
            <a:off x="5095977" y="1305645"/>
            <a:ext cx="2243388"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algn="ctr"/>
            <a:endParaRPr lang="en-US" sz="1836"/>
          </a:p>
        </p:txBody>
      </p:sp>
      <p:sp>
        <p:nvSpPr>
          <p:cNvPr id="50" name="Rounded Rectangle 6"/>
          <p:cNvSpPr/>
          <p:nvPr/>
        </p:nvSpPr>
        <p:spPr>
          <a:xfrm>
            <a:off x="5095977" y="1305645"/>
            <a:ext cx="2243388" cy="146885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260" tIns="253875" rIns="253875" bIns="253875" numCol="1" spcCol="1270" anchor="t" anchorCtr="0">
            <a:noAutofit/>
          </a:bodyPr>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Table</a:t>
            </a:r>
          </a:p>
        </p:txBody>
      </p:sp>
      <p:sp>
        <p:nvSpPr>
          <p:cNvPr id="52" name="Rounded Rectangle 71"/>
          <p:cNvSpPr/>
          <p:nvPr/>
        </p:nvSpPr>
        <p:spPr>
          <a:xfrm>
            <a:off x="2506188" y="1305645"/>
            <a:ext cx="2243388"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algn="ctr"/>
            <a:endParaRPr lang="en-US" sz="1836"/>
          </a:p>
        </p:txBody>
      </p:sp>
      <p:sp>
        <p:nvSpPr>
          <p:cNvPr id="53" name="Rounded Rectangle 8"/>
          <p:cNvSpPr/>
          <p:nvPr/>
        </p:nvSpPr>
        <p:spPr>
          <a:xfrm>
            <a:off x="2506188" y="1305645"/>
            <a:ext cx="2225805" cy="146885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260" tIns="253875" rIns="253875" bIns="253875" numCol="1" spcCol="1270" anchor="t" anchorCtr="0">
            <a:noAutofit/>
          </a:bodyPr>
          <a:lstStyle/>
          <a:p>
            <a:pPr algn="ctr" defTabSz="1586643">
              <a:lnSpc>
                <a:spcPct val="90000"/>
              </a:lnSpc>
              <a:spcBef>
                <a:spcPct val="0"/>
              </a:spcBef>
              <a:spcAft>
                <a:spcPct val="35000"/>
              </a:spcAft>
            </a:pPr>
            <a:r>
              <a:rPr lang="en-US" sz="2856" dirty="0">
                <a:solidFill>
                  <a:schemeClr val="tx1">
                    <a:alpha val="98824"/>
                  </a:schemeClr>
                </a:solidFill>
                <a:latin typeface="Segoe UI Light" pitchFamily="34" charset="0"/>
              </a:rPr>
              <a:t>Account</a:t>
            </a:r>
            <a:endParaRPr lang="en-US" sz="3162" dirty="0">
              <a:solidFill>
                <a:schemeClr val="tx1">
                  <a:alpha val="98824"/>
                </a:schemeClr>
              </a:solidFill>
              <a:latin typeface="Segoe UI Light" pitchFamily="34" charset="0"/>
            </a:endParaRPr>
          </a:p>
        </p:txBody>
      </p:sp>
      <p:cxnSp>
        <p:nvCxnSpPr>
          <p:cNvPr id="57" name="Straight Connector 56"/>
          <p:cNvCxnSpPr>
            <a:stCxn id="59" idx="3"/>
            <a:endCxn id="71" idx="1"/>
          </p:cNvCxnSpPr>
          <p:nvPr/>
        </p:nvCxnSpPr>
        <p:spPr>
          <a:xfrm>
            <a:off x="4385651" y="3885613"/>
            <a:ext cx="1099007" cy="84442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9" idx="3"/>
            <a:endCxn id="69" idx="1"/>
          </p:cNvCxnSpPr>
          <p:nvPr/>
        </p:nvCxnSpPr>
        <p:spPr>
          <a:xfrm flipV="1">
            <a:off x="4385651" y="3041188"/>
            <a:ext cx="1099007" cy="84442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870113" y="3504885"/>
            <a:ext cx="1515538"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err="1">
                <a:solidFill>
                  <a:srgbClr val="000000">
                    <a:alpha val="99000"/>
                  </a:srgbClr>
                </a:solidFill>
                <a:latin typeface="+mj-lt"/>
              </a:rPr>
              <a:t>contoso</a:t>
            </a:r>
            <a:endParaRPr lang="en-US" sz="2040" dirty="0">
              <a:solidFill>
                <a:srgbClr val="000000">
                  <a:alpha val="99000"/>
                </a:srgbClr>
              </a:solidFill>
              <a:latin typeface="+mj-lt"/>
            </a:endParaRPr>
          </a:p>
        </p:txBody>
      </p:sp>
      <p:cxnSp>
        <p:nvCxnSpPr>
          <p:cNvPr id="61" name="Straight Connector 60"/>
          <p:cNvCxnSpPr>
            <a:stCxn id="69" idx="3"/>
            <a:endCxn id="68" idx="1"/>
          </p:cNvCxnSpPr>
          <p:nvPr/>
        </p:nvCxnSpPr>
        <p:spPr>
          <a:xfrm>
            <a:off x="6950683" y="3041187"/>
            <a:ext cx="1048614" cy="42221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9" idx="3"/>
            <a:endCxn id="65" idx="1"/>
          </p:cNvCxnSpPr>
          <p:nvPr/>
        </p:nvCxnSpPr>
        <p:spPr>
          <a:xfrm flipV="1">
            <a:off x="6950684" y="2618975"/>
            <a:ext cx="1048615" cy="42221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1" idx="3"/>
            <a:endCxn id="70" idx="1"/>
          </p:cNvCxnSpPr>
          <p:nvPr/>
        </p:nvCxnSpPr>
        <p:spPr>
          <a:xfrm>
            <a:off x="6950684" y="4730038"/>
            <a:ext cx="1048614" cy="42221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3"/>
            <a:endCxn id="72" idx="1"/>
          </p:cNvCxnSpPr>
          <p:nvPr/>
        </p:nvCxnSpPr>
        <p:spPr>
          <a:xfrm flipV="1">
            <a:off x="6950684" y="4307826"/>
            <a:ext cx="1048614" cy="42221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484659" y="2660460"/>
            <a:ext cx="1466026" cy="2450305"/>
            <a:chOff x="3406969" y="2774584"/>
            <a:chExt cx="1437411" cy="2402478"/>
          </a:xfrm>
        </p:grpSpPr>
        <p:sp>
          <p:nvSpPr>
            <p:cNvPr id="69" name="Rectangle 68"/>
            <p:cNvSpPr/>
            <p:nvPr/>
          </p:nvSpPr>
          <p:spPr>
            <a:xfrm>
              <a:off x="3406969" y="2774584"/>
              <a:ext cx="1437410"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000000">
                      <a:alpha val="99000"/>
                    </a:srgbClr>
                  </a:solidFill>
                  <a:latin typeface="+mj-lt"/>
                </a:rPr>
                <a:t>customers</a:t>
              </a:r>
            </a:p>
          </p:txBody>
        </p:sp>
        <p:sp>
          <p:nvSpPr>
            <p:cNvPr id="71" name="Rectangle 70"/>
            <p:cNvSpPr/>
            <p:nvPr/>
          </p:nvSpPr>
          <p:spPr>
            <a:xfrm>
              <a:off x="3406969" y="4430470"/>
              <a:ext cx="1437411"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000000">
                      <a:alpha val="99000"/>
                    </a:srgbClr>
                  </a:solidFill>
                  <a:latin typeface="+mj-lt"/>
                </a:rPr>
                <a:t>photos</a:t>
              </a:r>
            </a:p>
          </p:txBody>
        </p:sp>
      </p:grpSp>
      <p:grpSp>
        <p:nvGrpSpPr>
          <p:cNvPr id="21" name="Group 20"/>
          <p:cNvGrpSpPr/>
          <p:nvPr/>
        </p:nvGrpSpPr>
        <p:grpSpPr>
          <a:xfrm>
            <a:off x="7999297" y="2238248"/>
            <a:ext cx="1617457" cy="1605880"/>
            <a:chOff x="5906591" y="2360613"/>
            <a:chExt cx="1585886" cy="1574535"/>
          </a:xfrm>
        </p:grpSpPr>
        <p:sp>
          <p:nvSpPr>
            <p:cNvPr id="65" name="Rectangle 64"/>
            <p:cNvSpPr/>
            <p:nvPr/>
          </p:nvSpPr>
          <p:spPr>
            <a:xfrm>
              <a:off x="5906592" y="2360613"/>
              <a:ext cx="1585884"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1836" dirty="0">
                  <a:solidFill>
                    <a:srgbClr val="000000">
                      <a:alpha val="99000"/>
                    </a:srgbClr>
                  </a:solidFill>
                  <a:latin typeface="+mj-lt"/>
                </a:rPr>
                <a:t>Name =…</a:t>
              </a:r>
            </a:p>
            <a:p>
              <a:r>
                <a:rPr lang="en-US" sz="1836" dirty="0">
                  <a:solidFill>
                    <a:srgbClr val="000000">
                      <a:alpha val="99000"/>
                    </a:srgbClr>
                  </a:solidFill>
                  <a:latin typeface="+mj-lt"/>
                </a:rPr>
                <a:t>Email = …</a:t>
              </a:r>
            </a:p>
          </p:txBody>
        </p:sp>
        <p:sp>
          <p:nvSpPr>
            <p:cNvPr id="68" name="Rectangle 67"/>
            <p:cNvSpPr/>
            <p:nvPr/>
          </p:nvSpPr>
          <p:spPr>
            <a:xfrm>
              <a:off x="5906591" y="3188556"/>
              <a:ext cx="1585886"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1836" dirty="0">
                  <a:solidFill>
                    <a:srgbClr val="000000">
                      <a:alpha val="99000"/>
                    </a:srgbClr>
                  </a:solidFill>
                  <a:latin typeface="+mj-lt"/>
                </a:rPr>
                <a:t>Name =…</a:t>
              </a:r>
            </a:p>
            <a:p>
              <a:r>
                <a:rPr lang="cs-CZ" sz="1836" dirty="0" smtClean="0">
                  <a:solidFill>
                    <a:srgbClr val="000000">
                      <a:alpha val="99000"/>
                    </a:srgbClr>
                  </a:solidFill>
                  <a:latin typeface="+mj-lt"/>
                </a:rPr>
                <a:t>Email</a:t>
              </a:r>
              <a:r>
                <a:rPr lang="en-US" sz="1836" dirty="0" smtClean="0">
                  <a:solidFill>
                    <a:srgbClr val="000000">
                      <a:alpha val="99000"/>
                    </a:srgbClr>
                  </a:solidFill>
                  <a:latin typeface="+mj-lt"/>
                </a:rPr>
                <a:t>= </a:t>
              </a:r>
              <a:endParaRPr lang="en-US" sz="1836" dirty="0">
                <a:solidFill>
                  <a:srgbClr val="000000">
                    <a:alpha val="99000"/>
                  </a:srgbClr>
                </a:solidFill>
                <a:latin typeface="+mj-lt"/>
              </a:endParaRPr>
            </a:p>
          </p:txBody>
        </p:sp>
      </p:grpSp>
      <p:grpSp>
        <p:nvGrpSpPr>
          <p:cNvPr id="22" name="Group 21"/>
          <p:cNvGrpSpPr/>
          <p:nvPr/>
        </p:nvGrpSpPr>
        <p:grpSpPr>
          <a:xfrm>
            <a:off x="7999298" y="3927098"/>
            <a:ext cx="1617455" cy="1605879"/>
            <a:chOff x="5906592" y="4016499"/>
            <a:chExt cx="1585884" cy="1574534"/>
          </a:xfrm>
        </p:grpSpPr>
        <p:sp>
          <p:nvSpPr>
            <p:cNvPr id="70" name="Rounded Rectangle 97"/>
            <p:cNvSpPr/>
            <p:nvPr/>
          </p:nvSpPr>
          <p:spPr>
            <a:xfrm>
              <a:off x="5906592" y="4844441"/>
              <a:ext cx="1585884"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1836" dirty="0">
                  <a:solidFill>
                    <a:srgbClr val="000000">
                      <a:alpha val="99000"/>
                    </a:srgbClr>
                  </a:solidFill>
                  <a:latin typeface="+mj-lt"/>
                </a:rPr>
                <a:t>Photo ID =…</a:t>
              </a:r>
            </a:p>
            <a:p>
              <a:r>
                <a:rPr lang="en-US" sz="1836" dirty="0">
                  <a:solidFill>
                    <a:srgbClr val="000000">
                      <a:alpha val="99000"/>
                    </a:srgbClr>
                  </a:solidFill>
                  <a:latin typeface="+mj-lt"/>
                </a:rPr>
                <a:t>Date =…</a:t>
              </a:r>
            </a:p>
          </p:txBody>
        </p:sp>
        <p:sp>
          <p:nvSpPr>
            <p:cNvPr id="72" name="Rounded Rectangle 97"/>
            <p:cNvSpPr/>
            <p:nvPr/>
          </p:nvSpPr>
          <p:spPr>
            <a:xfrm>
              <a:off x="5906592" y="4016499"/>
              <a:ext cx="1585884"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1836" dirty="0">
                  <a:solidFill>
                    <a:srgbClr val="000000">
                      <a:alpha val="99000"/>
                    </a:srgbClr>
                  </a:solidFill>
                  <a:latin typeface="+mj-lt"/>
                </a:rPr>
                <a:t>Photo ID =…</a:t>
              </a:r>
            </a:p>
            <a:p>
              <a:r>
                <a:rPr lang="en-US" sz="1836" dirty="0">
                  <a:solidFill>
                    <a:srgbClr val="000000">
                      <a:alpha val="99000"/>
                    </a:srgbClr>
                  </a:solidFill>
                  <a:latin typeface="+mj-lt"/>
                </a:rPr>
                <a:t>Date =…</a:t>
              </a:r>
            </a:p>
          </p:txBody>
        </p:sp>
      </p:grpSp>
    </p:spTree>
    <p:extLst>
      <p:ext uri="{BB962C8B-B14F-4D97-AF65-F5344CB8AC3E}">
        <p14:creationId xmlns:p14="http://schemas.microsoft.com/office/powerpoint/2010/main" val="54367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Agenda</a:t>
            </a:r>
            <a:endParaRPr lang="cs-CZ" dirty="0"/>
          </a:p>
        </p:txBody>
      </p:sp>
      <p:sp>
        <p:nvSpPr>
          <p:cNvPr id="5" name="Text Placeholder 4"/>
          <p:cNvSpPr>
            <a:spLocks noGrp="1"/>
          </p:cNvSpPr>
          <p:nvPr>
            <p:ph type="body" sz="quarter" idx="10"/>
          </p:nvPr>
        </p:nvSpPr>
        <p:spPr>
          <a:xfrm>
            <a:off x="274639" y="1212849"/>
            <a:ext cx="5486399" cy="4918269"/>
          </a:xfrm>
        </p:spPr>
        <p:txBody>
          <a:bodyPr/>
          <a:lstStyle/>
          <a:p>
            <a:r>
              <a:rPr lang="cs-CZ" dirty="0" smtClean="0"/>
              <a:t>Overview</a:t>
            </a:r>
          </a:p>
          <a:p>
            <a:r>
              <a:rPr lang="cs-CZ" dirty="0" smtClean="0"/>
              <a:t>Storage account</a:t>
            </a:r>
          </a:p>
          <a:p>
            <a:pPr lvl="1"/>
            <a:r>
              <a:rPr lang="en-US" dirty="0"/>
              <a:t>Durability </a:t>
            </a:r>
            <a:r>
              <a:rPr lang="en-US" dirty="0" smtClean="0"/>
              <a:t>Options</a:t>
            </a:r>
            <a:endParaRPr lang="cs-CZ" dirty="0" smtClean="0"/>
          </a:p>
          <a:p>
            <a:pPr lvl="1"/>
            <a:r>
              <a:rPr lang="cs-CZ" dirty="0" smtClean="0"/>
              <a:t>Limitations</a:t>
            </a:r>
          </a:p>
          <a:p>
            <a:r>
              <a:rPr lang="cs-CZ" dirty="0" smtClean="0"/>
              <a:t>Blob storage</a:t>
            </a:r>
          </a:p>
          <a:p>
            <a:pPr lvl="1"/>
            <a:r>
              <a:rPr lang="cs-CZ" dirty="0" smtClean="0"/>
              <a:t>Page blob</a:t>
            </a:r>
          </a:p>
          <a:p>
            <a:pPr lvl="1"/>
            <a:r>
              <a:rPr lang="cs-CZ" dirty="0" smtClean="0"/>
              <a:t>Block blob</a:t>
            </a:r>
          </a:p>
          <a:p>
            <a:r>
              <a:rPr lang="cs-CZ" dirty="0" smtClean="0"/>
              <a:t>Storage Queues</a:t>
            </a:r>
          </a:p>
          <a:p>
            <a:r>
              <a:rPr lang="cs-CZ" dirty="0" smtClean="0"/>
              <a:t>Premium storage</a:t>
            </a:r>
          </a:p>
        </p:txBody>
      </p:sp>
      <p:sp>
        <p:nvSpPr>
          <p:cNvPr id="2" name="Text Placeholder 1"/>
          <p:cNvSpPr>
            <a:spLocks noGrp="1"/>
          </p:cNvSpPr>
          <p:nvPr>
            <p:ph type="body" sz="quarter" idx="11"/>
          </p:nvPr>
        </p:nvSpPr>
        <p:spPr>
          <a:xfrm>
            <a:off x="6675439" y="1212849"/>
            <a:ext cx="5486399" cy="5410712"/>
          </a:xfrm>
        </p:spPr>
        <p:txBody>
          <a:bodyPr/>
          <a:lstStyle/>
          <a:p>
            <a:r>
              <a:rPr lang="cs-CZ" dirty="0"/>
              <a:t>Azure </a:t>
            </a:r>
            <a:r>
              <a:rPr lang="cs-CZ" dirty="0" smtClean="0"/>
              <a:t>Files</a:t>
            </a:r>
          </a:p>
          <a:p>
            <a:pPr lvl="1"/>
            <a:r>
              <a:rPr lang="cs-CZ" dirty="0" smtClean="0"/>
              <a:t>Pricing tiers</a:t>
            </a:r>
          </a:p>
          <a:p>
            <a:pPr lvl="1"/>
            <a:r>
              <a:rPr lang="cs-CZ" dirty="0" smtClean="0"/>
              <a:t>Out Of Azure workarouns</a:t>
            </a:r>
            <a:endParaRPr lang="cs-CZ" dirty="0"/>
          </a:p>
          <a:p>
            <a:r>
              <a:rPr lang="cs-CZ" dirty="0"/>
              <a:t>Table storage</a:t>
            </a:r>
          </a:p>
          <a:p>
            <a:r>
              <a:rPr lang="cs-CZ" dirty="0" smtClean="0"/>
              <a:t>DocumentDB</a:t>
            </a:r>
          </a:p>
          <a:p>
            <a:r>
              <a:rPr lang="cs-CZ" dirty="0" smtClean="0"/>
              <a:t>Redis</a:t>
            </a:r>
          </a:p>
          <a:p>
            <a:r>
              <a:rPr lang="cs-CZ" dirty="0" smtClean="0"/>
              <a:t>StorSimple</a:t>
            </a:r>
            <a:endParaRPr lang="cs-CZ" dirty="0"/>
          </a:p>
          <a:p>
            <a:r>
              <a:rPr lang="cs-CZ" dirty="0"/>
              <a:t>Demos</a:t>
            </a:r>
          </a:p>
          <a:p>
            <a:pPr marL="0" indent="0">
              <a:buNone/>
            </a:pPr>
            <a:endParaRPr lang="cs-CZ" dirty="0"/>
          </a:p>
        </p:txBody>
      </p:sp>
    </p:spTree>
    <p:extLst>
      <p:ext uri="{BB962C8B-B14F-4D97-AF65-F5344CB8AC3E}">
        <p14:creationId xmlns:p14="http://schemas.microsoft.com/office/powerpoint/2010/main" val="14022229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037" y="3725863"/>
            <a:ext cx="12268200" cy="3192168"/>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Abstractions – Tables</a:t>
            </a:r>
            <a:endParaRPr lang="en-US" dirty="0"/>
          </a:p>
        </p:txBody>
      </p:sp>
      <p:sp>
        <p:nvSpPr>
          <p:cNvPr id="3" name="Text Placeholder 2"/>
          <p:cNvSpPr>
            <a:spLocks noGrp="1"/>
          </p:cNvSpPr>
          <p:nvPr>
            <p:ph type="body" sz="quarter" idx="10"/>
          </p:nvPr>
        </p:nvSpPr>
        <p:spPr>
          <a:xfrm>
            <a:off x="341524" y="1255806"/>
            <a:ext cx="11885514" cy="5492615"/>
          </a:xfrm>
        </p:spPr>
        <p:txBody>
          <a:bodyPr>
            <a:normAutofit/>
          </a:bodyPr>
          <a:lstStyle/>
          <a:p>
            <a:r>
              <a:rPr lang="en-US" dirty="0" smtClean="0"/>
              <a:t>Tables – Massively scalable NoSQL cloud store</a:t>
            </a:r>
          </a:p>
          <a:p>
            <a:pPr lvl="1"/>
            <a:r>
              <a:rPr lang="en-US" dirty="0" smtClean="0"/>
              <a:t>Key/Attribute(s) store at scale</a:t>
            </a:r>
          </a:p>
          <a:p>
            <a:pPr lvl="1"/>
            <a:r>
              <a:rPr lang="en-US" dirty="0"/>
              <a:t>Store user, device or any type of metadata for your service</a:t>
            </a:r>
          </a:p>
          <a:p>
            <a:pPr lvl="1"/>
            <a:r>
              <a:rPr lang="en-US" dirty="0" smtClean="0"/>
              <a:t>Auto load balances partitions to meet traffic needs</a:t>
            </a:r>
          </a:p>
          <a:p>
            <a:pPr lvl="1"/>
            <a:r>
              <a:rPr lang="en-US" dirty="0" smtClean="0"/>
              <a:t>OData protocol (</a:t>
            </a:r>
            <a:r>
              <a:rPr lang="en-US" dirty="0" err="1" smtClean="0"/>
              <a:t>AtomPub</a:t>
            </a:r>
            <a:r>
              <a:rPr lang="en-US" dirty="0" smtClean="0"/>
              <a:t> or JSON)</a:t>
            </a:r>
          </a:p>
          <a:p>
            <a:pPr marL="342900" lvl="1" indent="0">
              <a:buNone/>
            </a:pPr>
            <a:endParaRPr lang="en-US" dirty="0" smtClean="0"/>
          </a:p>
        </p:txBody>
      </p:sp>
      <p:pic>
        <p:nvPicPr>
          <p:cNvPr id="5" name="Picture 4"/>
          <p:cNvPicPr>
            <a:picLocks noChangeAspect="1"/>
          </p:cNvPicPr>
          <p:nvPr/>
        </p:nvPicPr>
        <p:blipFill>
          <a:blip r:embed="rId3"/>
          <a:stretch>
            <a:fillRect/>
          </a:stretch>
        </p:blipFill>
        <p:spPr>
          <a:xfrm>
            <a:off x="884237" y="3801617"/>
            <a:ext cx="7394273" cy="2610511"/>
          </a:xfrm>
          <a:prstGeom prst="rect">
            <a:avLst/>
          </a:prstGeom>
        </p:spPr>
      </p:pic>
    </p:spTree>
    <p:extLst>
      <p:ext uri="{BB962C8B-B14F-4D97-AF65-F5344CB8AC3E}">
        <p14:creationId xmlns:p14="http://schemas.microsoft.com/office/powerpoint/2010/main" val="3635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239677" y="912154"/>
            <a:ext cx="3749675" cy="2338388"/>
          </a:xfrm>
          <a:ln w="76200">
            <a:solidFill>
              <a:schemeClr val="bg1"/>
            </a:solidFill>
          </a:ln>
        </p:spPr>
      </p:pic>
      <p:sp>
        <p:nvSpPr>
          <p:cNvPr id="6" name="Rectangle 5"/>
          <p:cNvSpPr/>
          <p:nvPr/>
        </p:nvSpPr>
        <p:spPr>
          <a:xfrm>
            <a:off x="-8832" y="3446065"/>
            <a:ext cx="12444425" cy="3548461"/>
          </a:xfrm>
          <a:prstGeom prst="rect">
            <a:avLst/>
          </a:prstGeom>
        </p:spPr>
        <p:txBody>
          <a:bodyPr wrap="square" anchor="ctr">
            <a:noAutofit/>
          </a:bodyPr>
          <a:lstStyle/>
          <a:p>
            <a:pPr marL="257015">
              <a:spcBef>
                <a:spcPts val="1224"/>
              </a:spcBef>
            </a:pPr>
            <a:r>
              <a:rPr lang="en-US" sz="3672" b="1" dirty="0">
                <a:latin typeface="+mj-lt"/>
              </a:rPr>
              <a:t>Storage Account:</a:t>
            </a:r>
            <a:r>
              <a:rPr lang="en-US" sz="3672" dirty="0">
                <a:latin typeface="+mj-lt"/>
              </a:rPr>
              <a:t> All access to Azure Storage is done through a storage account. </a:t>
            </a:r>
          </a:p>
          <a:p>
            <a:pPr marL="257015">
              <a:spcBef>
                <a:spcPts val="1224"/>
              </a:spcBef>
            </a:pPr>
            <a:r>
              <a:rPr lang="en-US" sz="3672" b="1" dirty="0">
                <a:latin typeface="+mj-lt"/>
              </a:rPr>
              <a:t>Queue: </a:t>
            </a:r>
            <a:r>
              <a:rPr lang="en-US" sz="3672" dirty="0">
                <a:latin typeface="+mj-lt"/>
              </a:rPr>
              <a:t>A queue contains a set of messages.</a:t>
            </a:r>
            <a:endParaRPr lang="en-US" sz="3672" b="1" dirty="0">
              <a:latin typeface="+mj-lt"/>
            </a:endParaRPr>
          </a:p>
          <a:p>
            <a:pPr marL="257015">
              <a:spcBef>
                <a:spcPts val="1224"/>
              </a:spcBef>
            </a:pPr>
            <a:r>
              <a:rPr lang="en-US" sz="3672" b="1" dirty="0">
                <a:latin typeface="+mj-lt"/>
              </a:rPr>
              <a:t>Message: </a:t>
            </a:r>
            <a:r>
              <a:rPr lang="en-US" sz="3672" dirty="0">
                <a:latin typeface="+mj-lt"/>
              </a:rPr>
              <a:t>A message, in any format, of up to 64KB.</a:t>
            </a:r>
          </a:p>
        </p:txBody>
      </p:sp>
      <p:sp>
        <p:nvSpPr>
          <p:cNvPr id="7" name="Title 1"/>
          <p:cNvSpPr txBox="1">
            <a:spLocks/>
          </p:cNvSpPr>
          <p:nvPr/>
        </p:nvSpPr>
        <p:spPr>
          <a:xfrm>
            <a:off x="-8833" y="-1"/>
            <a:ext cx="12444426" cy="828981"/>
          </a:xfrm>
          <a:prstGeom prst="rect">
            <a:avLst/>
          </a:prstGeom>
        </p:spPr>
        <p:txBody>
          <a:bodyPr vert="horz" lIns="93260" tIns="46630" rIns="93260" bIns="46630" rtlCol="0" anchor="ctr">
            <a:normAutofit/>
          </a:bodyPr>
          <a:lstStyle>
            <a:lvl1pPr marL="252000"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NZ" sz="2856" dirty="0">
                <a:solidFill>
                  <a:schemeClr val="tx1"/>
                </a:solidFill>
              </a:rPr>
              <a:t>Queue Components</a:t>
            </a:r>
          </a:p>
        </p:txBody>
      </p:sp>
    </p:spTree>
    <p:extLst>
      <p:ext uri="{BB962C8B-B14F-4D97-AF65-F5344CB8AC3E}">
        <p14:creationId xmlns:p14="http://schemas.microsoft.com/office/powerpoint/2010/main" val="12452201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a:stCxn id="16" idx="5"/>
            <a:endCxn id="44" idx="1"/>
          </p:cNvCxnSpPr>
          <p:nvPr/>
        </p:nvCxnSpPr>
        <p:spPr>
          <a:xfrm>
            <a:off x="4013226" y="3048472"/>
            <a:ext cx="1274204" cy="4487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7" idx="7"/>
            <a:endCxn id="44" idx="1"/>
          </p:cNvCxnSpPr>
          <p:nvPr/>
        </p:nvCxnSpPr>
        <p:spPr>
          <a:xfrm flipV="1">
            <a:off x="4013226" y="3497262"/>
            <a:ext cx="1274204" cy="4487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23"/>
          <p:cNvSpPr txBox="1"/>
          <p:nvPr/>
        </p:nvSpPr>
        <p:spPr>
          <a:xfrm>
            <a:off x="2194192" y="1086331"/>
            <a:ext cx="1974192" cy="606488"/>
          </a:xfrm>
          <a:prstGeom prst="rect">
            <a:avLst/>
          </a:prstGeom>
          <a:noFill/>
        </p:spPr>
        <p:txBody>
          <a:bodyPr wrap="none" rtlCol="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3264" dirty="0">
                <a:latin typeface="+mj-lt"/>
              </a:rPr>
              <a:t>Producers</a:t>
            </a:r>
          </a:p>
        </p:txBody>
      </p:sp>
      <p:sp>
        <p:nvSpPr>
          <p:cNvPr id="15" name="TextBox 26"/>
          <p:cNvSpPr txBox="1"/>
          <p:nvPr/>
        </p:nvSpPr>
        <p:spPr>
          <a:xfrm>
            <a:off x="8195109" y="1086331"/>
            <a:ext cx="2192029" cy="606488"/>
          </a:xfrm>
          <a:prstGeom prst="rect">
            <a:avLst/>
          </a:prstGeom>
          <a:noFill/>
        </p:spPr>
        <p:txBody>
          <a:bodyPr wrap="none" rtlCol="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3264" dirty="0">
                <a:latin typeface="+mj-lt"/>
              </a:rPr>
              <a:t>Consumers</a:t>
            </a:r>
          </a:p>
        </p:txBody>
      </p:sp>
      <p:cxnSp>
        <p:nvCxnSpPr>
          <p:cNvPr id="19" name="Straight Arrow Connector 18"/>
          <p:cNvCxnSpPr>
            <a:stCxn id="46" idx="3"/>
            <a:endCxn id="6" idx="3"/>
          </p:cNvCxnSpPr>
          <p:nvPr/>
        </p:nvCxnSpPr>
        <p:spPr>
          <a:xfrm flipV="1">
            <a:off x="7149046" y="3048472"/>
            <a:ext cx="1274204" cy="4487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6" idx="3"/>
            <a:endCxn id="7" idx="1"/>
          </p:cNvCxnSpPr>
          <p:nvPr/>
        </p:nvCxnSpPr>
        <p:spPr>
          <a:xfrm>
            <a:off x="7149046" y="3497262"/>
            <a:ext cx="1274204" cy="4487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 name="TextBox 23"/>
          <p:cNvSpPr txBox="1"/>
          <p:nvPr/>
        </p:nvSpPr>
        <p:spPr>
          <a:xfrm>
            <a:off x="5520580" y="2441983"/>
            <a:ext cx="1399815" cy="606488"/>
          </a:xfrm>
          <a:prstGeom prst="rect">
            <a:avLst/>
          </a:prstGeom>
          <a:noFill/>
        </p:spPr>
        <p:txBody>
          <a:bodyPr wrap="none" rtlCol="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3264" dirty="0">
                <a:latin typeface="+mj-lt"/>
              </a:rPr>
              <a:t>Queue</a:t>
            </a:r>
          </a:p>
        </p:txBody>
      </p:sp>
      <p:sp>
        <p:nvSpPr>
          <p:cNvPr id="6" name="Oval 5"/>
          <p:cNvSpPr/>
          <p:nvPr/>
        </p:nvSpPr>
        <p:spPr>
          <a:xfrm>
            <a:off x="8071905" y="1692819"/>
            <a:ext cx="2399132" cy="158824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4896" dirty="0">
                <a:solidFill>
                  <a:schemeClr val="bg1"/>
                </a:solidFill>
                <a:latin typeface="+mj-lt"/>
              </a:rPr>
              <a:t>C</a:t>
            </a:r>
            <a:r>
              <a:rPr lang="en-US" sz="4896" baseline="-25000" dirty="0">
                <a:solidFill>
                  <a:schemeClr val="bg1"/>
                </a:solidFill>
                <a:latin typeface="+mj-lt"/>
              </a:rPr>
              <a:t>1</a:t>
            </a:r>
          </a:p>
        </p:txBody>
      </p:sp>
      <p:sp>
        <p:nvSpPr>
          <p:cNvPr id="7" name="Oval 6"/>
          <p:cNvSpPr/>
          <p:nvPr/>
        </p:nvSpPr>
        <p:spPr>
          <a:xfrm>
            <a:off x="8071905" y="3713460"/>
            <a:ext cx="2399132" cy="158824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r>
              <a:rPr lang="en-US" sz="4896" dirty="0">
                <a:solidFill>
                  <a:schemeClr val="bg1"/>
                </a:solidFill>
                <a:latin typeface="+mj-lt"/>
              </a:rPr>
              <a:t>C</a:t>
            </a:r>
            <a:r>
              <a:rPr lang="en-US" sz="4896" baseline="-25000" dirty="0">
                <a:solidFill>
                  <a:schemeClr val="bg1"/>
                </a:solidFill>
                <a:latin typeface="+mj-lt"/>
              </a:rPr>
              <a:t>2</a:t>
            </a:r>
          </a:p>
        </p:txBody>
      </p:sp>
      <p:grpSp>
        <p:nvGrpSpPr>
          <p:cNvPr id="59" name="Group 58"/>
          <p:cNvGrpSpPr/>
          <p:nvPr/>
        </p:nvGrpSpPr>
        <p:grpSpPr>
          <a:xfrm>
            <a:off x="1965438" y="1692820"/>
            <a:ext cx="2399132" cy="3608885"/>
            <a:chOff x="1926211" y="1966810"/>
            <a:chExt cx="2352304" cy="3538444"/>
          </a:xfrm>
        </p:grpSpPr>
        <p:sp>
          <p:nvSpPr>
            <p:cNvPr id="16" name="Oval 15"/>
            <p:cNvSpPr/>
            <p:nvPr/>
          </p:nvSpPr>
          <p:spPr>
            <a:xfrm>
              <a:off x="1926211" y="1966810"/>
              <a:ext cx="2352304" cy="1557244"/>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4896" dirty="0">
                  <a:solidFill>
                    <a:schemeClr val="bg1"/>
                  </a:solidFill>
                  <a:latin typeface="+mj-lt"/>
                </a:rPr>
                <a:t>P</a:t>
              </a:r>
              <a:r>
                <a:rPr lang="en-US" sz="4896" baseline="-25000" dirty="0">
                  <a:solidFill>
                    <a:schemeClr val="bg1"/>
                  </a:solidFill>
                  <a:latin typeface="+mj-lt"/>
                </a:rPr>
                <a:t>1</a:t>
              </a:r>
            </a:p>
          </p:txBody>
        </p:sp>
        <p:sp>
          <p:nvSpPr>
            <p:cNvPr id="17" name="Oval 16"/>
            <p:cNvSpPr/>
            <p:nvPr/>
          </p:nvSpPr>
          <p:spPr>
            <a:xfrm>
              <a:off x="1926211" y="3948010"/>
              <a:ext cx="2352304" cy="1557244"/>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r>
                <a:rPr lang="en-US" sz="4896" dirty="0">
                  <a:solidFill>
                    <a:schemeClr val="bg1"/>
                  </a:solidFill>
                  <a:latin typeface="+mj-lt"/>
                </a:rPr>
                <a:t>P</a:t>
              </a:r>
              <a:r>
                <a:rPr lang="en-US" sz="4896" baseline="-25000" dirty="0">
                  <a:solidFill>
                    <a:schemeClr val="bg1"/>
                  </a:solidFill>
                  <a:latin typeface="+mj-lt"/>
                </a:rPr>
                <a:t>2</a:t>
              </a:r>
            </a:p>
          </p:txBody>
        </p:sp>
      </p:grpSp>
      <p:grpSp>
        <p:nvGrpSpPr>
          <p:cNvPr id="57" name="Group 56"/>
          <p:cNvGrpSpPr/>
          <p:nvPr/>
        </p:nvGrpSpPr>
        <p:grpSpPr>
          <a:xfrm>
            <a:off x="5287430" y="3069819"/>
            <a:ext cx="1861616" cy="854886"/>
            <a:chOff x="5183361" y="3390632"/>
            <a:chExt cx="1825279" cy="838200"/>
          </a:xfrm>
        </p:grpSpPr>
        <p:sp>
          <p:nvSpPr>
            <p:cNvPr id="44" name="Rectangle 43"/>
            <p:cNvSpPr/>
            <p:nvPr/>
          </p:nvSpPr>
          <p:spPr>
            <a:xfrm>
              <a:off x="5183361" y="3390632"/>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r>
                <a:rPr lang="en-US" sz="4896" dirty="0">
                  <a:solidFill>
                    <a:schemeClr val="bg1"/>
                  </a:solidFill>
                  <a:latin typeface="+mj-lt"/>
                </a:rPr>
                <a:t>4</a:t>
              </a:r>
            </a:p>
          </p:txBody>
        </p:sp>
        <p:sp>
          <p:nvSpPr>
            <p:cNvPr id="45" name="Rectangle 44"/>
            <p:cNvSpPr/>
            <p:nvPr/>
          </p:nvSpPr>
          <p:spPr>
            <a:xfrm>
              <a:off x="5640561" y="3390632"/>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r>
                <a:rPr lang="en-US" sz="4896" dirty="0">
                  <a:solidFill>
                    <a:schemeClr val="bg1"/>
                  </a:solidFill>
                  <a:latin typeface="+mj-lt"/>
                </a:rPr>
                <a:t>3</a:t>
              </a:r>
            </a:p>
          </p:txBody>
        </p:sp>
        <p:sp>
          <p:nvSpPr>
            <p:cNvPr id="46" name="Rectangle 45"/>
            <p:cNvSpPr/>
            <p:nvPr/>
          </p:nvSpPr>
          <p:spPr>
            <a:xfrm>
              <a:off x="6551440" y="3390632"/>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r>
                <a:rPr lang="en-US" sz="4896" dirty="0">
                  <a:solidFill>
                    <a:schemeClr val="bg1"/>
                  </a:solidFill>
                  <a:latin typeface="+mj-lt"/>
                </a:rPr>
                <a:t>1</a:t>
              </a:r>
            </a:p>
          </p:txBody>
        </p:sp>
        <p:sp>
          <p:nvSpPr>
            <p:cNvPr id="47" name="Rectangle 46"/>
            <p:cNvSpPr/>
            <p:nvPr/>
          </p:nvSpPr>
          <p:spPr>
            <a:xfrm>
              <a:off x="6097761" y="3390632"/>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r>
                <a:rPr lang="en-US" sz="4896" dirty="0">
                  <a:solidFill>
                    <a:schemeClr val="bg1"/>
                  </a:solidFill>
                  <a:latin typeface="+mj-lt"/>
                </a:rPr>
                <a:t>2</a:t>
              </a:r>
            </a:p>
          </p:txBody>
        </p:sp>
      </p:grpSp>
      <p:sp>
        <p:nvSpPr>
          <p:cNvPr id="61" name="Title 1"/>
          <p:cNvSpPr txBox="1">
            <a:spLocks/>
          </p:cNvSpPr>
          <p:nvPr/>
        </p:nvSpPr>
        <p:spPr>
          <a:xfrm>
            <a:off x="-8833" y="-1"/>
            <a:ext cx="12444426" cy="828981"/>
          </a:xfrm>
          <a:prstGeom prst="rect">
            <a:avLst/>
          </a:prstGeom>
        </p:spPr>
        <p:txBody>
          <a:bodyPr vert="horz" lIns="93260" tIns="46630" rIns="93260" bIns="46630" rtlCol="0" anchor="ctr">
            <a:normAutofit/>
          </a:bodyPr>
          <a:lstStyle>
            <a:lvl1pPr marL="252000"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NZ" sz="2856" dirty="0">
                <a:solidFill>
                  <a:schemeClr val="tx1"/>
                </a:solidFill>
              </a:rPr>
              <a:t>Queue-based Load Levelling Pattern</a:t>
            </a:r>
          </a:p>
        </p:txBody>
      </p:sp>
    </p:spTree>
    <p:extLst>
      <p:ext uri="{BB962C8B-B14F-4D97-AF65-F5344CB8AC3E}">
        <p14:creationId xmlns:p14="http://schemas.microsoft.com/office/powerpoint/2010/main" val="2445442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6037" y="3725863"/>
            <a:ext cx="12268200" cy="3192168"/>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20662"/>
            <a:ext cx="11889564" cy="917575"/>
          </a:xfrm>
        </p:spPr>
        <p:txBody>
          <a:bodyPr/>
          <a:lstStyle/>
          <a:p>
            <a:r>
              <a:rPr lang="en-US" dirty="0" smtClean="0"/>
              <a:t>Abstractions – Queues</a:t>
            </a:r>
            <a:endParaRPr lang="en-US" dirty="0"/>
          </a:p>
        </p:txBody>
      </p:sp>
      <p:sp>
        <p:nvSpPr>
          <p:cNvPr id="3" name="Text Placeholder 2"/>
          <p:cNvSpPr>
            <a:spLocks noGrp="1"/>
          </p:cNvSpPr>
          <p:nvPr>
            <p:ph type="body" sz="quarter" idx="10"/>
          </p:nvPr>
        </p:nvSpPr>
        <p:spPr>
          <a:xfrm>
            <a:off x="341524" y="1058862"/>
            <a:ext cx="11885514" cy="5492615"/>
          </a:xfrm>
        </p:spPr>
        <p:txBody>
          <a:bodyPr>
            <a:normAutofit/>
          </a:bodyPr>
          <a:lstStyle/>
          <a:p>
            <a:r>
              <a:rPr lang="en-US" sz="3600" dirty="0" smtClean="0"/>
              <a:t>Queues – Reliable messaging system </a:t>
            </a:r>
          </a:p>
          <a:p>
            <a:pPr lvl="1"/>
            <a:r>
              <a:rPr lang="en-US" sz="2000" dirty="0" smtClean="0"/>
              <a:t>Reliable, low latency, high throughput messaging system</a:t>
            </a:r>
          </a:p>
          <a:p>
            <a:pPr lvl="1"/>
            <a:r>
              <a:rPr lang="en-US" sz="2000" dirty="0" smtClean="0"/>
              <a:t>Decouple components/roles</a:t>
            </a:r>
          </a:p>
          <a:p>
            <a:pPr lvl="2"/>
            <a:r>
              <a:rPr lang="en-US" sz="2000" dirty="0" smtClean="0"/>
              <a:t>Web role to worker role communication</a:t>
            </a:r>
          </a:p>
          <a:p>
            <a:pPr lvl="2"/>
            <a:r>
              <a:rPr lang="en-US" sz="2000" dirty="0" smtClean="0"/>
              <a:t>Allows roles to scale independently</a:t>
            </a:r>
          </a:p>
          <a:p>
            <a:pPr lvl="1"/>
            <a:r>
              <a:rPr lang="en-US" sz="2000" dirty="0" smtClean="0"/>
              <a:t>Implement scheduling of asynchronous tasks</a:t>
            </a:r>
          </a:p>
          <a:p>
            <a:pPr lvl="1"/>
            <a:r>
              <a:rPr lang="en-US" sz="2000" dirty="0" smtClean="0"/>
              <a:t>Building process/work flows</a:t>
            </a:r>
          </a:p>
        </p:txBody>
      </p:sp>
      <p:pic>
        <p:nvPicPr>
          <p:cNvPr id="5" name="Picture 4"/>
          <p:cNvPicPr>
            <a:picLocks noChangeAspect="1"/>
          </p:cNvPicPr>
          <p:nvPr/>
        </p:nvPicPr>
        <p:blipFill>
          <a:blip r:embed="rId3"/>
          <a:stretch>
            <a:fillRect/>
          </a:stretch>
        </p:blipFill>
        <p:spPr>
          <a:xfrm>
            <a:off x="597290" y="3878262"/>
            <a:ext cx="11244262" cy="3039768"/>
          </a:xfrm>
          <a:prstGeom prst="rect">
            <a:avLst/>
          </a:prstGeom>
        </p:spPr>
      </p:pic>
    </p:spTree>
    <p:extLst>
      <p:ext uri="{BB962C8B-B14F-4D97-AF65-F5344CB8AC3E}">
        <p14:creationId xmlns:p14="http://schemas.microsoft.com/office/powerpoint/2010/main" val="329683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731" dirty="0"/>
              <a:t>Microsoft Azure</a:t>
            </a:r>
            <a:r>
              <a:rPr lang="en-US" sz="11729" dirty="0"/>
              <a:t/>
            </a:r>
            <a:br>
              <a:rPr lang="en-US" sz="11729" dirty="0"/>
            </a:br>
            <a:r>
              <a:rPr lang="en-US" sz="11729" dirty="0" err="1"/>
              <a:t>StorSimple</a:t>
            </a:r>
            <a:endParaRPr lang="en-US" sz="11729" dirty="0"/>
          </a:p>
        </p:txBody>
      </p:sp>
      <p:pic>
        <p:nvPicPr>
          <p:cNvPr id="6" name="Picture 5"/>
          <p:cNvPicPr>
            <a:picLocks noChangeAspect="1"/>
          </p:cNvPicPr>
          <p:nvPr/>
        </p:nvPicPr>
        <p:blipFill>
          <a:blip r:embed="rId2"/>
          <a:stretch>
            <a:fillRect/>
          </a:stretch>
        </p:blipFill>
        <p:spPr>
          <a:xfrm>
            <a:off x="5403819" y="388680"/>
            <a:ext cx="1628837" cy="1437152"/>
          </a:xfrm>
          <a:prstGeom prst="rect">
            <a:avLst/>
          </a:prstGeom>
        </p:spPr>
      </p:pic>
    </p:spTree>
    <p:extLst>
      <p:ext uri="{BB962C8B-B14F-4D97-AF65-F5344CB8AC3E}">
        <p14:creationId xmlns:p14="http://schemas.microsoft.com/office/powerpoint/2010/main" val="323164753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 y="-1"/>
            <a:ext cx="12444426" cy="6994526"/>
          </a:xfrm>
          <a:prstGeom prst="rect">
            <a:avLst/>
          </a:prstGeom>
          <a:noFill/>
        </p:spPr>
        <p:txBody>
          <a:bodyPr wrap="square" lIns="0" tIns="0" rIns="0" bIns="0" rtlCol="0" anchor="ctr">
            <a:noAutofit/>
          </a:bodyPr>
          <a:lstStyle/>
          <a:p>
            <a:pPr marL="257015" defTabSz="906616">
              <a:spcBef>
                <a:spcPts val="1224"/>
              </a:spcBef>
            </a:pPr>
            <a:endParaRPr lang="en-US" sz="4080" spc="-102" dirty="0">
              <a:solidFill>
                <a:schemeClr val="bg1">
                  <a:alpha val="99000"/>
                </a:schemeClr>
              </a:solidFill>
              <a:latin typeface="+mj-lt"/>
              <a:ea typeface="Segoe UI" pitchFamily="34" charset="0"/>
              <a:cs typeface="Segoe U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285" y="718248"/>
            <a:ext cx="7643907" cy="5558028"/>
          </a:xfrm>
          <a:prstGeom prst="rect">
            <a:avLst/>
          </a:prstGeom>
        </p:spPr>
      </p:pic>
    </p:spTree>
    <p:extLst>
      <p:ext uri="{BB962C8B-B14F-4D97-AF65-F5344CB8AC3E}">
        <p14:creationId xmlns:p14="http://schemas.microsoft.com/office/powerpoint/2010/main" val="525995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57" y="-3976"/>
            <a:ext cx="11545326" cy="1052848"/>
          </a:xfrm>
        </p:spPr>
        <p:txBody>
          <a:bodyPr/>
          <a:lstStyle/>
          <a:p>
            <a:r>
              <a:rPr lang="en-US" sz="4000" dirty="0" smtClean="0">
                <a:solidFill>
                  <a:schemeClr val="tx1"/>
                </a:solidFill>
              </a:rPr>
              <a:t>Addressing storage challenges with StorSimple</a:t>
            </a:r>
            <a:endParaRPr lang="en-US" sz="4000" dirty="0">
              <a:solidFill>
                <a:schemeClr val="tx1"/>
              </a:solidFill>
            </a:endParaRPr>
          </a:p>
        </p:txBody>
      </p:sp>
      <p:sp>
        <p:nvSpPr>
          <p:cNvPr id="126" name="TextBox 125"/>
          <p:cNvSpPr txBox="1"/>
          <p:nvPr/>
        </p:nvSpPr>
        <p:spPr>
          <a:xfrm>
            <a:off x="867964" y="2122320"/>
            <a:ext cx="3099044" cy="653365"/>
          </a:xfrm>
          <a:prstGeom prst="rect">
            <a:avLst/>
          </a:prstGeom>
          <a:noFill/>
          <a:ln>
            <a:noFill/>
          </a:ln>
        </p:spPr>
        <p:txBody>
          <a:bodyPr vert="horz" wrap="square" lIns="91440" tIns="91440" rIns="91440" bIns="91440" rtlCol="0" anchor="ctr">
            <a:noAutofit/>
          </a:bodyPr>
          <a:lstStyle/>
          <a:p>
            <a:pPr defTabSz="914400"/>
            <a:r>
              <a:rPr lang="en-US" sz="1200" b="1" dirty="0" smtClean="0">
                <a:solidFill>
                  <a:srgbClr val="696969"/>
                </a:solidFill>
                <a:ea typeface="Segoe UI" pitchFamily="34" charset="0"/>
                <a:cs typeface="Segoe UI" pitchFamily="34" charset="0"/>
              </a:rPr>
              <a:t>Primary Storage</a:t>
            </a:r>
          </a:p>
        </p:txBody>
      </p:sp>
      <p:sp>
        <p:nvSpPr>
          <p:cNvPr id="128" name="TextBox 127"/>
          <p:cNvSpPr txBox="1"/>
          <p:nvPr/>
        </p:nvSpPr>
        <p:spPr>
          <a:xfrm>
            <a:off x="867960" y="2841361"/>
            <a:ext cx="3099044" cy="496584"/>
          </a:xfrm>
          <a:prstGeom prst="rect">
            <a:avLst/>
          </a:prstGeom>
          <a:noFill/>
          <a:ln>
            <a:noFill/>
          </a:ln>
        </p:spPr>
        <p:txBody>
          <a:bodyPr vert="horz" wrap="square" lIns="91440" tIns="91440" rIns="91440" bIns="91440" rtlCol="0" anchor="ctr">
            <a:noAutofit/>
          </a:bodyPr>
          <a:lstStyle/>
          <a:p>
            <a:pPr defTabSz="914400"/>
            <a:r>
              <a:rPr lang="en-US" sz="1200" b="1" dirty="0" smtClean="0">
                <a:solidFill>
                  <a:srgbClr val="696969"/>
                </a:solidFill>
                <a:ea typeface="Segoe UI" pitchFamily="34" charset="0"/>
                <a:cs typeface="Segoe UI" pitchFamily="34" charset="0"/>
              </a:rPr>
              <a:t>Archival Storage</a:t>
            </a:r>
          </a:p>
        </p:txBody>
      </p:sp>
      <p:sp>
        <p:nvSpPr>
          <p:cNvPr id="129" name="TextBox 128"/>
          <p:cNvSpPr txBox="1"/>
          <p:nvPr/>
        </p:nvSpPr>
        <p:spPr>
          <a:xfrm>
            <a:off x="867960" y="3396341"/>
            <a:ext cx="3099044" cy="653365"/>
          </a:xfrm>
          <a:prstGeom prst="rect">
            <a:avLst/>
          </a:prstGeom>
          <a:noFill/>
          <a:ln>
            <a:noFill/>
          </a:ln>
        </p:spPr>
        <p:txBody>
          <a:bodyPr vert="horz" wrap="square" lIns="91440" tIns="91440" rIns="91440" bIns="91440" rtlCol="0" anchor="ctr">
            <a:noAutofit/>
          </a:bodyPr>
          <a:lstStyle/>
          <a:p>
            <a:pPr defTabSz="914400"/>
            <a:r>
              <a:rPr lang="en-US" sz="1200" b="1" dirty="0" smtClean="0">
                <a:solidFill>
                  <a:srgbClr val="696969"/>
                </a:solidFill>
                <a:ea typeface="Segoe UI" pitchFamily="34" charset="0"/>
                <a:cs typeface="Segoe UI" pitchFamily="34" charset="0"/>
              </a:rPr>
              <a:t>Disk-based Backup</a:t>
            </a:r>
          </a:p>
        </p:txBody>
      </p:sp>
      <p:sp>
        <p:nvSpPr>
          <p:cNvPr id="130" name="TextBox 129"/>
          <p:cNvSpPr txBox="1"/>
          <p:nvPr/>
        </p:nvSpPr>
        <p:spPr>
          <a:xfrm>
            <a:off x="867960" y="4034421"/>
            <a:ext cx="3099044" cy="653365"/>
          </a:xfrm>
          <a:prstGeom prst="rect">
            <a:avLst/>
          </a:prstGeom>
          <a:noFill/>
          <a:ln>
            <a:noFill/>
          </a:ln>
        </p:spPr>
        <p:txBody>
          <a:bodyPr vert="horz" wrap="square" lIns="91440" tIns="91440" rIns="91440" bIns="91440" rtlCol="0" anchor="ctr">
            <a:noAutofit/>
          </a:bodyPr>
          <a:lstStyle/>
          <a:p>
            <a:pPr defTabSz="914400"/>
            <a:r>
              <a:rPr lang="en-US" sz="1200" b="1" dirty="0" smtClean="0">
                <a:solidFill>
                  <a:srgbClr val="696969"/>
                </a:solidFill>
                <a:ea typeface="Segoe UI" pitchFamily="34" charset="0"/>
                <a:cs typeface="Segoe UI" pitchFamily="34" charset="0"/>
              </a:rPr>
              <a:t>Remote Replication</a:t>
            </a:r>
          </a:p>
        </p:txBody>
      </p:sp>
      <p:sp>
        <p:nvSpPr>
          <p:cNvPr id="131" name="TextBox 130"/>
          <p:cNvSpPr txBox="1"/>
          <p:nvPr/>
        </p:nvSpPr>
        <p:spPr>
          <a:xfrm>
            <a:off x="867960" y="4676664"/>
            <a:ext cx="3099044" cy="653365"/>
          </a:xfrm>
          <a:prstGeom prst="rect">
            <a:avLst/>
          </a:prstGeom>
          <a:noFill/>
          <a:ln>
            <a:noFill/>
          </a:ln>
        </p:spPr>
        <p:txBody>
          <a:bodyPr vert="horz" wrap="square" lIns="91440" tIns="91440" rIns="91440" bIns="91440" rtlCol="0" anchor="ctr">
            <a:noAutofit/>
          </a:bodyPr>
          <a:lstStyle/>
          <a:p>
            <a:pPr defTabSz="914400"/>
            <a:r>
              <a:rPr lang="en-US" sz="1200" b="1" dirty="0" smtClean="0">
                <a:solidFill>
                  <a:srgbClr val="696969"/>
                </a:solidFill>
                <a:ea typeface="Segoe UI" pitchFamily="34" charset="0"/>
                <a:cs typeface="Segoe UI" pitchFamily="34" charset="0"/>
              </a:rPr>
              <a:t>Tape backup and</a:t>
            </a:r>
            <a:r>
              <a:rPr lang="en-US" sz="1200" b="1" dirty="0">
                <a:solidFill>
                  <a:srgbClr val="696969"/>
                </a:solidFill>
                <a:ea typeface="Segoe UI" pitchFamily="34" charset="0"/>
                <a:cs typeface="Segoe UI" pitchFamily="34" charset="0"/>
              </a:rPr>
              <a:t> </a:t>
            </a:r>
            <a:r>
              <a:rPr lang="en-US" sz="1200" b="1" dirty="0" smtClean="0">
                <a:solidFill>
                  <a:srgbClr val="696969"/>
                </a:solidFill>
                <a:ea typeface="Segoe UI" pitchFamily="34" charset="0"/>
                <a:cs typeface="Segoe UI" pitchFamily="34" charset="0"/>
              </a:rPr>
              <a:t>DR</a:t>
            </a:r>
          </a:p>
        </p:txBody>
      </p:sp>
      <p:sp>
        <p:nvSpPr>
          <p:cNvPr id="139" name="TextBox 138"/>
          <p:cNvSpPr txBox="1"/>
          <p:nvPr/>
        </p:nvSpPr>
        <p:spPr>
          <a:xfrm>
            <a:off x="1039970" y="1148912"/>
            <a:ext cx="2351314" cy="613474"/>
          </a:xfrm>
          <a:prstGeom prst="rect">
            <a:avLst/>
          </a:prstGeom>
          <a:ln>
            <a:noFill/>
          </a:ln>
        </p:spPr>
        <p:txBody>
          <a:bodyPr vert="horz" wrap="none" lIns="91440" tIns="91440" rIns="91440" bIns="91440" rtlCol="0" anchor="t">
            <a:noAutofit/>
          </a:bodyPr>
          <a:lstStyle/>
          <a:p>
            <a:pPr algn="ctr" defTabSz="914400"/>
            <a:r>
              <a:rPr lang="en-US" b="1" dirty="0" smtClean="0">
                <a:solidFill>
                  <a:srgbClr val="000000">
                    <a:lumMod val="50000"/>
                    <a:lumOff val="50000"/>
                  </a:srgbClr>
                </a:solidFill>
                <a:ea typeface="Segoe UI" pitchFamily="34" charset="0"/>
                <a:cs typeface="Segoe UI" pitchFamily="34" charset="0"/>
              </a:rPr>
              <a:t>Storage Today</a:t>
            </a:r>
          </a:p>
        </p:txBody>
      </p:sp>
      <p:sp>
        <p:nvSpPr>
          <p:cNvPr id="140" name="Isosceles Triangle 139"/>
          <p:cNvSpPr/>
          <p:nvPr/>
        </p:nvSpPr>
        <p:spPr>
          <a:xfrm rot="5400000">
            <a:off x="2704274" y="3142446"/>
            <a:ext cx="3152672" cy="1138050"/>
          </a:xfrm>
          <a:prstGeom prst="triangle">
            <a:avLst/>
          </a:prstGeom>
          <a:gradFill flip="none" rotWithShape="1">
            <a:gsLst>
              <a:gs pos="0">
                <a:schemeClr val="bg1">
                  <a:lumMod val="85000"/>
                  <a:alpha val="0"/>
                </a:schemeClr>
              </a:gs>
              <a:gs pos="100000">
                <a:schemeClr val="bg1">
                  <a:lumMod val="75000"/>
                </a:schemeClr>
              </a:gs>
            </a:gsLst>
            <a:lin ang="16200000" scaled="0"/>
            <a:tileRect/>
          </a:gra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14400">
              <a:defRPr/>
            </a:pPr>
            <a:endParaRPr lang="en-US" sz="1200" kern="0" dirty="0" err="1" smtClean="0">
              <a:solidFill>
                <a:prstClr val="white"/>
              </a:solidFill>
            </a:endParaRPr>
          </a:p>
        </p:txBody>
      </p:sp>
      <p:cxnSp>
        <p:nvCxnSpPr>
          <p:cNvPr id="142" name="Straight Connector 141"/>
          <p:cNvCxnSpPr/>
          <p:nvPr/>
        </p:nvCxnSpPr>
        <p:spPr>
          <a:xfrm>
            <a:off x="965075" y="2776991"/>
            <a:ext cx="2561194" cy="0"/>
          </a:xfrm>
          <a:prstGeom prst="line">
            <a:avLst/>
          </a:prstGeom>
          <a:noFill/>
          <a:ln w="9525" cap="flat" cmpd="sng" algn="ctr">
            <a:solidFill>
              <a:schemeClr val="bg1">
                <a:lumMod val="75000"/>
              </a:schemeClr>
            </a:solidFill>
            <a:prstDash val="solid"/>
          </a:ln>
          <a:effectLst/>
        </p:spPr>
      </p:cxnSp>
      <p:cxnSp>
        <p:nvCxnSpPr>
          <p:cNvPr id="143" name="Straight Connector 142"/>
          <p:cNvCxnSpPr/>
          <p:nvPr/>
        </p:nvCxnSpPr>
        <p:spPr>
          <a:xfrm>
            <a:off x="965075" y="3412959"/>
            <a:ext cx="2561194" cy="0"/>
          </a:xfrm>
          <a:prstGeom prst="line">
            <a:avLst/>
          </a:prstGeom>
          <a:noFill/>
          <a:ln w="9525" cap="flat" cmpd="sng" algn="ctr">
            <a:solidFill>
              <a:schemeClr val="bg1">
                <a:lumMod val="75000"/>
              </a:schemeClr>
            </a:solidFill>
            <a:prstDash val="solid"/>
          </a:ln>
          <a:effectLst/>
        </p:spPr>
      </p:cxnSp>
      <p:sp>
        <p:nvSpPr>
          <p:cNvPr id="159" name="TextBox 158"/>
          <p:cNvSpPr txBox="1"/>
          <p:nvPr/>
        </p:nvSpPr>
        <p:spPr>
          <a:xfrm>
            <a:off x="4129873" y="1150979"/>
            <a:ext cx="3272476" cy="611407"/>
          </a:xfrm>
          <a:prstGeom prst="rect">
            <a:avLst/>
          </a:prstGeom>
          <a:ln>
            <a:noFill/>
          </a:ln>
        </p:spPr>
        <p:txBody>
          <a:bodyPr vert="horz" wrap="none" lIns="91440" tIns="91440" rIns="91440" bIns="91440" rtlCol="0" anchor="t">
            <a:noAutofit/>
          </a:bodyPr>
          <a:lstStyle/>
          <a:p>
            <a:pPr algn="ctr" defTabSz="914400"/>
            <a:r>
              <a:rPr lang="en-US" b="1" dirty="0" smtClean="0">
                <a:solidFill>
                  <a:srgbClr val="000000">
                    <a:lumMod val="50000"/>
                    <a:lumOff val="50000"/>
                  </a:srgbClr>
                </a:solidFill>
                <a:ea typeface="Segoe UI" pitchFamily="34" charset="0"/>
                <a:cs typeface="Segoe UI" pitchFamily="34" charset="0"/>
              </a:rPr>
              <a:t>Microsoft Azure StorSimple</a:t>
            </a:r>
          </a:p>
          <a:p>
            <a:pPr algn="ctr" defTabSz="914400"/>
            <a:endParaRPr lang="en-US" b="1" dirty="0" smtClean="0">
              <a:solidFill>
                <a:srgbClr val="000000">
                  <a:lumMod val="50000"/>
                  <a:lumOff val="50000"/>
                </a:srgbClr>
              </a:solidFill>
              <a:ea typeface="Segoe UI" pitchFamily="34" charset="0"/>
              <a:cs typeface="Segoe UI" pitchFamily="34" charset="0"/>
            </a:endParaRPr>
          </a:p>
        </p:txBody>
      </p:sp>
      <p:sp>
        <p:nvSpPr>
          <p:cNvPr id="161" name="TextBox 160"/>
          <p:cNvSpPr txBox="1"/>
          <p:nvPr/>
        </p:nvSpPr>
        <p:spPr>
          <a:xfrm>
            <a:off x="7771635" y="1816034"/>
            <a:ext cx="1758995" cy="1605727"/>
          </a:xfrm>
          <a:prstGeom prst="rect">
            <a:avLst/>
          </a:prstGeom>
          <a:solidFill>
            <a:srgbClr val="7FBA00"/>
          </a:solidFill>
          <a:ln>
            <a:noFill/>
          </a:ln>
        </p:spPr>
        <p:txBody>
          <a:bodyPr vert="horz" wrap="square" lIns="91440" tIns="91440" rIns="91440" bIns="91440" rtlCol="0" anchor="ctr">
            <a:noAutofit/>
          </a:bodyPr>
          <a:lstStyle/>
          <a:p>
            <a:pPr algn="ctr" defTabSz="914400">
              <a:defRPr/>
            </a:pPr>
            <a:r>
              <a:rPr lang="en-US" sz="1500" kern="0" dirty="0" smtClean="0">
                <a:solidFill>
                  <a:prstClr val="white"/>
                </a:solidFill>
                <a:ea typeface="Segoe UI" pitchFamily="34" charset="0"/>
                <a:cs typeface="Segoe UI" pitchFamily="34" charset="0"/>
              </a:rPr>
              <a:t>Manage</a:t>
            </a:r>
          </a:p>
          <a:p>
            <a:pPr algn="ctr" defTabSz="914400">
              <a:defRPr/>
            </a:pPr>
            <a:r>
              <a:rPr lang="en-US" sz="1500" kern="0" dirty="0" smtClean="0">
                <a:solidFill>
                  <a:prstClr val="white"/>
                </a:solidFill>
                <a:ea typeface="Segoe UI" pitchFamily="34" charset="0"/>
                <a:cs typeface="Segoe UI" pitchFamily="34" charset="0"/>
              </a:rPr>
              <a:t>data growth</a:t>
            </a:r>
          </a:p>
        </p:txBody>
      </p:sp>
      <p:sp>
        <p:nvSpPr>
          <p:cNvPr id="162" name="TextBox 161"/>
          <p:cNvSpPr txBox="1"/>
          <p:nvPr/>
        </p:nvSpPr>
        <p:spPr>
          <a:xfrm>
            <a:off x="9758481" y="1826192"/>
            <a:ext cx="1758995" cy="1605727"/>
          </a:xfrm>
          <a:prstGeom prst="rect">
            <a:avLst/>
          </a:prstGeom>
          <a:solidFill>
            <a:srgbClr val="68217A"/>
          </a:solidFill>
          <a:ln>
            <a:noFill/>
          </a:ln>
        </p:spPr>
        <p:txBody>
          <a:bodyPr vert="horz" wrap="square" lIns="91440" tIns="91440" rIns="91440" bIns="9144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defTabSz="914400">
              <a:defRPr/>
            </a:pPr>
            <a:r>
              <a:rPr lang="en-US" kern="0" dirty="0" smtClean="0">
                <a:solidFill>
                  <a:prstClr val="white"/>
                </a:solidFill>
              </a:rPr>
              <a:t>Lower storage costs</a:t>
            </a:r>
            <a:endParaRPr lang="en-US" kern="0" dirty="0">
              <a:solidFill>
                <a:prstClr val="white"/>
              </a:solidFill>
            </a:endParaRPr>
          </a:p>
        </p:txBody>
      </p:sp>
      <p:sp>
        <p:nvSpPr>
          <p:cNvPr id="163" name="TextBox 162"/>
          <p:cNvSpPr txBox="1"/>
          <p:nvPr/>
        </p:nvSpPr>
        <p:spPr>
          <a:xfrm>
            <a:off x="7771636" y="3652514"/>
            <a:ext cx="1758995" cy="1605727"/>
          </a:xfrm>
          <a:prstGeom prst="rect">
            <a:avLst/>
          </a:prstGeom>
          <a:solidFill>
            <a:srgbClr val="00BCF2"/>
          </a:solidFill>
          <a:ln>
            <a:noFill/>
          </a:ln>
        </p:spPr>
        <p:txBody>
          <a:bodyPr vert="horz" wrap="square" lIns="91440" tIns="91440" rIns="91440" bIns="9144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defTabSz="914400">
              <a:defRPr/>
            </a:pPr>
            <a:r>
              <a:rPr lang="en-US" kern="0" dirty="0" smtClean="0">
                <a:solidFill>
                  <a:prstClr val="white"/>
                </a:solidFill>
              </a:rPr>
              <a:t>Simplify data protection and disaster recovery</a:t>
            </a:r>
            <a:endParaRPr lang="en-US" kern="0" dirty="0">
              <a:solidFill>
                <a:prstClr val="white"/>
              </a:solidFill>
            </a:endParaRPr>
          </a:p>
        </p:txBody>
      </p:sp>
      <p:sp>
        <p:nvSpPr>
          <p:cNvPr id="164" name="TextBox 163"/>
          <p:cNvSpPr txBox="1"/>
          <p:nvPr/>
        </p:nvSpPr>
        <p:spPr>
          <a:xfrm>
            <a:off x="9748322" y="3642354"/>
            <a:ext cx="1758995" cy="1605727"/>
          </a:xfrm>
          <a:prstGeom prst="rect">
            <a:avLst/>
          </a:prstGeom>
          <a:solidFill>
            <a:srgbClr val="00188F"/>
          </a:solidFill>
          <a:ln>
            <a:noFill/>
          </a:ln>
        </p:spPr>
        <p:txBody>
          <a:bodyPr vert="horz" wrap="square" lIns="91440" tIns="91440" rIns="91440" bIns="9144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defTabSz="914400">
              <a:defRPr/>
            </a:pPr>
            <a:r>
              <a:rPr lang="en-US" kern="0" dirty="0" smtClean="0">
                <a:solidFill>
                  <a:prstClr val="white"/>
                </a:solidFill>
              </a:rPr>
              <a:t>Increase business agility</a:t>
            </a:r>
            <a:endParaRPr lang="en-US" kern="0" dirty="0">
              <a:solidFill>
                <a:prstClr val="white"/>
              </a:solidFill>
            </a:endParaRPr>
          </a:p>
        </p:txBody>
      </p:sp>
      <p:sp>
        <p:nvSpPr>
          <p:cNvPr id="52" name="Text Placeholder 2"/>
          <p:cNvSpPr txBox="1">
            <a:spLocks/>
          </p:cNvSpPr>
          <p:nvPr/>
        </p:nvSpPr>
        <p:spPr>
          <a:xfrm>
            <a:off x="965075" y="5869542"/>
            <a:ext cx="10542242" cy="711449"/>
          </a:xfrm>
          <a:prstGeom prst="rect">
            <a:avLst/>
          </a:prstGeom>
          <a:solidFill>
            <a:srgbClr val="009E49"/>
          </a:solidFill>
        </p:spPr>
        <p:txBody>
          <a:bodyPr lIns="91440" tIns="137160" rIns="91440" bIns="91440"/>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2400"/>
              </a:spcBef>
              <a:buFont typeface="Arial" pitchFamily="34" charset="0"/>
              <a:buNone/>
            </a:pPr>
            <a:r>
              <a:rPr lang="en-US" sz="2400" i="1" dirty="0" smtClean="0">
                <a:solidFill>
                  <a:srgbClr val="FFFFFF"/>
                </a:solidFill>
                <a:latin typeface="Segoe UI"/>
              </a:rPr>
              <a:t>Reduce storage costs by 40-60%</a:t>
            </a:r>
            <a:endParaRPr lang="en-US" sz="2400" i="1" dirty="0">
              <a:solidFill>
                <a:srgbClr val="FFFFFF"/>
              </a:solidFill>
              <a:latin typeface="Segoe UI"/>
            </a:endParaRPr>
          </a:p>
        </p:txBody>
      </p:sp>
      <p:pic>
        <p:nvPicPr>
          <p:cNvPr id="5" name="Picture 4" descr="data_downArrow.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8188" y="2194974"/>
            <a:ext cx="603493" cy="535784"/>
          </a:xfrm>
          <a:prstGeom prst="rect">
            <a:avLst/>
          </a:prstGeom>
        </p:spPr>
      </p:pic>
      <p:pic>
        <p:nvPicPr>
          <p:cNvPr id="6" name="Picture 5" descr="data_plu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29" y="2848438"/>
            <a:ext cx="626378" cy="556101"/>
          </a:xfrm>
          <a:prstGeom prst="rect">
            <a:avLst/>
          </a:prstGeom>
        </p:spPr>
      </p:pic>
      <p:pic>
        <p:nvPicPr>
          <p:cNvPr id="7" name="Picture 6" descr="data_backup.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76870" y="3482215"/>
            <a:ext cx="629362" cy="558749"/>
          </a:xfrm>
          <a:prstGeom prst="rect">
            <a:avLst/>
          </a:prstGeom>
        </p:spPr>
      </p:pic>
      <p:pic>
        <p:nvPicPr>
          <p:cNvPr id="8" name="Picture 7" descr="data_multiple.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915955" y="3926728"/>
            <a:ext cx="802415" cy="712388"/>
          </a:xfrm>
          <a:prstGeom prst="rect">
            <a:avLst/>
          </a:prstGeom>
        </p:spPr>
      </p:pic>
      <p:pic>
        <p:nvPicPr>
          <p:cNvPr id="10" name="Picture 9" descr="truck.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976912" y="4707714"/>
            <a:ext cx="731298" cy="649250"/>
          </a:xfrm>
          <a:prstGeom prst="rect">
            <a:avLst/>
          </a:prstGeom>
        </p:spPr>
      </p:pic>
      <p:sp>
        <p:nvSpPr>
          <p:cNvPr id="72" name="Freeform 117"/>
          <p:cNvSpPr>
            <a:spLocks/>
          </p:cNvSpPr>
          <p:nvPr/>
        </p:nvSpPr>
        <p:spPr bwMode="auto">
          <a:xfrm>
            <a:off x="5296714" y="2777820"/>
            <a:ext cx="2127920" cy="1396364"/>
          </a:xfrm>
          <a:custGeom>
            <a:avLst/>
            <a:gdLst>
              <a:gd name="T0" fmla="*/ 567 w 675"/>
              <a:gd name="T1" fmla="*/ 194 h 443"/>
              <a:gd name="T2" fmla="*/ 567 w 675"/>
              <a:gd name="T3" fmla="*/ 185 h 443"/>
              <a:gd name="T4" fmla="*/ 381 w 675"/>
              <a:gd name="T5" fmla="*/ 0 h 443"/>
              <a:gd name="T6" fmla="*/ 226 w 675"/>
              <a:gd name="T7" fmla="*/ 83 h 443"/>
              <a:gd name="T8" fmla="*/ 175 w 675"/>
              <a:gd name="T9" fmla="*/ 69 h 443"/>
              <a:gd name="T10" fmla="*/ 115 w 675"/>
              <a:gd name="T11" fmla="*/ 87 h 443"/>
              <a:gd name="T12" fmla="*/ 67 w 675"/>
              <a:gd name="T13" fmla="*/ 174 h 443"/>
              <a:gd name="T14" fmla="*/ 0 w 675"/>
              <a:gd name="T15" fmla="*/ 297 h 443"/>
              <a:gd name="T16" fmla="*/ 131 w 675"/>
              <a:gd name="T17" fmla="*/ 443 h 443"/>
              <a:gd name="T18" fmla="*/ 147 w 675"/>
              <a:gd name="T19" fmla="*/ 443 h 443"/>
              <a:gd name="T20" fmla="*/ 162 w 675"/>
              <a:gd name="T21" fmla="*/ 443 h 443"/>
              <a:gd name="T22" fmla="*/ 465 w 675"/>
              <a:gd name="T23" fmla="*/ 443 h 443"/>
              <a:gd name="T24" fmla="*/ 471 w 675"/>
              <a:gd name="T25" fmla="*/ 443 h 443"/>
              <a:gd name="T26" fmla="*/ 479 w 675"/>
              <a:gd name="T27" fmla="*/ 443 h 443"/>
              <a:gd name="T28" fmla="*/ 501 w 675"/>
              <a:gd name="T29" fmla="*/ 443 h 443"/>
              <a:gd name="T30" fmla="*/ 550 w 675"/>
              <a:gd name="T31" fmla="*/ 443 h 443"/>
              <a:gd name="T32" fmla="*/ 675 w 675"/>
              <a:gd name="T33" fmla="*/ 318 h 443"/>
              <a:gd name="T34" fmla="*/ 567 w 675"/>
              <a:gd name="T35" fmla="*/ 19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5" h="443">
                <a:moveTo>
                  <a:pt x="567" y="194"/>
                </a:moveTo>
                <a:cubicBezTo>
                  <a:pt x="567" y="192"/>
                  <a:pt x="567" y="188"/>
                  <a:pt x="567" y="185"/>
                </a:cubicBezTo>
                <a:cubicBezTo>
                  <a:pt x="567" y="83"/>
                  <a:pt x="484" y="0"/>
                  <a:pt x="381" y="0"/>
                </a:cubicBezTo>
                <a:cubicBezTo>
                  <a:pt x="317" y="0"/>
                  <a:pt x="260" y="33"/>
                  <a:pt x="226" y="83"/>
                </a:cubicBezTo>
                <a:cubicBezTo>
                  <a:pt x="211" y="74"/>
                  <a:pt x="194" y="69"/>
                  <a:pt x="175" y="69"/>
                </a:cubicBezTo>
                <a:cubicBezTo>
                  <a:pt x="153" y="69"/>
                  <a:pt x="132" y="76"/>
                  <a:pt x="115" y="87"/>
                </a:cubicBezTo>
                <a:cubicBezTo>
                  <a:pt x="87" y="106"/>
                  <a:pt x="68" y="138"/>
                  <a:pt x="67" y="174"/>
                </a:cubicBezTo>
                <a:cubicBezTo>
                  <a:pt x="28" y="200"/>
                  <a:pt x="0" y="246"/>
                  <a:pt x="0" y="297"/>
                </a:cubicBezTo>
                <a:cubicBezTo>
                  <a:pt x="0" y="372"/>
                  <a:pt x="57" y="434"/>
                  <a:pt x="131" y="443"/>
                </a:cubicBezTo>
                <a:cubicBezTo>
                  <a:pt x="136" y="443"/>
                  <a:pt x="142" y="443"/>
                  <a:pt x="147" y="443"/>
                </a:cubicBezTo>
                <a:cubicBezTo>
                  <a:pt x="152" y="443"/>
                  <a:pt x="157" y="443"/>
                  <a:pt x="162" y="443"/>
                </a:cubicBezTo>
                <a:cubicBezTo>
                  <a:pt x="230" y="443"/>
                  <a:pt x="390" y="443"/>
                  <a:pt x="465" y="443"/>
                </a:cubicBezTo>
                <a:cubicBezTo>
                  <a:pt x="468" y="443"/>
                  <a:pt x="470" y="443"/>
                  <a:pt x="471" y="443"/>
                </a:cubicBezTo>
                <a:cubicBezTo>
                  <a:pt x="479" y="443"/>
                  <a:pt x="479" y="443"/>
                  <a:pt x="479" y="443"/>
                </a:cubicBezTo>
                <a:cubicBezTo>
                  <a:pt x="483" y="443"/>
                  <a:pt x="494" y="443"/>
                  <a:pt x="501" y="443"/>
                </a:cubicBezTo>
                <a:cubicBezTo>
                  <a:pt x="550" y="443"/>
                  <a:pt x="550" y="443"/>
                  <a:pt x="550" y="443"/>
                </a:cubicBezTo>
                <a:cubicBezTo>
                  <a:pt x="619" y="442"/>
                  <a:pt x="675" y="386"/>
                  <a:pt x="675" y="318"/>
                </a:cubicBezTo>
                <a:cubicBezTo>
                  <a:pt x="675" y="255"/>
                  <a:pt x="628" y="203"/>
                  <a:pt x="567" y="19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cxnSp>
        <p:nvCxnSpPr>
          <p:cNvPr id="76" name="Straight Connector 75"/>
          <p:cNvCxnSpPr/>
          <p:nvPr/>
        </p:nvCxnSpPr>
        <p:spPr>
          <a:xfrm>
            <a:off x="965075" y="4047976"/>
            <a:ext cx="2561194" cy="0"/>
          </a:xfrm>
          <a:prstGeom prst="line">
            <a:avLst/>
          </a:prstGeom>
          <a:noFill/>
          <a:ln w="9525" cap="flat" cmpd="sng" algn="ctr">
            <a:solidFill>
              <a:schemeClr val="bg1">
                <a:lumMod val="75000"/>
              </a:schemeClr>
            </a:solidFill>
            <a:prstDash val="solid"/>
          </a:ln>
          <a:effectLst/>
        </p:spPr>
      </p:cxnSp>
      <p:cxnSp>
        <p:nvCxnSpPr>
          <p:cNvPr id="80" name="Straight Connector 79"/>
          <p:cNvCxnSpPr/>
          <p:nvPr/>
        </p:nvCxnSpPr>
        <p:spPr>
          <a:xfrm>
            <a:off x="965075" y="4682975"/>
            <a:ext cx="2561194" cy="0"/>
          </a:xfrm>
          <a:prstGeom prst="line">
            <a:avLst/>
          </a:prstGeom>
          <a:noFill/>
          <a:ln w="9525" cap="flat" cmpd="sng" algn="ctr">
            <a:solidFill>
              <a:schemeClr val="bg1">
                <a:lumMod val="75000"/>
              </a:schemeClr>
            </a:solidFill>
            <a:prstDash val="solid"/>
          </a:ln>
          <a:effectLst/>
        </p:spPr>
      </p:cxnSp>
      <p:pic>
        <p:nvPicPr>
          <p:cNvPr id="13" name="Picture 12" descr="azurelogo.pn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563197" y="4229094"/>
            <a:ext cx="1621093" cy="375864"/>
          </a:xfrm>
          <a:prstGeom prst="rect">
            <a:avLst/>
          </a:prstGeom>
        </p:spPr>
      </p:pic>
      <p:pic>
        <p:nvPicPr>
          <p:cNvPr id="32" name="Picture 31"/>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840316" y="3158384"/>
            <a:ext cx="925317" cy="821500"/>
          </a:xfrm>
          <a:prstGeom prst="rect">
            <a:avLst/>
          </a:prstGeom>
        </p:spPr>
      </p:pic>
      <p:pic>
        <p:nvPicPr>
          <p:cNvPr id="33" name="Picture 8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bwMode="auto">
          <a:xfrm>
            <a:off x="4292907" y="3253140"/>
            <a:ext cx="971110" cy="862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Box 29"/>
          <p:cNvSpPr txBox="1"/>
          <p:nvPr/>
        </p:nvSpPr>
        <p:spPr>
          <a:xfrm>
            <a:off x="3200325" y="3857473"/>
            <a:ext cx="3235386" cy="258972"/>
          </a:xfrm>
          <a:prstGeom prst="rect">
            <a:avLst/>
          </a:prstGeom>
          <a:noFill/>
        </p:spPr>
        <p:txBody>
          <a:bodyPr wrap="square" lIns="69930" tIns="34965" rIns="69930" bIns="34965">
            <a:spAutoFit/>
          </a:bodyPr>
          <a:lstStyle/>
          <a:p>
            <a:pPr algn="ctr" defTabSz="699308">
              <a:defRPr/>
            </a:pPr>
            <a:r>
              <a:rPr lang="en-US" sz="1224" b="1" kern="0" dirty="0" smtClean="0">
                <a:solidFill>
                  <a:srgbClr val="000000">
                    <a:lumMod val="50000"/>
                    <a:lumOff val="50000"/>
                  </a:srgbClr>
                </a:solidFill>
              </a:rPr>
              <a:t>StorSimple</a:t>
            </a:r>
            <a:endParaRPr lang="en-US" sz="1224" b="1" kern="0" dirty="0">
              <a:solidFill>
                <a:srgbClr val="000000">
                  <a:lumMod val="50000"/>
                  <a:lumOff val="50000"/>
                </a:srgbClr>
              </a:solidFill>
            </a:endParaRPr>
          </a:p>
        </p:txBody>
      </p:sp>
    </p:spTree>
    <p:extLst>
      <p:ext uri="{BB962C8B-B14F-4D97-AF65-F5344CB8AC3E}">
        <p14:creationId xmlns:p14="http://schemas.microsoft.com/office/powerpoint/2010/main" val="4287056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300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Automatic tiering</a:t>
            </a:r>
            <a:endParaRPr lang="en-US" dirty="0">
              <a:solidFill>
                <a:schemeClr val="tx1"/>
              </a:solidFill>
            </a:endParaRPr>
          </a:p>
        </p:txBody>
      </p:sp>
      <p:sp>
        <p:nvSpPr>
          <p:cNvPr id="6" name="Rounded Rectangle 5"/>
          <p:cNvSpPr/>
          <p:nvPr/>
        </p:nvSpPr>
        <p:spPr bwMode="auto">
          <a:xfrm>
            <a:off x="359699" y="1170139"/>
            <a:ext cx="6636328" cy="5121303"/>
          </a:xfrm>
          <a:prstGeom prst="round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07844" y="2216477"/>
            <a:ext cx="5569527" cy="498764"/>
          </a:xfrm>
          <a:prstGeom prst="rect">
            <a:avLst/>
          </a:prstGeom>
          <a:no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107844" y="2964303"/>
            <a:ext cx="5569527" cy="498764"/>
          </a:xfrm>
          <a:prstGeom prst="rect">
            <a:avLst/>
          </a:prstGeom>
          <a:no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107844" y="3712129"/>
            <a:ext cx="5569527" cy="498764"/>
          </a:xfrm>
          <a:prstGeom prst="rect">
            <a:avLst/>
          </a:prstGeom>
          <a:no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107843" y="4459955"/>
            <a:ext cx="5569527" cy="498764"/>
          </a:xfrm>
          <a:prstGeom prst="rect">
            <a:avLst/>
          </a:prstGeom>
          <a:no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107843" y="5207781"/>
            <a:ext cx="5569527" cy="498764"/>
          </a:xfrm>
          <a:prstGeom prst="rect">
            <a:avLst/>
          </a:prstGeom>
          <a:no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4481426" y="1456667"/>
            <a:ext cx="1066800" cy="600164"/>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100" b="1" kern="0" dirty="0" smtClean="0">
                <a:solidFill>
                  <a:srgbClr val="000000"/>
                </a:solidFill>
              </a:rPr>
              <a:t>Low Threshold</a:t>
            </a:r>
          </a:p>
        </p:txBody>
      </p:sp>
      <p:sp>
        <p:nvSpPr>
          <p:cNvPr id="13" name="TextBox 12"/>
          <p:cNvSpPr txBox="1"/>
          <p:nvPr/>
        </p:nvSpPr>
        <p:spPr>
          <a:xfrm>
            <a:off x="5288452" y="1456667"/>
            <a:ext cx="1066800" cy="600164"/>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100" b="1" kern="0" dirty="0" smtClean="0">
                <a:solidFill>
                  <a:srgbClr val="000000"/>
                </a:solidFill>
              </a:rPr>
              <a:t>High Threshold</a:t>
            </a:r>
          </a:p>
        </p:txBody>
      </p:sp>
      <p:sp>
        <p:nvSpPr>
          <p:cNvPr id="14" name="TextBox 13"/>
          <p:cNvSpPr txBox="1"/>
          <p:nvPr/>
        </p:nvSpPr>
        <p:spPr>
          <a:xfrm>
            <a:off x="186578" y="1677335"/>
            <a:ext cx="1181876" cy="544765"/>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b="1" kern="0" dirty="0" smtClean="0">
                <a:solidFill>
                  <a:srgbClr val="FFFFFF"/>
                </a:solidFill>
              </a:rPr>
              <a:t>Time</a:t>
            </a:r>
          </a:p>
        </p:txBody>
      </p:sp>
      <p:sp>
        <p:nvSpPr>
          <p:cNvPr id="15" name="Rectangle 14"/>
          <p:cNvSpPr/>
          <p:nvPr/>
        </p:nvSpPr>
        <p:spPr bwMode="auto">
          <a:xfrm>
            <a:off x="484397" y="2156159"/>
            <a:ext cx="595746" cy="39453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b="1" kern="0" dirty="0" smtClean="0">
                <a:gradFill>
                  <a:gsLst>
                    <a:gs pos="0">
                      <a:srgbClr val="FFFFFF"/>
                    </a:gs>
                    <a:gs pos="100000">
                      <a:srgbClr val="FFFFFF"/>
                    </a:gs>
                  </a:gsLst>
                  <a:lin ang="5400000" scaled="0"/>
                </a:gradFill>
                <a:ea typeface="Segoe UI" pitchFamily="34" charset="0"/>
                <a:cs typeface="Segoe UI" pitchFamily="34" charset="0"/>
              </a:rPr>
              <a:t>0</a:t>
            </a:r>
          </a:p>
        </p:txBody>
      </p:sp>
      <p:sp>
        <p:nvSpPr>
          <p:cNvPr id="16" name="Rectangle 15"/>
          <p:cNvSpPr/>
          <p:nvPr/>
        </p:nvSpPr>
        <p:spPr bwMode="auto">
          <a:xfrm>
            <a:off x="484397" y="2904942"/>
            <a:ext cx="595746" cy="39453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b="1" kern="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7" name="Rectangle 16"/>
          <p:cNvSpPr/>
          <p:nvPr/>
        </p:nvSpPr>
        <p:spPr bwMode="auto">
          <a:xfrm>
            <a:off x="495165" y="3611522"/>
            <a:ext cx="595746" cy="39453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b="1" kern="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18" name="Rectangle 17"/>
          <p:cNvSpPr/>
          <p:nvPr/>
        </p:nvSpPr>
        <p:spPr bwMode="auto">
          <a:xfrm>
            <a:off x="484397" y="4385815"/>
            <a:ext cx="595746" cy="39453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b="1" kern="0" dirty="0" smtClean="0">
                <a:gradFill>
                  <a:gsLst>
                    <a:gs pos="0">
                      <a:srgbClr val="FFFFFF"/>
                    </a:gs>
                    <a:gs pos="100000">
                      <a:srgbClr val="FFFFFF"/>
                    </a:gs>
                  </a:gsLst>
                  <a:lin ang="5400000" scaled="0"/>
                </a:gradFill>
                <a:ea typeface="Segoe UI" pitchFamily="34" charset="0"/>
                <a:cs typeface="Segoe UI" pitchFamily="34" charset="0"/>
              </a:rPr>
              <a:t>3</a:t>
            </a:r>
          </a:p>
        </p:txBody>
      </p:sp>
      <p:sp>
        <p:nvSpPr>
          <p:cNvPr id="19" name="Rectangle 18"/>
          <p:cNvSpPr/>
          <p:nvPr/>
        </p:nvSpPr>
        <p:spPr bwMode="auto">
          <a:xfrm>
            <a:off x="484397" y="5110340"/>
            <a:ext cx="595746" cy="39453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b="1" kern="0" dirty="0" smtClean="0">
                <a:gradFill>
                  <a:gsLst>
                    <a:gs pos="0">
                      <a:srgbClr val="FFFFFF"/>
                    </a:gs>
                    <a:gs pos="100000">
                      <a:srgbClr val="FFFFFF"/>
                    </a:gs>
                  </a:gsLst>
                  <a:lin ang="5400000" scaled="0"/>
                </a:gradFill>
                <a:ea typeface="Segoe UI" pitchFamily="34" charset="0"/>
                <a:cs typeface="Segoe UI" pitchFamily="34" charset="0"/>
              </a:rPr>
              <a:t>4</a:t>
            </a:r>
          </a:p>
        </p:txBody>
      </p:sp>
      <p:sp>
        <p:nvSpPr>
          <p:cNvPr id="20" name="Rectangle 19"/>
          <p:cNvSpPr/>
          <p:nvPr/>
        </p:nvSpPr>
        <p:spPr>
          <a:xfrm>
            <a:off x="1133124" y="2986432"/>
            <a:ext cx="3431431" cy="462503"/>
          </a:xfrm>
          <a:prstGeom prst="rect">
            <a:avLst/>
          </a:prstGeom>
          <a:gradFill flip="none" rotWithShape="1">
            <a:gsLst>
              <a:gs pos="0">
                <a:srgbClr val="FF8C00">
                  <a:lumMod val="50000"/>
                  <a:lumOff val="50000"/>
                </a:srgbClr>
              </a:gs>
              <a:gs pos="51000">
                <a:srgbClr val="0072C6">
                  <a:lumMod val="45000"/>
                  <a:lumOff val="55000"/>
                </a:srgbClr>
              </a:gs>
              <a:gs pos="83000">
                <a:srgbClr val="0072C6">
                  <a:lumMod val="45000"/>
                  <a:lumOff val="55000"/>
                </a:srgbClr>
              </a:gs>
              <a:gs pos="100000">
                <a:srgbClr val="0072C6">
                  <a:lumMod val="30000"/>
                  <a:lumOff val="70000"/>
                </a:srgbClr>
              </a:gs>
            </a:gsLst>
            <a:lin ang="10800000" scaled="1"/>
            <a:tileRect/>
          </a:gradFill>
          <a:ln w="10795" cap="flat" cmpd="sng" algn="ctr">
            <a:solidFill>
              <a:srgbClr val="0072C6">
                <a:shade val="50000"/>
              </a:srgbClr>
            </a:solidFill>
            <a:prstDash val="solid"/>
          </a:ln>
          <a:effectLst/>
        </p:spPr>
        <p:txBody>
          <a:bodyPr rtlCol="0" anchor="ctr"/>
          <a:lstStyle/>
          <a:p>
            <a:pPr algn="r" defTabSz="914400">
              <a:defRPr/>
            </a:pPr>
            <a:r>
              <a:rPr lang="en-US" sz="1836" kern="0" dirty="0" smtClean="0">
                <a:solidFill>
                  <a:srgbClr val="FFFFFF"/>
                </a:solidFill>
              </a:rPr>
              <a:t>                </a:t>
            </a:r>
          </a:p>
        </p:txBody>
      </p:sp>
      <p:sp>
        <p:nvSpPr>
          <p:cNvPr id="21" name="Rectangle 20"/>
          <p:cNvSpPr/>
          <p:nvPr/>
        </p:nvSpPr>
        <p:spPr>
          <a:xfrm>
            <a:off x="1119269" y="3723599"/>
            <a:ext cx="4712974" cy="463069"/>
          </a:xfrm>
          <a:prstGeom prst="rect">
            <a:avLst/>
          </a:prstGeom>
          <a:gradFill>
            <a:gsLst>
              <a:gs pos="0">
                <a:srgbClr val="FF8C00">
                  <a:lumMod val="50000"/>
                  <a:lumOff val="50000"/>
                </a:srgbClr>
              </a:gs>
              <a:gs pos="74000">
                <a:srgbClr val="0072C6">
                  <a:lumMod val="45000"/>
                  <a:lumOff val="55000"/>
                </a:srgbClr>
              </a:gs>
              <a:gs pos="83000">
                <a:srgbClr val="0072C6">
                  <a:lumMod val="45000"/>
                  <a:lumOff val="55000"/>
                </a:srgbClr>
              </a:gs>
              <a:gs pos="100000">
                <a:srgbClr val="0072C6">
                  <a:lumMod val="30000"/>
                  <a:lumOff val="70000"/>
                </a:srgbClr>
              </a:gs>
            </a:gsLst>
            <a:lin ang="10800000" scaled="1"/>
          </a:gradFill>
          <a:ln w="10795" cap="flat" cmpd="sng" algn="ctr">
            <a:solidFill>
              <a:srgbClr val="0072C6">
                <a:shade val="50000"/>
              </a:srgbClr>
            </a:solidFill>
            <a:prstDash val="solid"/>
          </a:ln>
          <a:effectLst/>
        </p:spPr>
        <p:txBody>
          <a:bodyPr rtlCol="0" anchor="ctr"/>
          <a:lstStyle/>
          <a:p>
            <a:pPr algn="r" defTabSz="914400">
              <a:defRPr/>
            </a:pPr>
            <a:r>
              <a:rPr lang="en-US" sz="1836" kern="0" dirty="0" smtClean="0">
                <a:solidFill>
                  <a:srgbClr val="FFFFFF"/>
                </a:solidFill>
              </a:rPr>
              <a:t>                </a:t>
            </a:r>
            <a:endParaRPr lang="en-US" sz="1600" kern="0" dirty="0" smtClean="0">
              <a:solidFill>
                <a:srgbClr val="FFFFFF"/>
              </a:solidFill>
            </a:endParaRPr>
          </a:p>
        </p:txBody>
      </p:sp>
      <p:sp>
        <p:nvSpPr>
          <p:cNvPr id="22" name="Rectangle 21"/>
          <p:cNvSpPr/>
          <p:nvPr/>
        </p:nvSpPr>
        <p:spPr bwMode="auto">
          <a:xfrm>
            <a:off x="5879965" y="3761579"/>
            <a:ext cx="250150" cy="425089"/>
          </a:xfrm>
          <a:prstGeom prst="rect">
            <a:avLst/>
          </a:prstGeom>
          <a:pattFill prst="pct80">
            <a:fgClr>
              <a:srgbClr val="FFFFFF"/>
            </a:fgClr>
            <a:bgClr>
              <a:srgbClr val="FF8C00"/>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4869781" y="3534251"/>
            <a:ext cx="1260334" cy="835730"/>
          </a:xfrm>
          <a:prstGeom prst="ellipse">
            <a:avLst/>
          </a:prstGeom>
          <a:noFill/>
          <a:ln w="57150" cap="flat" cmpd="sng" algn="ctr">
            <a:solidFill>
              <a:srgbClr val="00BCF2"/>
            </a:solidFill>
            <a:prstDash val="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000" kern="0" dirty="0" smtClean="0">
              <a:solidFill>
                <a:srgbClr val="FF8C00">
                  <a:lumMod val="90000"/>
                  <a:lumOff val="10000"/>
                </a:srgbClr>
              </a:solidFill>
              <a:ea typeface="Segoe UI" pitchFamily="34" charset="0"/>
              <a:cs typeface="Segoe UI" pitchFamily="34" charset="0"/>
            </a:endParaRPr>
          </a:p>
        </p:txBody>
      </p:sp>
      <p:sp>
        <p:nvSpPr>
          <p:cNvPr id="24" name="TextBox 23"/>
          <p:cNvSpPr txBox="1"/>
          <p:nvPr/>
        </p:nvSpPr>
        <p:spPr>
          <a:xfrm>
            <a:off x="4764659" y="3595553"/>
            <a:ext cx="1433455" cy="760208"/>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400" kern="0" dirty="0" smtClean="0">
                <a:gradFill>
                  <a:gsLst>
                    <a:gs pos="2917">
                      <a:srgbClr val="000000"/>
                    </a:gs>
                    <a:gs pos="30000">
                      <a:srgbClr val="000000"/>
                    </a:gs>
                  </a:gsLst>
                  <a:lin ang="5400000" scaled="0"/>
                </a:gradFill>
              </a:rPr>
              <a:t>Oldest </a:t>
            </a:r>
          </a:p>
          <a:p>
            <a:pPr algn="ctr" defTabSz="914400">
              <a:lnSpc>
                <a:spcPct val="90000"/>
              </a:lnSpc>
              <a:spcAft>
                <a:spcPts val="600"/>
              </a:spcAft>
              <a:defRPr/>
            </a:pPr>
            <a:r>
              <a:rPr lang="en-US" sz="1400" kern="0" dirty="0" smtClean="0">
                <a:gradFill>
                  <a:gsLst>
                    <a:gs pos="2917">
                      <a:srgbClr val="000000"/>
                    </a:gs>
                    <a:gs pos="30000">
                      <a:srgbClr val="000000"/>
                    </a:gs>
                  </a:gsLst>
                  <a:lin ang="5400000" scaled="0"/>
                </a:gradFill>
              </a:rPr>
              <a:t>Data</a:t>
            </a:r>
          </a:p>
        </p:txBody>
      </p:sp>
      <p:grpSp>
        <p:nvGrpSpPr>
          <p:cNvPr id="25" name="Group 24"/>
          <p:cNvGrpSpPr/>
          <p:nvPr/>
        </p:nvGrpSpPr>
        <p:grpSpPr>
          <a:xfrm>
            <a:off x="7037958" y="3601535"/>
            <a:ext cx="4973411" cy="713312"/>
            <a:chOff x="7315568" y="3775287"/>
            <a:chExt cx="4973411" cy="713312"/>
          </a:xfrm>
        </p:grpSpPr>
        <p:sp>
          <p:nvSpPr>
            <p:cNvPr id="26" name="Right Arrow 25"/>
            <p:cNvSpPr/>
            <p:nvPr/>
          </p:nvSpPr>
          <p:spPr bwMode="auto">
            <a:xfrm rot="10800000">
              <a:off x="7315568" y="3775287"/>
              <a:ext cx="4973411" cy="713312"/>
            </a:xfrm>
            <a:prstGeom prst="rightArrow">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555363" y="3910785"/>
              <a:ext cx="4526139" cy="400110"/>
            </a:xfrm>
            <a:prstGeom prst="rect">
              <a:avLst/>
            </a:prstGeom>
            <a:noFill/>
          </p:spPr>
          <p:txBody>
            <a:bodyPr wrap="square" rtlCol="0">
              <a:spAutoFit/>
            </a:bodyPr>
            <a:lstStyle/>
            <a:p>
              <a:pPr defTabSz="914400">
                <a:defRPr/>
              </a:pPr>
              <a:r>
                <a:rPr lang="en-US" sz="2000" kern="0" dirty="0" smtClean="0">
                  <a:solidFill>
                    <a:srgbClr val="FFFFFF"/>
                  </a:solidFill>
                </a:rPr>
                <a:t>Data exceeds high watermark</a:t>
              </a:r>
            </a:p>
          </p:txBody>
        </p:sp>
      </p:grpSp>
      <p:grpSp>
        <p:nvGrpSpPr>
          <p:cNvPr id="28" name="Group 27"/>
          <p:cNvGrpSpPr/>
          <p:nvPr/>
        </p:nvGrpSpPr>
        <p:grpSpPr>
          <a:xfrm>
            <a:off x="7037958" y="4372973"/>
            <a:ext cx="4973411" cy="713312"/>
            <a:chOff x="7315568" y="4546725"/>
            <a:chExt cx="4973411" cy="713312"/>
          </a:xfrm>
        </p:grpSpPr>
        <p:sp>
          <p:nvSpPr>
            <p:cNvPr id="29" name="Right Arrow 28"/>
            <p:cNvSpPr/>
            <p:nvPr/>
          </p:nvSpPr>
          <p:spPr bwMode="auto">
            <a:xfrm rot="10800000">
              <a:off x="7315568" y="4546725"/>
              <a:ext cx="4973411" cy="713312"/>
            </a:xfrm>
            <a:prstGeom prst="rightArrow">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7600043" y="4699158"/>
              <a:ext cx="4688936" cy="400110"/>
            </a:xfrm>
            <a:prstGeom prst="rect">
              <a:avLst/>
            </a:prstGeom>
            <a:noFill/>
          </p:spPr>
          <p:txBody>
            <a:bodyPr wrap="square" rtlCol="0">
              <a:spAutoFit/>
            </a:bodyPr>
            <a:lstStyle/>
            <a:p>
              <a:pPr defTabSz="914400">
                <a:defRPr/>
              </a:pPr>
              <a:r>
                <a:rPr lang="en-US" sz="2000" kern="0" dirty="0" smtClean="0">
                  <a:solidFill>
                    <a:srgbClr val="FFFFFF"/>
                  </a:solidFill>
                </a:rPr>
                <a:t>Old data spills to next tier</a:t>
              </a:r>
            </a:p>
          </p:txBody>
        </p:sp>
      </p:grpSp>
      <p:grpSp>
        <p:nvGrpSpPr>
          <p:cNvPr id="31" name="Group 30"/>
          <p:cNvGrpSpPr/>
          <p:nvPr/>
        </p:nvGrpSpPr>
        <p:grpSpPr>
          <a:xfrm>
            <a:off x="7023726" y="2133347"/>
            <a:ext cx="4987644" cy="713312"/>
            <a:chOff x="7301336" y="2307099"/>
            <a:chExt cx="4987644" cy="713312"/>
          </a:xfrm>
        </p:grpSpPr>
        <p:sp>
          <p:nvSpPr>
            <p:cNvPr id="32" name="Right Arrow 31"/>
            <p:cNvSpPr/>
            <p:nvPr/>
          </p:nvSpPr>
          <p:spPr bwMode="auto">
            <a:xfrm rot="10800000">
              <a:off x="7301336" y="2307099"/>
              <a:ext cx="4987644" cy="713312"/>
            </a:xfrm>
            <a:prstGeom prst="rightArrow">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7600043" y="2468760"/>
              <a:ext cx="4540002" cy="400110"/>
            </a:xfrm>
            <a:prstGeom prst="rect">
              <a:avLst/>
            </a:prstGeom>
            <a:noFill/>
          </p:spPr>
          <p:txBody>
            <a:bodyPr wrap="square" rtlCol="0">
              <a:spAutoFit/>
            </a:bodyPr>
            <a:lstStyle/>
            <a:p>
              <a:pPr defTabSz="914400">
                <a:defRPr/>
              </a:pPr>
              <a:r>
                <a:rPr lang="en-US" sz="2000" kern="0" dirty="0" smtClean="0">
                  <a:solidFill>
                    <a:srgbClr val="FFFFFF"/>
                  </a:solidFill>
                </a:rPr>
                <a:t>Tier is empty in the beginning</a:t>
              </a:r>
            </a:p>
          </p:txBody>
        </p:sp>
      </p:grpSp>
      <p:grpSp>
        <p:nvGrpSpPr>
          <p:cNvPr id="34" name="Group 33"/>
          <p:cNvGrpSpPr/>
          <p:nvPr/>
        </p:nvGrpSpPr>
        <p:grpSpPr>
          <a:xfrm>
            <a:off x="7037958" y="2854257"/>
            <a:ext cx="5043112" cy="713312"/>
            <a:chOff x="7315568" y="3028009"/>
            <a:chExt cx="5043112" cy="713312"/>
          </a:xfrm>
        </p:grpSpPr>
        <p:sp>
          <p:nvSpPr>
            <p:cNvPr id="35" name="Right Arrow 34"/>
            <p:cNvSpPr/>
            <p:nvPr/>
          </p:nvSpPr>
          <p:spPr bwMode="auto">
            <a:xfrm rot="10800000">
              <a:off x="7315568" y="3028009"/>
              <a:ext cx="4973411" cy="713312"/>
            </a:xfrm>
            <a:prstGeom prst="rightArrow">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7529945" y="3174028"/>
              <a:ext cx="4828735" cy="400110"/>
            </a:xfrm>
            <a:prstGeom prst="rect">
              <a:avLst/>
            </a:prstGeom>
            <a:noFill/>
          </p:spPr>
          <p:txBody>
            <a:bodyPr wrap="square" rtlCol="0">
              <a:spAutoFit/>
            </a:bodyPr>
            <a:lstStyle/>
            <a:p>
              <a:pPr defTabSz="914400">
                <a:defRPr/>
              </a:pPr>
              <a:r>
                <a:rPr lang="en-US" sz="2000" kern="0" dirty="0" smtClean="0">
                  <a:solidFill>
                    <a:srgbClr val="FFFFFF"/>
                  </a:solidFill>
                </a:rPr>
                <a:t>New data is written at start of free space </a:t>
              </a:r>
            </a:p>
          </p:txBody>
        </p:sp>
      </p:grpSp>
      <p:grpSp>
        <p:nvGrpSpPr>
          <p:cNvPr id="37" name="Group 36"/>
          <p:cNvGrpSpPr/>
          <p:nvPr/>
        </p:nvGrpSpPr>
        <p:grpSpPr>
          <a:xfrm>
            <a:off x="7037958" y="5110340"/>
            <a:ext cx="5015342" cy="713312"/>
            <a:chOff x="7315568" y="5284092"/>
            <a:chExt cx="5015342" cy="713312"/>
          </a:xfrm>
        </p:grpSpPr>
        <p:sp>
          <p:nvSpPr>
            <p:cNvPr id="38" name="Right Arrow 37"/>
            <p:cNvSpPr/>
            <p:nvPr/>
          </p:nvSpPr>
          <p:spPr bwMode="auto">
            <a:xfrm rot="10800000">
              <a:off x="7315568" y="5284092"/>
              <a:ext cx="4973411" cy="713312"/>
            </a:xfrm>
            <a:prstGeom prst="rightArrow">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7617100" y="5440693"/>
              <a:ext cx="4713810" cy="400110"/>
            </a:xfrm>
            <a:prstGeom prst="rect">
              <a:avLst/>
            </a:prstGeom>
            <a:noFill/>
          </p:spPr>
          <p:txBody>
            <a:bodyPr wrap="square" rtlCol="0">
              <a:spAutoFit/>
            </a:bodyPr>
            <a:lstStyle/>
            <a:p>
              <a:pPr defTabSz="914400">
                <a:defRPr/>
              </a:pPr>
              <a:r>
                <a:rPr lang="en-US" sz="2000" kern="0" dirty="0" smtClean="0">
                  <a:solidFill>
                    <a:srgbClr val="FFFFFF"/>
                  </a:solidFill>
                </a:rPr>
                <a:t>Tier returns to low watermark level</a:t>
              </a:r>
            </a:p>
          </p:txBody>
        </p:sp>
      </p:grpSp>
      <p:sp>
        <p:nvSpPr>
          <p:cNvPr id="40" name="Rectangle 39"/>
          <p:cNvSpPr/>
          <p:nvPr/>
        </p:nvSpPr>
        <p:spPr>
          <a:xfrm>
            <a:off x="1119269" y="4480292"/>
            <a:ext cx="3895557" cy="445224"/>
          </a:xfrm>
          <a:prstGeom prst="rect">
            <a:avLst/>
          </a:prstGeom>
          <a:gradFill>
            <a:gsLst>
              <a:gs pos="0">
                <a:srgbClr val="FF8C00">
                  <a:lumMod val="50000"/>
                  <a:lumOff val="50000"/>
                </a:srgbClr>
              </a:gs>
              <a:gs pos="74000">
                <a:srgbClr val="0072C6">
                  <a:lumMod val="45000"/>
                  <a:lumOff val="55000"/>
                </a:srgbClr>
              </a:gs>
              <a:gs pos="83000">
                <a:srgbClr val="0072C6">
                  <a:lumMod val="45000"/>
                  <a:lumOff val="55000"/>
                </a:srgbClr>
              </a:gs>
              <a:gs pos="100000">
                <a:srgbClr val="0072C6">
                  <a:lumMod val="30000"/>
                  <a:lumOff val="70000"/>
                </a:srgbClr>
              </a:gs>
            </a:gsLst>
            <a:lin ang="10800000" scaled="1"/>
          </a:gradFill>
          <a:ln w="10795" cap="flat" cmpd="sng" algn="ctr">
            <a:solidFill>
              <a:srgbClr val="0072C6">
                <a:shade val="50000"/>
              </a:srgbClr>
            </a:solidFill>
            <a:prstDash val="solid"/>
          </a:ln>
          <a:effectLst/>
        </p:spPr>
        <p:txBody>
          <a:bodyPr rtlCol="0" anchor="ctr"/>
          <a:lstStyle/>
          <a:p>
            <a:pPr algn="r" defTabSz="914400">
              <a:defRPr/>
            </a:pPr>
            <a:r>
              <a:rPr lang="en-US" sz="1836" kern="0" dirty="0" smtClean="0">
                <a:solidFill>
                  <a:srgbClr val="FFFFFF"/>
                </a:solidFill>
              </a:rPr>
              <a:t>                </a:t>
            </a:r>
          </a:p>
        </p:txBody>
      </p:sp>
      <p:sp>
        <p:nvSpPr>
          <p:cNvPr id="41" name="Rectangle 40"/>
          <p:cNvSpPr/>
          <p:nvPr/>
        </p:nvSpPr>
        <p:spPr bwMode="auto">
          <a:xfrm>
            <a:off x="5097955" y="4498713"/>
            <a:ext cx="1032160" cy="426803"/>
          </a:xfrm>
          <a:prstGeom prst="rect">
            <a:avLst/>
          </a:prstGeom>
          <a:pattFill prst="pct80">
            <a:fgClr>
              <a:srgbClr val="FFFFFF"/>
            </a:fgClr>
            <a:bgClr>
              <a:srgbClr val="0072C6"/>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a:xfrm>
            <a:off x="1133124" y="5233383"/>
            <a:ext cx="3881335" cy="433668"/>
          </a:xfrm>
          <a:prstGeom prst="rect">
            <a:avLst/>
          </a:prstGeom>
          <a:gradFill>
            <a:gsLst>
              <a:gs pos="0">
                <a:srgbClr val="FF8C00">
                  <a:lumMod val="50000"/>
                  <a:lumOff val="50000"/>
                </a:srgbClr>
              </a:gs>
              <a:gs pos="74000">
                <a:srgbClr val="0072C6">
                  <a:lumMod val="45000"/>
                  <a:lumOff val="55000"/>
                </a:srgbClr>
              </a:gs>
              <a:gs pos="83000">
                <a:srgbClr val="0072C6">
                  <a:lumMod val="45000"/>
                  <a:lumOff val="55000"/>
                </a:srgbClr>
              </a:gs>
              <a:gs pos="100000">
                <a:srgbClr val="0072C6">
                  <a:lumMod val="30000"/>
                  <a:lumOff val="70000"/>
                </a:srgbClr>
              </a:gs>
            </a:gsLst>
            <a:lin ang="10800000" scaled="1"/>
          </a:gradFill>
          <a:ln w="10795" cap="flat" cmpd="sng" algn="ctr">
            <a:solidFill>
              <a:srgbClr val="0072C6">
                <a:shade val="50000"/>
              </a:srgbClr>
            </a:solidFill>
            <a:prstDash val="solid"/>
          </a:ln>
          <a:effectLst/>
        </p:spPr>
        <p:txBody>
          <a:bodyPr rtlCol="0" anchor="ctr"/>
          <a:lstStyle/>
          <a:p>
            <a:pPr algn="r" defTabSz="914400">
              <a:defRPr/>
            </a:pPr>
            <a:r>
              <a:rPr lang="en-US" sz="1836" kern="0" dirty="0" smtClean="0">
                <a:solidFill>
                  <a:srgbClr val="FFFFFF"/>
                </a:solidFill>
              </a:rPr>
              <a:t>                </a:t>
            </a:r>
          </a:p>
        </p:txBody>
      </p:sp>
      <p:sp>
        <p:nvSpPr>
          <p:cNvPr id="43" name="Right Arrow 42"/>
          <p:cNvSpPr/>
          <p:nvPr/>
        </p:nvSpPr>
        <p:spPr bwMode="auto">
          <a:xfrm>
            <a:off x="936898" y="2941844"/>
            <a:ext cx="678730" cy="492472"/>
          </a:xfrm>
          <a:prstGeom prst="rightArrow">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0" tIns="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1100" b="1" kern="0" dirty="0" smtClean="0">
                <a:solidFill>
                  <a:srgbClr val="FFFFFF"/>
                </a:solidFill>
                <a:ea typeface="Segoe UI" pitchFamily="34" charset="0"/>
                <a:cs typeface="Segoe UI" pitchFamily="34" charset="0"/>
              </a:rPr>
              <a:t>DATA</a:t>
            </a:r>
          </a:p>
        </p:txBody>
      </p:sp>
      <p:sp>
        <p:nvSpPr>
          <p:cNvPr id="44" name="Right Arrow 43"/>
          <p:cNvSpPr/>
          <p:nvPr/>
        </p:nvSpPr>
        <p:spPr bwMode="auto">
          <a:xfrm>
            <a:off x="929343" y="3722177"/>
            <a:ext cx="678730" cy="492472"/>
          </a:xfrm>
          <a:prstGeom prst="rightArrow">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0" tIns="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1100" b="1" kern="0" dirty="0" smtClean="0">
                <a:solidFill>
                  <a:srgbClr val="FFFFFF"/>
                </a:solidFill>
                <a:ea typeface="Segoe UI" pitchFamily="34" charset="0"/>
                <a:cs typeface="Segoe UI" pitchFamily="34" charset="0"/>
              </a:rPr>
              <a:t>DATA</a:t>
            </a:r>
          </a:p>
        </p:txBody>
      </p:sp>
      <p:sp>
        <p:nvSpPr>
          <p:cNvPr id="45" name="Right Arrow 44"/>
          <p:cNvSpPr/>
          <p:nvPr/>
        </p:nvSpPr>
        <p:spPr bwMode="auto">
          <a:xfrm>
            <a:off x="929343" y="4449745"/>
            <a:ext cx="678730" cy="492472"/>
          </a:xfrm>
          <a:prstGeom prst="rightArrow">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0" tIns="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1100" b="1" kern="0" dirty="0" smtClean="0">
                <a:solidFill>
                  <a:srgbClr val="FFFFFF"/>
                </a:solidFill>
                <a:ea typeface="Segoe UI" pitchFamily="34" charset="0"/>
                <a:cs typeface="Segoe UI" pitchFamily="34" charset="0"/>
              </a:rPr>
              <a:t>DATA</a:t>
            </a:r>
          </a:p>
        </p:txBody>
      </p:sp>
      <p:sp>
        <p:nvSpPr>
          <p:cNvPr id="46" name="Right Arrow 45"/>
          <p:cNvSpPr/>
          <p:nvPr/>
        </p:nvSpPr>
        <p:spPr bwMode="auto">
          <a:xfrm>
            <a:off x="929343" y="5174579"/>
            <a:ext cx="678730" cy="492472"/>
          </a:xfrm>
          <a:prstGeom prst="rightArrow">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0" tIns="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1100" b="1" kern="0" dirty="0" smtClean="0">
                <a:solidFill>
                  <a:srgbClr val="FFFFFF"/>
                </a:solidFill>
                <a:ea typeface="Segoe UI" pitchFamily="34" charset="0"/>
                <a:cs typeface="Segoe UI" pitchFamily="34" charset="0"/>
              </a:rPr>
              <a:t>DATA</a:t>
            </a:r>
          </a:p>
        </p:txBody>
      </p:sp>
      <p:cxnSp>
        <p:nvCxnSpPr>
          <p:cNvPr id="47" name="Straight Connector 46"/>
          <p:cNvCxnSpPr/>
          <p:nvPr/>
        </p:nvCxnSpPr>
        <p:spPr>
          <a:xfrm>
            <a:off x="5056390" y="1959848"/>
            <a:ext cx="1" cy="3969008"/>
          </a:xfrm>
          <a:prstGeom prst="line">
            <a:avLst/>
          </a:prstGeom>
          <a:noFill/>
          <a:ln w="57150" cap="flat" cmpd="sng" algn="ctr">
            <a:solidFill>
              <a:srgbClr val="000000"/>
            </a:solidFill>
            <a:prstDash val="solid"/>
            <a:headEnd type="none"/>
            <a:tailEnd type="none"/>
          </a:ln>
          <a:effectLst/>
        </p:spPr>
      </p:cxnSp>
      <p:cxnSp>
        <p:nvCxnSpPr>
          <p:cNvPr id="48" name="Straight Connector 47"/>
          <p:cNvCxnSpPr/>
          <p:nvPr/>
        </p:nvCxnSpPr>
        <p:spPr>
          <a:xfrm>
            <a:off x="5846098" y="1959848"/>
            <a:ext cx="1" cy="3969008"/>
          </a:xfrm>
          <a:prstGeom prst="line">
            <a:avLst/>
          </a:prstGeom>
          <a:noFill/>
          <a:ln w="57150" cap="flat" cmpd="sng" algn="ctr">
            <a:solidFill>
              <a:srgbClr val="000000"/>
            </a:solidFill>
            <a:prstDash val="solid"/>
            <a:headEnd type="none"/>
            <a:tailEnd type="none"/>
          </a:ln>
          <a:effectLst/>
        </p:spPr>
      </p:cxnSp>
    </p:spTree>
    <p:extLst>
      <p:ext uri="{BB962C8B-B14F-4D97-AF65-F5344CB8AC3E}">
        <p14:creationId xmlns:p14="http://schemas.microsoft.com/office/powerpoint/2010/main" val="3304106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par>
                          <p:cTn id="47" fill="hold">
                            <p:stCondLst>
                              <p:cond delay="1000"/>
                            </p:stCondLst>
                            <p:childTnLst>
                              <p:par>
                                <p:cTn id="48" presetID="21" presetClass="entr" presetSubtype="1"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heel(1)">
                                      <p:cBhvr>
                                        <p:cTn id="50" dur="2000"/>
                                        <p:tgtEl>
                                          <p:spTgt spid="23"/>
                                        </p:tgtEl>
                                      </p:cBhvr>
                                    </p:animEffect>
                                  </p:childTnLst>
                                </p:cTn>
                              </p:par>
                            </p:childTnLst>
                          </p:cTn>
                        </p:par>
                        <p:par>
                          <p:cTn id="51" fill="hold">
                            <p:stCondLst>
                              <p:cond delay="3000"/>
                            </p:stCondLst>
                            <p:childTnLst>
                              <p:par>
                                <p:cTn id="52" presetID="1" presetClass="entr" presetSubtype="0" fill="hold" nodeType="after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childTnLst>
                                </p:cTn>
                              </p:par>
                            </p:childTnLst>
                          </p:cTn>
                        </p:par>
                        <p:par>
                          <p:cTn id="56" fill="hold">
                            <p:stCondLst>
                              <p:cond delay="3000"/>
                            </p:stCondLst>
                            <p:childTnLst>
                              <p:par>
                                <p:cTn id="57" presetID="22" presetClass="entr" presetSubtype="2"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par>
                          <p:cTn id="66" fill="hold">
                            <p:stCondLst>
                              <p:cond delay="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1000"/>
                            </p:stCondLst>
                            <p:childTnLst>
                              <p:par>
                                <p:cTn id="75" presetID="22" presetClass="entr" presetSubtype="2"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right)">
                                      <p:cBhvr>
                                        <p:cTn id="77" dur="500"/>
                                        <p:tgtEl>
                                          <p:spTgt spid="28"/>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left)">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par>
                          <p:cTn id="88" fill="hold">
                            <p:stCondLst>
                              <p:cond delay="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500"/>
                                        <p:tgtEl>
                                          <p:spTgt spid="42"/>
                                        </p:tgtEl>
                                      </p:cBhvr>
                                    </p:animEffect>
                                  </p:childTnLst>
                                </p:cTn>
                              </p:par>
                            </p:childTnLst>
                          </p:cTn>
                        </p:par>
                        <p:par>
                          <p:cTn id="96" fill="hold">
                            <p:stCondLst>
                              <p:cond delay="1000"/>
                            </p:stCondLst>
                            <p:childTnLst>
                              <p:par>
                                <p:cTn id="97" presetID="22" presetClass="entr" presetSubtype="2"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right)">
                                      <p:cBhvr>
                                        <p:cTn id="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5" grpId="0"/>
      <p:bldP spid="16" grpId="0"/>
      <p:bldP spid="17" grpId="0"/>
      <p:bldP spid="18" grpId="0"/>
      <p:bldP spid="19" grpId="0"/>
      <p:bldP spid="20" grpId="0" animBg="1"/>
      <p:bldP spid="21" grpId="0" animBg="1"/>
      <p:bldP spid="22" grpId="0" animBg="1"/>
      <p:bldP spid="23" grpId="0" animBg="1"/>
      <p:bldP spid="40" grpId="0" animBg="1"/>
      <p:bldP spid="41" grpId="0" animBg="1"/>
      <p:bldP spid="42" grpId="0" animBg="1"/>
      <p:bldP spid="43" grpId="0" animBg="1"/>
      <p:bldP spid="44" grpId="0" animBg="1"/>
      <p:bldP spid="45"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Deduplication</a:t>
            </a:r>
            <a:endParaRPr lang="en-US" dirty="0">
              <a:solidFill>
                <a:schemeClr val="tx1"/>
              </a:solidFill>
            </a:endParaRPr>
          </a:p>
        </p:txBody>
      </p:sp>
      <p:cxnSp>
        <p:nvCxnSpPr>
          <p:cNvPr id="6" name="Straight Arrow Connector 5"/>
          <p:cNvCxnSpPr>
            <a:stCxn id="36" idx="3"/>
            <a:endCxn id="37" idx="1"/>
          </p:cNvCxnSpPr>
          <p:nvPr/>
        </p:nvCxnSpPr>
        <p:spPr>
          <a:xfrm>
            <a:off x="2822301" y="5520852"/>
            <a:ext cx="4169233" cy="91420"/>
          </a:xfrm>
          <a:prstGeom prst="straightConnector1">
            <a:avLst/>
          </a:prstGeom>
          <a:noFill/>
          <a:ln w="57150" cap="flat" cmpd="sng" algn="ctr">
            <a:solidFill>
              <a:srgbClr val="008272"/>
            </a:solidFill>
            <a:prstDash val="sysDash"/>
            <a:headEnd type="none"/>
            <a:tailEnd type="triangle"/>
          </a:ln>
          <a:effectLst/>
        </p:spPr>
      </p:cxnSp>
      <p:sp>
        <p:nvSpPr>
          <p:cNvPr id="7" name="Rectangle 6"/>
          <p:cNvSpPr/>
          <p:nvPr/>
        </p:nvSpPr>
        <p:spPr bwMode="auto">
          <a:xfrm>
            <a:off x="4232610" y="5068268"/>
            <a:ext cx="819967" cy="78487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6705" y="1221776"/>
            <a:ext cx="4997003" cy="1429555"/>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5032162" y="1194840"/>
            <a:ext cx="862885" cy="517065"/>
          </a:xfrm>
          <a:prstGeom prst="rect">
            <a:avLst/>
          </a:prstGeom>
          <a:noFill/>
        </p:spPr>
        <p:txBody>
          <a:bodyPr wrap="square" lIns="182880" tIns="146304" rIns="182880" bIns="146304" rtlCol="0">
            <a:spAutoFit/>
          </a:bodyPr>
          <a:lstStyle/>
          <a:p>
            <a:pPr algn="r" defTabSz="914400">
              <a:lnSpc>
                <a:spcPct val="90000"/>
              </a:lnSpc>
              <a:spcAft>
                <a:spcPts val="600"/>
              </a:spcAft>
              <a:defRPr/>
            </a:pPr>
            <a:r>
              <a:rPr lang="en-US" sz="1600" b="1" kern="0" dirty="0" smtClean="0">
                <a:solidFill>
                  <a:srgbClr val="FFFFFF"/>
                </a:solidFill>
              </a:rPr>
              <a:t>SSD</a:t>
            </a:r>
          </a:p>
        </p:txBody>
      </p:sp>
      <p:sp>
        <p:nvSpPr>
          <p:cNvPr id="12" name="Rectangle 11"/>
          <p:cNvSpPr/>
          <p:nvPr/>
        </p:nvSpPr>
        <p:spPr bwMode="auto">
          <a:xfrm>
            <a:off x="1952513" y="1317319"/>
            <a:ext cx="1082403" cy="456244"/>
          </a:xfrm>
          <a:prstGeom prst="rect">
            <a:avLst/>
          </a:prstGeom>
          <a:solidFill>
            <a:srgbClr val="00BCF2"/>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852919" y="1317319"/>
            <a:ext cx="1091432" cy="456244"/>
          </a:xfrm>
          <a:prstGeom prst="rect">
            <a:avLst/>
          </a:prstGeom>
          <a:solidFill>
            <a:srgbClr val="00BCF2"/>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126348" y="1315950"/>
            <a:ext cx="1091432" cy="456244"/>
          </a:xfrm>
          <a:prstGeom prst="rect">
            <a:avLst/>
          </a:prstGeom>
          <a:solidFill>
            <a:srgbClr val="00BCF2"/>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3034916" y="1315950"/>
            <a:ext cx="1091432" cy="456244"/>
          </a:xfrm>
          <a:prstGeom prst="rect">
            <a:avLst/>
          </a:prstGeom>
          <a:solidFill>
            <a:srgbClr val="00BCF2"/>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956809" y="1283437"/>
            <a:ext cx="919666" cy="517065"/>
          </a:xfrm>
          <a:prstGeom prst="rect">
            <a:avLst/>
          </a:prstGeom>
          <a:noFill/>
        </p:spPr>
        <p:txBody>
          <a:bodyPr wrap="square" lIns="182880" tIns="146304" rIns="182880" bIns="146304" rtlCol="0">
            <a:spAutoFit/>
          </a:bodyPr>
          <a:lstStyle/>
          <a:p>
            <a:pPr defTabSz="914400">
              <a:lnSpc>
                <a:spcPct val="90000"/>
              </a:lnSpc>
              <a:spcAft>
                <a:spcPts val="600"/>
              </a:spcAft>
              <a:defRPr/>
            </a:pPr>
            <a:r>
              <a:rPr lang="en-US" sz="1600" kern="0" dirty="0" smtClean="0">
                <a:gradFill>
                  <a:gsLst>
                    <a:gs pos="2917">
                      <a:srgbClr val="000000"/>
                    </a:gs>
                    <a:gs pos="30000">
                      <a:srgbClr val="000000"/>
                    </a:gs>
                  </a:gsLst>
                  <a:lin ang="5400000" scaled="0"/>
                </a:gradFill>
              </a:rPr>
              <a:t>4MB</a:t>
            </a:r>
          </a:p>
        </p:txBody>
      </p:sp>
      <p:cxnSp>
        <p:nvCxnSpPr>
          <p:cNvPr id="17" name="Straight Arrow Connector 16"/>
          <p:cNvCxnSpPr/>
          <p:nvPr/>
        </p:nvCxnSpPr>
        <p:spPr>
          <a:xfrm flipH="1">
            <a:off x="864905" y="1815333"/>
            <a:ext cx="401396" cy="2327503"/>
          </a:xfrm>
          <a:prstGeom prst="straightConnector1">
            <a:avLst/>
          </a:prstGeom>
          <a:noFill/>
          <a:ln w="38100" cap="flat" cmpd="sng" algn="ctr">
            <a:solidFill>
              <a:srgbClr val="000000"/>
            </a:solidFill>
            <a:prstDash val="solid"/>
            <a:headEnd type="none"/>
            <a:tailEnd type="triangle"/>
          </a:ln>
          <a:effectLst/>
        </p:spPr>
      </p:cxnSp>
      <p:cxnSp>
        <p:nvCxnSpPr>
          <p:cNvPr id="18" name="Straight Arrow Connector 17"/>
          <p:cNvCxnSpPr>
            <a:endCxn id="27" idx="0"/>
          </p:cNvCxnSpPr>
          <p:nvPr/>
        </p:nvCxnSpPr>
        <p:spPr>
          <a:xfrm>
            <a:off x="1251900" y="1831015"/>
            <a:ext cx="202622" cy="2301719"/>
          </a:xfrm>
          <a:prstGeom prst="straightConnector1">
            <a:avLst/>
          </a:prstGeom>
          <a:noFill/>
          <a:ln w="38100" cap="flat" cmpd="sng" algn="ctr">
            <a:solidFill>
              <a:srgbClr val="000000"/>
            </a:solidFill>
            <a:prstDash val="solid"/>
            <a:headEnd type="none"/>
            <a:tailEnd type="triangle"/>
          </a:ln>
          <a:effectLst/>
        </p:spPr>
      </p:cxnSp>
      <p:cxnSp>
        <p:nvCxnSpPr>
          <p:cNvPr id="19" name="Straight Arrow Connector 18"/>
          <p:cNvCxnSpPr/>
          <p:nvPr/>
        </p:nvCxnSpPr>
        <p:spPr>
          <a:xfrm>
            <a:off x="1251899" y="1826419"/>
            <a:ext cx="841548" cy="2328758"/>
          </a:xfrm>
          <a:prstGeom prst="straightConnector1">
            <a:avLst/>
          </a:prstGeom>
          <a:noFill/>
          <a:ln w="38100" cap="flat" cmpd="sng" algn="ctr">
            <a:solidFill>
              <a:srgbClr val="000000"/>
            </a:solidFill>
            <a:prstDash val="solid"/>
            <a:headEnd type="none"/>
            <a:tailEnd type="triangle"/>
          </a:ln>
          <a:effectLst/>
        </p:spPr>
      </p:cxnSp>
      <p:sp>
        <p:nvSpPr>
          <p:cNvPr id="20" name="Rectangle 19"/>
          <p:cNvSpPr/>
          <p:nvPr/>
        </p:nvSpPr>
        <p:spPr bwMode="auto">
          <a:xfrm>
            <a:off x="350996" y="4224312"/>
            <a:ext cx="618924" cy="410232"/>
          </a:xfrm>
          <a:prstGeom prst="rect">
            <a:avLst/>
          </a:prstGeom>
          <a:pattFill prst="ltDnDiag">
            <a:fgClr>
              <a:srgbClr val="0072C6"/>
            </a:fgClr>
            <a:bgClr>
              <a:srgbClr val="FFFFFF"/>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746313" y="2903089"/>
            <a:ext cx="1808573" cy="544765"/>
          </a:xfrm>
          <a:prstGeom prst="rect">
            <a:avLst/>
          </a:prstGeom>
          <a:noFill/>
        </p:spPr>
        <p:txBody>
          <a:bodyPr wrap="square" lIns="182880" tIns="146304" rIns="182880" bIns="146304" rtlCol="0">
            <a:spAutoFit/>
          </a:bodyPr>
          <a:lstStyle/>
          <a:p>
            <a:pPr defTabSz="914400">
              <a:lnSpc>
                <a:spcPct val="90000"/>
              </a:lnSpc>
              <a:spcAft>
                <a:spcPts val="600"/>
              </a:spcAft>
              <a:defRPr/>
            </a:pPr>
            <a:r>
              <a:rPr lang="en-US" kern="0" dirty="0" smtClean="0">
                <a:solidFill>
                  <a:srgbClr val="0072C6"/>
                </a:solidFill>
              </a:rPr>
              <a:t>64KB Chunks</a:t>
            </a:r>
          </a:p>
        </p:txBody>
      </p:sp>
      <p:sp>
        <p:nvSpPr>
          <p:cNvPr id="22" name="Rounded Rectangle 21"/>
          <p:cNvSpPr/>
          <p:nvPr/>
        </p:nvSpPr>
        <p:spPr bwMode="auto">
          <a:xfrm>
            <a:off x="289689" y="4143107"/>
            <a:ext cx="747375" cy="572643"/>
          </a:xfrm>
          <a:prstGeom prst="roundRect">
            <a:avLst/>
          </a:prstGeom>
          <a:noFill/>
          <a:ln w="28575" cap="flat" cmpd="sng" algn="ctr">
            <a:solidFill>
              <a:srgbClr val="FF8C00"/>
            </a:solidFill>
            <a:prstDash val="sysDot"/>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3" name="Straight Arrow Connector 22"/>
          <p:cNvCxnSpPr/>
          <p:nvPr/>
        </p:nvCxnSpPr>
        <p:spPr>
          <a:xfrm>
            <a:off x="1474412" y="4717447"/>
            <a:ext cx="0" cy="553377"/>
          </a:xfrm>
          <a:prstGeom prst="straightConnector1">
            <a:avLst/>
          </a:prstGeom>
          <a:noFill/>
          <a:ln w="28575" cap="flat" cmpd="sng" algn="ctr">
            <a:solidFill>
              <a:srgbClr val="FF8C00"/>
            </a:solidFill>
            <a:prstDash val="solid"/>
            <a:headEnd type="none"/>
            <a:tailEnd type="triangle"/>
          </a:ln>
          <a:effectLst/>
        </p:spPr>
      </p:cxnSp>
      <p:cxnSp>
        <p:nvCxnSpPr>
          <p:cNvPr id="24" name="Straight Arrow Connector 23"/>
          <p:cNvCxnSpPr/>
          <p:nvPr/>
        </p:nvCxnSpPr>
        <p:spPr>
          <a:xfrm>
            <a:off x="2286325" y="4730078"/>
            <a:ext cx="0" cy="553377"/>
          </a:xfrm>
          <a:prstGeom prst="straightConnector1">
            <a:avLst/>
          </a:prstGeom>
          <a:noFill/>
          <a:ln w="28575" cap="flat" cmpd="sng" algn="ctr">
            <a:solidFill>
              <a:srgbClr val="FF8C00"/>
            </a:solidFill>
            <a:prstDash val="solid"/>
            <a:headEnd type="none"/>
            <a:tailEnd type="triangle"/>
          </a:ln>
          <a:effectLst/>
        </p:spPr>
      </p:cxnSp>
      <p:sp>
        <p:nvSpPr>
          <p:cNvPr id="25" name="TextBox 24"/>
          <p:cNvSpPr txBox="1"/>
          <p:nvPr/>
        </p:nvSpPr>
        <p:spPr>
          <a:xfrm>
            <a:off x="2706526" y="3306918"/>
            <a:ext cx="2323809" cy="544765"/>
          </a:xfrm>
          <a:prstGeom prst="rect">
            <a:avLst/>
          </a:prstGeom>
          <a:noFill/>
        </p:spPr>
        <p:txBody>
          <a:bodyPr wrap="square" lIns="182880" tIns="146304" rIns="182880" bIns="146304" rtlCol="0">
            <a:spAutoFit/>
          </a:bodyPr>
          <a:lstStyle/>
          <a:p>
            <a:pPr defTabSz="914400">
              <a:lnSpc>
                <a:spcPct val="90000"/>
              </a:lnSpc>
              <a:spcAft>
                <a:spcPts val="600"/>
              </a:spcAft>
              <a:defRPr/>
            </a:pPr>
            <a:r>
              <a:rPr lang="en-US" kern="0" dirty="0" smtClean="0">
                <a:solidFill>
                  <a:srgbClr val="FF8C00"/>
                </a:solidFill>
              </a:rPr>
              <a:t>Dedupe Algorithm</a:t>
            </a:r>
            <a:endParaRPr lang="en-US" sz="1200" kern="0" dirty="0" smtClean="0">
              <a:solidFill>
                <a:srgbClr val="FF8C00"/>
              </a:solidFill>
            </a:endParaRPr>
          </a:p>
        </p:txBody>
      </p:sp>
      <p:sp>
        <p:nvSpPr>
          <p:cNvPr id="26" name="Rectangle 25"/>
          <p:cNvSpPr/>
          <p:nvPr/>
        </p:nvSpPr>
        <p:spPr bwMode="auto">
          <a:xfrm>
            <a:off x="1142141" y="4213939"/>
            <a:ext cx="618924" cy="410232"/>
          </a:xfrm>
          <a:prstGeom prst="rect">
            <a:avLst/>
          </a:prstGeom>
          <a:pattFill prst="ltDnDiag">
            <a:fgClr>
              <a:srgbClr val="0072C6"/>
            </a:fgClr>
            <a:bgClr>
              <a:srgbClr val="FFFFFF"/>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p:cNvSpPr/>
          <p:nvPr/>
        </p:nvSpPr>
        <p:spPr bwMode="auto">
          <a:xfrm>
            <a:off x="1080834" y="4132734"/>
            <a:ext cx="747375" cy="572643"/>
          </a:xfrm>
          <a:prstGeom prst="roundRect">
            <a:avLst/>
          </a:prstGeom>
          <a:noFill/>
          <a:ln w="28575" cap="flat" cmpd="sng" algn="ctr">
            <a:solidFill>
              <a:srgbClr val="FF8C00"/>
            </a:solidFill>
            <a:prstDash val="sysDot"/>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952348" y="4213939"/>
            <a:ext cx="618924" cy="410232"/>
          </a:xfrm>
          <a:prstGeom prst="rect">
            <a:avLst/>
          </a:prstGeom>
          <a:pattFill prst="ltDnDiag">
            <a:fgClr>
              <a:srgbClr val="0072C6"/>
            </a:fgClr>
            <a:bgClr>
              <a:srgbClr val="FFFFFF"/>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ounded Rectangle 28"/>
          <p:cNvSpPr/>
          <p:nvPr/>
        </p:nvSpPr>
        <p:spPr bwMode="auto">
          <a:xfrm>
            <a:off x="1891041" y="4132734"/>
            <a:ext cx="747375" cy="572643"/>
          </a:xfrm>
          <a:prstGeom prst="roundRect">
            <a:avLst/>
          </a:prstGeom>
          <a:noFill/>
          <a:ln w="28575" cap="flat" cmpd="sng" algn="ctr">
            <a:solidFill>
              <a:srgbClr val="FF8C00"/>
            </a:solidFill>
            <a:prstDash val="sysDot"/>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0" name="Straight Arrow Connector 29"/>
          <p:cNvCxnSpPr/>
          <p:nvPr/>
        </p:nvCxnSpPr>
        <p:spPr>
          <a:xfrm>
            <a:off x="626699" y="4719025"/>
            <a:ext cx="0" cy="553377"/>
          </a:xfrm>
          <a:prstGeom prst="straightConnector1">
            <a:avLst/>
          </a:prstGeom>
          <a:noFill/>
          <a:ln w="28575" cap="flat" cmpd="sng" algn="ctr">
            <a:solidFill>
              <a:srgbClr val="FF8C00"/>
            </a:solidFill>
            <a:prstDash val="solid"/>
            <a:headEnd type="none"/>
            <a:tailEnd type="triangle"/>
          </a:ln>
          <a:effectLst/>
        </p:spPr>
      </p:cxnSp>
      <p:grpSp>
        <p:nvGrpSpPr>
          <p:cNvPr id="31" name="Group 30"/>
          <p:cNvGrpSpPr/>
          <p:nvPr/>
        </p:nvGrpSpPr>
        <p:grpSpPr>
          <a:xfrm>
            <a:off x="984925" y="5269807"/>
            <a:ext cx="1021842" cy="471490"/>
            <a:chOff x="1090942" y="5786641"/>
            <a:chExt cx="1021842" cy="471490"/>
          </a:xfrm>
        </p:grpSpPr>
        <p:sp>
          <p:nvSpPr>
            <p:cNvPr id="32" name="Rectangle 31"/>
            <p:cNvSpPr/>
            <p:nvPr/>
          </p:nvSpPr>
          <p:spPr bwMode="auto">
            <a:xfrm>
              <a:off x="1296563" y="5786641"/>
              <a:ext cx="618001" cy="451394"/>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err="1" smtClean="0">
                <a:solidFill>
                  <a:srgbClr val="000000"/>
                </a:solidFill>
                <a:ea typeface="Segoe UI" pitchFamily="34" charset="0"/>
                <a:cs typeface="Segoe UI" pitchFamily="34" charset="0"/>
              </a:endParaRPr>
            </a:p>
          </p:txBody>
        </p:sp>
        <p:sp>
          <p:nvSpPr>
            <p:cNvPr id="33" name="TextBox 32"/>
            <p:cNvSpPr txBox="1"/>
            <p:nvPr/>
          </p:nvSpPr>
          <p:spPr>
            <a:xfrm>
              <a:off x="1090942" y="5817241"/>
              <a:ext cx="1021842"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0xaab123</a:t>
              </a:r>
            </a:p>
          </p:txBody>
        </p:sp>
      </p:grpSp>
      <p:grpSp>
        <p:nvGrpSpPr>
          <p:cNvPr id="34" name="Group 33"/>
          <p:cNvGrpSpPr/>
          <p:nvPr/>
        </p:nvGrpSpPr>
        <p:grpSpPr>
          <a:xfrm>
            <a:off x="1814561" y="5269807"/>
            <a:ext cx="1007740" cy="471490"/>
            <a:chOff x="1920578" y="5786641"/>
            <a:chExt cx="1007740" cy="471490"/>
          </a:xfrm>
        </p:grpSpPr>
        <p:sp>
          <p:nvSpPr>
            <p:cNvPr id="35" name="Rectangle 34"/>
            <p:cNvSpPr/>
            <p:nvPr/>
          </p:nvSpPr>
          <p:spPr bwMode="auto">
            <a:xfrm>
              <a:off x="2126432" y="5786641"/>
              <a:ext cx="618001" cy="451394"/>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err="1" smtClean="0">
                <a:solidFill>
                  <a:srgbClr val="000000"/>
                </a:solidFill>
                <a:ea typeface="Segoe UI" pitchFamily="34" charset="0"/>
                <a:cs typeface="Segoe UI" pitchFamily="34" charset="0"/>
              </a:endParaRPr>
            </a:p>
          </p:txBody>
        </p:sp>
        <p:sp>
          <p:nvSpPr>
            <p:cNvPr id="36" name="TextBox 35"/>
            <p:cNvSpPr txBox="1"/>
            <p:nvPr/>
          </p:nvSpPr>
          <p:spPr>
            <a:xfrm>
              <a:off x="1920578" y="5817241"/>
              <a:ext cx="1007740"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0xccc123</a:t>
              </a:r>
            </a:p>
          </p:txBody>
        </p:sp>
      </p:grpSp>
      <p:graphicFrame>
        <p:nvGraphicFramePr>
          <p:cNvPr id="37" name="Table 36"/>
          <p:cNvGraphicFramePr>
            <a:graphicFrameLocks noGrp="1"/>
          </p:cNvGraphicFramePr>
          <p:nvPr>
            <p:extLst/>
          </p:nvPr>
        </p:nvGraphicFramePr>
        <p:xfrm>
          <a:off x="6991534" y="4962096"/>
          <a:ext cx="3544044" cy="1300353"/>
        </p:xfrm>
        <a:graphic>
          <a:graphicData uri="http://schemas.openxmlformats.org/drawingml/2006/table">
            <a:tbl>
              <a:tblPr firstRow="1" bandRow="1"/>
              <a:tblGrid>
                <a:gridCol w="886011"/>
                <a:gridCol w="886011"/>
                <a:gridCol w="886011"/>
                <a:gridCol w="886011"/>
              </a:tblGrid>
              <a:tr h="370840">
                <a:tc>
                  <a:txBody>
                    <a:bodyPr/>
                    <a:lstStyle>
                      <a:lvl1pPr marL="0" algn="l" defTabSz="1109635" rtl="0" eaLnBrk="1" latinLnBrk="0" hangingPunct="1">
                        <a:defRPr sz="2244" b="1" kern="1200">
                          <a:solidFill>
                            <a:schemeClr val="lt1"/>
                          </a:solidFill>
                          <a:latin typeface="Segoe UI"/>
                        </a:defRPr>
                      </a:lvl1pPr>
                      <a:lvl2pPr marL="554817" algn="l" defTabSz="1109635" rtl="0" eaLnBrk="1" latinLnBrk="0" hangingPunct="1">
                        <a:defRPr sz="2244" b="1" kern="1200">
                          <a:solidFill>
                            <a:schemeClr val="lt1"/>
                          </a:solidFill>
                          <a:latin typeface="Segoe UI"/>
                        </a:defRPr>
                      </a:lvl2pPr>
                      <a:lvl3pPr marL="1109635" algn="l" defTabSz="1109635" rtl="0" eaLnBrk="1" latinLnBrk="0" hangingPunct="1">
                        <a:defRPr sz="2244" b="1" kern="1200">
                          <a:solidFill>
                            <a:schemeClr val="lt1"/>
                          </a:solidFill>
                          <a:latin typeface="Segoe UI"/>
                        </a:defRPr>
                      </a:lvl3pPr>
                      <a:lvl4pPr marL="1664453" algn="l" defTabSz="1109635" rtl="0" eaLnBrk="1" latinLnBrk="0" hangingPunct="1">
                        <a:defRPr sz="2244" b="1" kern="1200">
                          <a:solidFill>
                            <a:schemeClr val="lt1"/>
                          </a:solidFill>
                          <a:latin typeface="Segoe UI"/>
                        </a:defRPr>
                      </a:lvl4pPr>
                      <a:lvl5pPr marL="2219271" algn="l" defTabSz="1109635" rtl="0" eaLnBrk="1" latinLnBrk="0" hangingPunct="1">
                        <a:defRPr sz="2244" b="1" kern="1200">
                          <a:solidFill>
                            <a:schemeClr val="lt1"/>
                          </a:solidFill>
                          <a:latin typeface="Segoe UI"/>
                        </a:defRPr>
                      </a:lvl5pPr>
                      <a:lvl6pPr marL="2774088" algn="l" defTabSz="1109635" rtl="0" eaLnBrk="1" latinLnBrk="0" hangingPunct="1">
                        <a:defRPr sz="2244" b="1" kern="1200">
                          <a:solidFill>
                            <a:schemeClr val="lt1"/>
                          </a:solidFill>
                          <a:latin typeface="Segoe UI"/>
                        </a:defRPr>
                      </a:lvl6pPr>
                      <a:lvl7pPr marL="3328905" algn="l" defTabSz="1109635" rtl="0" eaLnBrk="1" latinLnBrk="0" hangingPunct="1">
                        <a:defRPr sz="2244" b="1" kern="1200">
                          <a:solidFill>
                            <a:schemeClr val="lt1"/>
                          </a:solidFill>
                          <a:latin typeface="Segoe UI"/>
                        </a:defRPr>
                      </a:lvl7pPr>
                      <a:lvl8pPr marL="3883723" algn="l" defTabSz="1109635" rtl="0" eaLnBrk="1" latinLnBrk="0" hangingPunct="1">
                        <a:defRPr sz="2244" b="1" kern="1200">
                          <a:solidFill>
                            <a:schemeClr val="lt1"/>
                          </a:solidFill>
                          <a:latin typeface="Segoe UI"/>
                        </a:defRPr>
                      </a:lvl8pPr>
                      <a:lvl9pPr marL="4438541" algn="l" defTabSz="1109635" rtl="0" eaLnBrk="1" latinLnBrk="0" hangingPunct="1">
                        <a:defRPr sz="2244" b="1" kern="1200">
                          <a:solidFill>
                            <a:schemeClr val="lt1"/>
                          </a:solidFill>
                          <a:latin typeface="Segoe UI"/>
                        </a:defRPr>
                      </a:lvl9p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b="1" kern="1200">
                          <a:solidFill>
                            <a:schemeClr val="lt1"/>
                          </a:solidFill>
                          <a:latin typeface="Segoe UI"/>
                        </a:defRPr>
                      </a:lvl1pPr>
                      <a:lvl2pPr marL="554817" algn="l" defTabSz="1109635" rtl="0" eaLnBrk="1" latinLnBrk="0" hangingPunct="1">
                        <a:defRPr sz="2244" b="1" kern="1200">
                          <a:solidFill>
                            <a:schemeClr val="lt1"/>
                          </a:solidFill>
                          <a:latin typeface="Segoe UI"/>
                        </a:defRPr>
                      </a:lvl2pPr>
                      <a:lvl3pPr marL="1109635" algn="l" defTabSz="1109635" rtl="0" eaLnBrk="1" latinLnBrk="0" hangingPunct="1">
                        <a:defRPr sz="2244" b="1" kern="1200">
                          <a:solidFill>
                            <a:schemeClr val="lt1"/>
                          </a:solidFill>
                          <a:latin typeface="Segoe UI"/>
                        </a:defRPr>
                      </a:lvl3pPr>
                      <a:lvl4pPr marL="1664453" algn="l" defTabSz="1109635" rtl="0" eaLnBrk="1" latinLnBrk="0" hangingPunct="1">
                        <a:defRPr sz="2244" b="1" kern="1200">
                          <a:solidFill>
                            <a:schemeClr val="lt1"/>
                          </a:solidFill>
                          <a:latin typeface="Segoe UI"/>
                        </a:defRPr>
                      </a:lvl4pPr>
                      <a:lvl5pPr marL="2219271" algn="l" defTabSz="1109635" rtl="0" eaLnBrk="1" latinLnBrk="0" hangingPunct="1">
                        <a:defRPr sz="2244" b="1" kern="1200">
                          <a:solidFill>
                            <a:schemeClr val="lt1"/>
                          </a:solidFill>
                          <a:latin typeface="Segoe UI"/>
                        </a:defRPr>
                      </a:lvl5pPr>
                      <a:lvl6pPr marL="2774088" algn="l" defTabSz="1109635" rtl="0" eaLnBrk="1" latinLnBrk="0" hangingPunct="1">
                        <a:defRPr sz="2244" b="1" kern="1200">
                          <a:solidFill>
                            <a:schemeClr val="lt1"/>
                          </a:solidFill>
                          <a:latin typeface="Segoe UI"/>
                        </a:defRPr>
                      </a:lvl6pPr>
                      <a:lvl7pPr marL="3328905" algn="l" defTabSz="1109635" rtl="0" eaLnBrk="1" latinLnBrk="0" hangingPunct="1">
                        <a:defRPr sz="2244" b="1" kern="1200">
                          <a:solidFill>
                            <a:schemeClr val="lt1"/>
                          </a:solidFill>
                          <a:latin typeface="Segoe UI"/>
                        </a:defRPr>
                      </a:lvl7pPr>
                      <a:lvl8pPr marL="3883723" algn="l" defTabSz="1109635" rtl="0" eaLnBrk="1" latinLnBrk="0" hangingPunct="1">
                        <a:defRPr sz="2244" b="1" kern="1200">
                          <a:solidFill>
                            <a:schemeClr val="lt1"/>
                          </a:solidFill>
                          <a:latin typeface="Segoe UI"/>
                        </a:defRPr>
                      </a:lvl8pPr>
                      <a:lvl9pPr marL="4438541" algn="l" defTabSz="1109635" rtl="0" eaLnBrk="1" latinLnBrk="0" hangingPunct="1">
                        <a:defRPr sz="2244" b="1" kern="1200">
                          <a:solidFill>
                            <a:schemeClr val="lt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b="1" kern="1200">
                          <a:solidFill>
                            <a:schemeClr val="lt1"/>
                          </a:solidFill>
                          <a:latin typeface="Segoe UI"/>
                        </a:defRPr>
                      </a:lvl1pPr>
                      <a:lvl2pPr marL="554817" algn="l" defTabSz="1109635" rtl="0" eaLnBrk="1" latinLnBrk="0" hangingPunct="1">
                        <a:defRPr sz="2244" b="1" kern="1200">
                          <a:solidFill>
                            <a:schemeClr val="lt1"/>
                          </a:solidFill>
                          <a:latin typeface="Segoe UI"/>
                        </a:defRPr>
                      </a:lvl2pPr>
                      <a:lvl3pPr marL="1109635" algn="l" defTabSz="1109635" rtl="0" eaLnBrk="1" latinLnBrk="0" hangingPunct="1">
                        <a:defRPr sz="2244" b="1" kern="1200">
                          <a:solidFill>
                            <a:schemeClr val="lt1"/>
                          </a:solidFill>
                          <a:latin typeface="Segoe UI"/>
                        </a:defRPr>
                      </a:lvl3pPr>
                      <a:lvl4pPr marL="1664453" algn="l" defTabSz="1109635" rtl="0" eaLnBrk="1" latinLnBrk="0" hangingPunct="1">
                        <a:defRPr sz="2244" b="1" kern="1200">
                          <a:solidFill>
                            <a:schemeClr val="lt1"/>
                          </a:solidFill>
                          <a:latin typeface="Segoe UI"/>
                        </a:defRPr>
                      </a:lvl4pPr>
                      <a:lvl5pPr marL="2219271" algn="l" defTabSz="1109635" rtl="0" eaLnBrk="1" latinLnBrk="0" hangingPunct="1">
                        <a:defRPr sz="2244" b="1" kern="1200">
                          <a:solidFill>
                            <a:schemeClr val="lt1"/>
                          </a:solidFill>
                          <a:latin typeface="Segoe UI"/>
                        </a:defRPr>
                      </a:lvl5pPr>
                      <a:lvl6pPr marL="2774088" algn="l" defTabSz="1109635" rtl="0" eaLnBrk="1" latinLnBrk="0" hangingPunct="1">
                        <a:defRPr sz="2244" b="1" kern="1200">
                          <a:solidFill>
                            <a:schemeClr val="lt1"/>
                          </a:solidFill>
                          <a:latin typeface="Segoe UI"/>
                        </a:defRPr>
                      </a:lvl6pPr>
                      <a:lvl7pPr marL="3328905" algn="l" defTabSz="1109635" rtl="0" eaLnBrk="1" latinLnBrk="0" hangingPunct="1">
                        <a:defRPr sz="2244" b="1" kern="1200">
                          <a:solidFill>
                            <a:schemeClr val="lt1"/>
                          </a:solidFill>
                          <a:latin typeface="Segoe UI"/>
                        </a:defRPr>
                      </a:lvl7pPr>
                      <a:lvl8pPr marL="3883723" algn="l" defTabSz="1109635" rtl="0" eaLnBrk="1" latinLnBrk="0" hangingPunct="1">
                        <a:defRPr sz="2244" b="1" kern="1200">
                          <a:solidFill>
                            <a:schemeClr val="lt1"/>
                          </a:solidFill>
                          <a:latin typeface="Segoe UI"/>
                        </a:defRPr>
                      </a:lvl8pPr>
                      <a:lvl9pPr marL="4438541" algn="l" defTabSz="1109635" rtl="0" eaLnBrk="1" latinLnBrk="0" hangingPunct="1">
                        <a:defRPr sz="2244" b="1" kern="1200">
                          <a:solidFill>
                            <a:schemeClr val="lt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b="1" kern="1200">
                          <a:solidFill>
                            <a:schemeClr val="lt1"/>
                          </a:solidFill>
                          <a:latin typeface="Segoe UI"/>
                        </a:defRPr>
                      </a:lvl1pPr>
                      <a:lvl2pPr marL="554817" algn="l" defTabSz="1109635" rtl="0" eaLnBrk="1" latinLnBrk="0" hangingPunct="1">
                        <a:defRPr sz="2244" b="1" kern="1200">
                          <a:solidFill>
                            <a:schemeClr val="lt1"/>
                          </a:solidFill>
                          <a:latin typeface="Segoe UI"/>
                        </a:defRPr>
                      </a:lvl2pPr>
                      <a:lvl3pPr marL="1109635" algn="l" defTabSz="1109635" rtl="0" eaLnBrk="1" latinLnBrk="0" hangingPunct="1">
                        <a:defRPr sz="2244" b="1" kern="1200">
                          <a:solidFill>
                            <a:schemeClr val="lt1"/>
                          </a:solidFill>
                          <a:latin typeface="Segoe UI"/>
                        </a:defRPr>
                      </a:lvl3pPr>
                      <a:lvl4pPr marL="1664453" algn="l" defTabSz="1109635" rtl="0" eaLnBrk="1" latinLnBrk="0" hangingPunct="1">
                        <a:defRPr sz="2244" b="1" kern="1200">
                          <a:solidFill>
                            <a:schemeClr val="lt1"/>
                          </a:solidFill>
                          <a:latin typeface="Segoe UI"/>
                        </a:defRPr>
                      </a:lvl4pPr>
                      <a:lvl5pPr marL="2219271" algn="l" defTabSz="1109635" rtl="0" eaLnBrk="1" latinLnBrk="0" hangingPunct="1">
                        <a:defRPr sz="2244" b="1" kern="1200">
                          <a:solidFill>
                            <a:schemeClr val="lt1"/>
                          </a:solidFill>
                          <a:latin typeface="Segoe UI"/>
                        </a:defRPr>
                      </a:lvl5pPr>
                      <a:lvl6pPr marL="2774088" algn="l" defTabSz="1109635" rtl="0" eaLnBrk="1" latinLnBrk="0" hangingPunct="1">
                        <a:defRPr sz="2244" b="1" kern="1200">
                          <a:solidFill>
                            <a:schemeClr val="lt1"/>
                          </a:solidFill>
                          <a:latin typeface="Segoe UI"/>
                        </a:defRPr>
                      </a:lvl6pPr>
                      <a:lvl7pPr marL="3328905" algn="l" defTabSz="1109635" rtl="0" eaLnBrk="1" latinLnBrk="0" hangingPunct="1">
                        <a:defRPr sz="2244" b="1" kern="1200">
                          <a:solidFill>
                            <a:schemeClr val="lt1"/>
                          </a:solidFill>
                          <a:latin typeface="Segoe UI"/>
                        </a:defRPr>
                      </a:lvl7pPr>
                      <a:lvl8pPr marL="3883723" algn="l" defTabSz="1109635" rtl="0" eaLnBrk="1" latinLnBrk="0" hangingPunct="1">
                        <a:defRPr sz="2244" b="1" kern="1200">
                          <a:solidFill>
                            <a:schemeClr val="lt1"/>
                          </a:solidFill>
                          <a:latin typeface="Segoe UI"/>
                        </a:defRPr>
                      </a:lvl8pPr>
                      <a:lvl9pPr marL="4438541" algn="l" defTabSz="1109635" rtl="0" eaLnBrk="1" latinLnBrk="0" hangingPunct="1">
                        <a:defRPr sz="2244" b="1" kern="1200">
                          <a:solidFill>
                            <a:schemeClr val="lt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r>
              <a:tr h="370840">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r>
              <a:tr h="370840">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lvl1pPr marL="0" algn="l" defTabSz="1109635" rtl="0" eaLnBrk="1" latinLnBrk="0" hangingPunct="1">
                        <a:defRPr sz="2244" kern="1200">
                          <a:solidFill>
                            <a:schemeClr val="dk1"/>
                          </a:solidFill>
                          <a:latin typeface="Segoe UI"/>
                        </a:defRPr>
                      </a:lvl1pPr>
                      <a:lvl2pPr marL="554817" algn="l" defTabSz="1109635" rtl="0" eaLnBrk="1" latinLnBrk="0" hangingPunct="1">
                        <a:defRPr sz="2244" kern="1200">
                          <a:solidFill>
                            <a:schemeClr val="dk1"/>
                          </a:solidFill>
                          <a:latin typeface="Segoe UI"/>
                        </a:defRPr>
                      </a:lvl2pPr>
                      <a:lvl3pPr marL="1109635" algn="l" defTabSz="1109635" rtl="0" eaLnBrk="1" latinLnBrk="0" hangingPunct="1">
                        <a:defRPr sz="2244" kern="1200">
                          <a:solidFill>
                            <a:schemeClr val="dk1"/>
                          </a:solidFill>
                          <a:latin typeface="Segoe UI"/>
                        </a:defRPr>
                      </a:lvl3pPr>
                      <a:lvl4pPr marL="1664453" algn="l" defTabSz="1109635" rtl="0" eaLnBrk="1" latinLnBrk="0" hangingPunct="1">
                        <a:defRPr sz="2244" kern="1200">
                          <a:solidFill>
                            <a:schemeClr val="dk1"/>
                          </a:solidFill>
                          <a:latin typeface="Segoe UI"/>
                        </a:defRPr>
                      </a:lvl4pPr>
                      <a:lvl5pPr marL="2219271" algn="l" defTabSz="1109635" rtl="0" eaLnBrk="1" latinLnBrk="0" hangingPunct="1">
                        <a:defRPr sz="2244" kern="1200">
                          <a:solidFill>
                            <a:schemeClr val="dk1"/>
                          </a:solidFill>
                          <a:latin typeface="Segoe UI"/>
                        </a:defRPr>
                      </a:lvl5pPr>
                      <a:lvl6pPr marL="2774088" algn="l" defTabSz="1109635" rtl="0" eaLnBrk="1" latinLnBrk="0" hangingPunct="1">
                        <a:defRPr sz="2244" kern="1200">
                          <a:solidFill>
                            <a:schemeClr val="dk1"/>
                          </a:solidFill>
                          <a:latin typeface="Segoe UI"/>
                        </a:defRPr>
                      </a:lvl6pPr>
                      <a:lvl7pPr marL="3328905" algn="l" defTabSz="1109635" rtl="0" eaLnBrk="1" latinLnBrk="0" hangingPunct="1">
                        <a:defRPr sz="2244" kern="1200">
                          <a:solidFill>
                            <a:schemeClr val="dk1"/>
                          </a:solidFill>
                          <a:latin typeface="Segoe UI"/>
                        </a:defRPr>
                      </a:lvl7pPr>
                      <a:lvl8pPr marL="3883723" algn="l" defTabSz="1109635" rtl="0" eaLnBrk="1" latinLnBrk="0" hangingPunct="1">
                        <a:defRPr sz="2244" kern="1200">
                          <a:solidFill>
                            <a:schemeClr val="dk1"/>
                          </a:solidFill>
                          <a:latin typeface="Segoe UI"/>
                        </a:defRPr>
                      </a:lvl8pPr>
                      <a:lvl9pPr marL="4438541" algn="l" defTabSz="1109635" rtl="0" eaLnBrk="1" latinLnBrk="0" hangingPunct="1">
                        <a:defRPr sz="2244" kern="1200">
                          <a:solidFill>
                            <a:schemeClr val="dk1"/>
                          </a:solidFill>
                          <a:latin typeface="Segoe UI"/>
                        </a:defRPr>
                      </a:lvl9p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r>
            </a:tbl>
          </a:graphicData>
        </a:graphic>
      </p:graphicFrame>
      <p:sp>
        <p:nvSpPr>
          <p:cNvPr id="38" name="TextBox 37"/>
          <p:cNvSpPr txBox="1"/>
          <p:nvPr/>
        </p:nvSpPr>
        <p:spPr>
          <a:xfrm>
            <a:off x="6935789" y="4936330"/>
            <a:ext cx="964036"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0xabc123</a:t>
            </a:r>
          </a:p>
        </p:txBody>
      </p:sp>
      <p:sp>
        <p:nvSpPr>
          <p:cNvPr id="39" name="TextBox 38"/>
          <p:cNvSpPr txBox="1"/>
          <p:nvPr/>
        </p:nvSpPr>
        <p:spPr>
          <a:xfrm>
            <a:off x="7810795" y="4951659"/>
            <a:ext cx="964036"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0xaaa123</a:t>
            </a:r>
          </a:p>
        </p:txBody>
      </p:sp>
      <p:sp>
        <p:nvSpPr>
          <p:cNvPr id="40" name="TextBox 39"/>
          <p:cNvSpPr txBox="1"/>
          <p:nvPr/>
        </p:nvSpPr>
        <p:spPr>
          <a:xfrm>
            <a:off x="8681448" y="4951659"/>
            <a:ext cx="1022340"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0xbbb123</a:t>
            </a:r>
          </a:p>
        </p:txBody>
      </p:sp>
      <p:sp>
        <p:nvSpPr>
          <p:cNvPr id="41" name="TextBox 40"/>
          <p:cNvSpPr txBox="1"/>
          <p:nvPr/>
        </p:nvSpPr>
        <p:spPr>
          <a:xfrm>
            <a:off x="9602885" y="4948681"/>
            <a:ext cx="964036"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0xccc123</a:t>
            </a:r>
          </a:p>
        </p:txBody>
      </p:sp>
      <p:sp>
        <p:nvSpPr>
          <p:cNvPr id="42" name="TextBox 41"/>
          <p:cNvSpPr txBox="1"/>
          <p:nvPr/>
        </p:nvSpPr>
        <p:spPr>
          <a:xfrm>
            <a:off x="6941983" y="5297393"/>
            <a:ext cx="964036"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0xaac123</a:t>
            </a:r>
          </a:p>
        </p:txBody>
      </p:sp>
      <p:sp>
        <p:nvSpPr>
          <p:cNvPr id="43" name="TextBox 42"/>
          <p:cNvSpPr txBox="1"/>
          <p:nvPr/>
        </p:nvSpPr>
        <p:spPr>
          <a:xfrm>
            <a:off x="7793499" y="5318931"/>
            <a:ext cx="1028219"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0xbbc123</a:t>
            </a:r>
          </a:p>
        </p:txBody>
      </p:sp>
      <p:sp>
        <p:nvSpPr>
          <p:cNvPr id="44" name="TextBox 43"/>
          <p:cNvSpPr txBox="1"/>
          <p:nvPr/>
        </p:nvSpPr>
        <p:spPr>
          <a:xfrm>
            <a:off x="8709198" y="5307954"/>
            <a:ext cx="964036"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0xbcc123</a:t>
            </a:r>
          </a:p>
        </p:txBody>
      </p:sp>
      <p:sp>
        <p:nvSpPr>
          <p:cNvPr id="45" name="TextBox 44"/>
          <p:cNvSpPr txBox="1"/>
          <p:nvPr/>
        </p:nvSpPr>
        <p:spPr>
          <a:xfrm>
            <a:off x="9550260" y="5307954"/>
            <a:ext cx="1067443"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0xabb123</a:t>
            </a:r>
          </a:p>
        </p:txBody>
      </p:sp>
      <p:cxnSp>
        <p:nvCxnSpPr>
          <p:cNvPr id="46" name="Elbow Connector 45"/>
          <p:cNvCxnSpPr>
            <a:endCxn id="29" idx="0"/>
          </p:cNvCxnSpPr>
          <p:nvPr/>
        </p:nvCxnSpPr>
        <p:spPr>
          <a:xfrm rot="5400000">
            <a:off x="2048344" y="3358776"/>
            <a:ext cx="990343" cy="557572"/>
          </a:xfrm>
          <a:prstGeom prst="bentConnector3">
            <a:avLst>
              <a:gd name="adj1" fmla="val 1767"/>
            </a:avLst>
          </a:prstGeom>
          <a:noFill/>
          <a:ln w="57150" cap="flat" cmpd="sng" algn="ctr">
            <a:solidFill>
              <a:srgbClr val="0072C6"/>
            </a:solidFill>
            <a:prstDash val="solid"/>
            <a:headEnd type="none"/>
            <a:tailEnd type="triangle"/>
          </a:ln>
          <a:effectLst/>
        </p:spPr>
      </p:cxnSp>
      <p:cxnSp>
        <p:nvCxnSpPr>
          <p:cNvPr id="47" name="Elbow Connector 46"/>
          <p:cNvCxnSpPr/>
          <p:nvPr/>
        </p:nvCxnSpPr>
        <p:spPr>
          <a:xfrm rot="5400000">
            <a:off x="2326678" y="3692693"/>
            <a:ext cx="599472" cy="301356"/>
          </a:xfrm>
          <a:prstGeom prst="bentConnector3">
            <a:avLst>
              <a:gd name="adj1" fmla="val 4467"/>
            </a:avLst>
          </a:prstGeom>
          <a:noFill/>
          <a:ln w="57150" cap="flat" cmpd="sng" algn="ctr">
            <a:solidFill>
              <a:srgbClr val="FF8C00"/>
            </a:solidFill>
            <a:prstDash val="solid"/>
            <a:headEnd type="none"/>
            <a:tailEnd type="triangle"/>
          </a:ln>
          <a:effectLst/>
        </p:spPr>
      </p:cxnSp>
      <p:sp>
        <p:nvSpPr>
          <p:cNvPr id="48" name="Freeform 115"/>
          <p:cNvSpPr>
            <a:spLocks noEditPoints="1"/>
          </p:cNvSpPr>
          <p:nvPr/>
        </p:nvSpPr>
        <p:spPr bwMode="black">
          <a:xfrm>
            <a:off x="4232610" y="5078697"/>
            <a:ext cx="797725" cy="755027"/>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008272"/>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000000"/>
              </a:solidFill>
            </a:endParaRPr>
          </a:p>
        </p:txBody>
      </p:sp>
      <p:sp>
        <p:nvSpPr>
          <p:cNvPr id="49" name="TextBox 48"/>
          <p:cNvSpPr txBox="1"/>
          <p:nvPr/>
        </p:nvSpPr>
        <p:spPr>
          <a:xfrm>
            <a:off x="10721606" y="4893045"/>
            <a:ext cx="1561605" cy="1292662"/>
          </a:xfrm>
          <a:prstGeom prst="rect">
            <a:avLst/>
          </a:prstGeom>
          <a:noFill/>
        </p:spPr>
        <p:txBody>
          <a:bodyPr wrap="square" lIns="182880" tIns="146304" rIns="182880" bIns="146304" rtlCol="0">
            <a:spAutoFit/>
          </a:bodyPr>
          <a:lstStyle/>
          <a:p>
            <a:pPr defTabSz="914400">
              <a:lnSpc>
                <a:spcPct val="90000"/>
              </a:lnSpc>
              <a:spcAft>
                <a:spcPts val="600"/>
              </a:spcAft>
              <a:defRPr/>
            </a:pPr>
            <a:r>
              <a:rPr lang="en-US" kern="0" dirty="0" smtClean="0">
                <a:solidFill>
                  <a:srgbClr val="008272"/>
                </a:solidFill>
              </a:rPr>
              <a:t>Record of hash keys already generated</a:t>
            </a:r>
          </a:p>
        </p:txBody>
      </p:sp>
      <p:sp>
        <p:nvSpPr>
          <p:cNvPr id="50" name="Right Brace 49"/>
          <p:cNvSpPr/>
          <p:nvPr/>
        </p:nvSpPr>
        <p:spPr>
          <a:xfrm>
            <a:off x="10473991" y="4828889"/>
            <a:ext cx="301014" cy="1386673"/>
          </a:xfrm>
          <a:prstGeom prst="rightBrace">
            <a:avLst/>
          </a:prstGeom>
          <a:noFill/>
          <a:ln w="28575" cap="flat" cmpd="sng" algn="ctr">
            <a:solidFill>
              <a:srgbClr val="008272"/>
            </a:solidFill>
            <a:prstDash val="solid"/>
            <a:headEnd type="none"/>
            <a:tailEnd type="none"/>
          </a:ln>
          <a:effectLst/>
        </p:spPr>
        <p:txBody>
          <a:bodyPr rtlCol="0" anchor="ctr"/>
          <a:lstStyle/>
          <a:p>
            <a:pPr algn="ctr" defTabSz="914400">
              <a:defRPr/>
            </a:pPr>
            <a:endParaRPr lang="en-US" kern="0" smtClean="0">
              <a:solidFill>
                <a:srgbClr val="000000"/>
              </a:solidFill>
            </a:endParaRPr>
          </a:p>
        </p:txBody>
      </p:sp>
      <p:sp>
        <p:nvSpPr>
          <p:cNvPr id="51" name="TextBox 50"/>
          <p:cNvSpPr txBox="1"/>
          <p:nvPr/>
        </p:nvSpPr>
        <p:spPr>
          <a:xfrm>
            <a:off x="6880570" y="5686203"/>
            <a:ext cx="1067443"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0xaab123</a:t>
            </a:r>
          </a:p>
        </p:txBody>
      </p:sp>
      <p:sp>
        <p:nvSpPr>
          <p:cNvPr id="52" name="TextBox 51"/>
          <p:cNvSpPr txBox="1"/>
          <p:nvPr/>
        </p:nvSpPr>
        <p:spPr>
          <a:xfrm>
            <a:off x="7797177" y="5668337"/>
            <a:ext cx="1067443"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0xccc123</a:t>
            </a:r>
          </a:p>
        </p:txBody>
      </p:sp>
      <p:grpSp>
        <p:nvGrpSpPr>
          <p:cNvPr id="53" name="Group 52"/>
          <p:cNvGrpSpPr/>
          <p:nvPr/>
        </p:nvGrpSpPr>
        <p:grpSpPr>
          <a:xfrm>
            <a:off x="155743" y="5282601"/>
            <a:ext cx="964036" cy="470473"/>
            <a:chOff x="657591" y="5800298"/>
            <a:chExt cx="964036" cy="470473"/>
          </a:xfrm>
        </p:grpSpPr>
        <p:sp>
          <p:nvSpPr>
            <p:cNvPr id="54" name="Rectangle 53"/>
            <p:cNvSpPr/>
            <p:nvPr/>
          </p:nvSpPr>
          <p:spPr bwMode="auto">
            <a:xfrm>
              <a:off x="834442" y="5800298"/>
              <a:ext cx="618001" cy="451394"/>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err="1" smtClean="0">
                <a:solidFill>
                  <a:srgbClr val="000000"/>
                </a:solidFill>
                <a:ea typeface="Segoe UI" pitchFamily="34" charset="0"/>
                <a:cs typeface="Segoe UI" pitchFamily="34" charset="0"/>
              </a:endParaRPr>
            </a:p>
          </p:txBody>
        </p:sp>
        <p:sp>
          <p:nvSpPr>
            <p:cNvPr id="55" name="TextBox 54"/>
            <p:cNvSpPr txBox="1"/>
            <p:nvPr/>
          </p:nvSpPr>
          <p:spPr>
            <a:xfrm>
              <a:off x="657591" y="5829881"/>
              <a:ext cx="964036"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0xabc123</a:t>
              </a:r>
            </a:p>
          </p:txBody>
        </p:sp>
      </p:grpSp>
      <p:sp>
        <p:nvSpPr>
          <p:cNvPr id="56" name="Rectangle 55"/>
          <p:cNvSpPr/>
          <p:nvPr/>
        </p:nvSpPr>
        <p:spPr bwMode="auto">
          <a:xfrm>
            <a:off x="8190909" y="1130538"/>
            <a:ext cx="3898294" cy="181552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TextBox 56"/>
          <p:cNvSpPr txBox="1"/>
          <p:nvPr/>
        </p:nvSpPr>
        <p:spPr>
          <a:xfrm>
            <a:off x="11070965" y="1343840"/>
            <a:ext cx="862885" cy="517065"/>
          </a:xfrm>
          <a:prstGeom prst="rect">
            <a:avLst/>
          </a:prstGeom>
          <a:noFill/>
        </p:spPr>
        <p:txBody>
          <a:bodyPr wrap="square" lIns="182880" tIns="146304" rIns="182880" bIns="146304" rtlCol="0">
            <a:spAutoFit/>
          </a:bodyPr>
          <a:lstStyle/>
          <a:p>
            <a:pPr algn="r" defTabSz="914400">
              <a:lnSpc>
                <a:spcPct val="90000"/>
              </a:lnSpc>
              <a:spcAft>
                <a:spcPts val="600"/>
              </a:spcAft>
              <a:defRPr/>
            </a:pPr>
            <a:r>
              <a:rPr lang="en-US" sz="1600" b="1" kern="0" dirty="0" smtClean="0">
                <a:solidFill>
                  <a:srgbClr val="FFFFFF"/>
                </a:solidFill>
              </a:rPr>
              <a:t>HDD</a:t>
            </a:r>
          </a:p>
        </p:txBody>
      </p:sp>
    </p:spTree>
    <p:extLst>
      <p:ext uri="{BB962C8B-B14F-4D97-AF65-F5344CB8AC3E}">
        <p14:creationId xmlns:p14="http://schemas.microsoft.com/office/powerpoint/2010/main" val="1957722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par>
                                <p:cTn id="27" presetID="22" presetClass="entr" presetSubtype="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par>
                          <p:cTn id="54" fill="hold">
                            <p:stCondLst>
                              <p:cond delay="0"/>
                            </p:stCondLst>
                            <p:childTnLst>
                              <p:par>
                                <p:cTn id="55" presetID="26" presetClass="emph" presetSubtype="0" repeatCount="5000" fill="hold" grpId="0" nodeType="afterEffect">
                                  <p:stCondLst>
                                    <p:cond delay="0"/>
                                  </p:stCondLst>
                                  <p:childTnLst>
                                    <p:animEffect transition="out" filter="fade">
                                      <p:cBhvr>
                                        <p:cTn id="56" dur="1000" tmFilter="0, 0; .2, .5; .8, .5; 1, 0"/>
                                        <p:tgtEl>
                                          <p:spTgt spid="22"/>
                                        </p:tgtEl>
                                      </p:cBhvr>
                                    </p:animEffect>
                                    <p:animScale>
                                      <p:cBhvr>
                                        <p:cTn id="57" dur="500" autoRev="1" fill="hold"/>
                                        <p:tgtEl>
                                          <p:spTgt spid="22"/>
                                        </p:tgtEl>
                                      </p:cBhvr>
                                      <p:by x="105000" y="105000"/>
                                    </p:animScale>
                                  </p:childTnLst>
                                </p:cTn>
                              </p:par>
                              <p:par>
                                <p:cTn id="58" presetID="26" presetClass="emph" presetSubtype="0" repeatCount="5000" fill="hold" grpId="0" nodeType="withEffect">
                                  <p:stCondLst>
                                    <p:cond delay="0"/>
                                  </p:stCondLst>
                                  <p:childTnLst>
                                    <p:animEffect transition="out" filter="fade">
                                      <p:cBhvr>
                                        <p:cTn id="59" dur="1000" tmFilter="0, 0; .2, .5; .8, .5; 1, 0"/>
                                        <p:tgtEl>
                                          <p:spTgt spid="27"/>
                                        </p:tgtEl>
                                      </p:cBhvr>
                                    </p:animEffect>
                                    <p:animScale>
                                      <p:cBhvr>
                                        <p:cTn id="60" dur="500" autoRev="1" fill="hold"/>
                                        <p:tgtEl>
                                          <p:spTgt spid="27"/>
                                        </p:tgtEl>
                                      </p:cBhvr>
                                      <p:by x="105000" y="105000"/>
                                    </p:animScale>
                                  </p:childTnLst>
                                </p:cTn>
                              </p:par>
                              <p:par>
                                <p:cTn id="61" presetID="26" presetClass="emph" presetSubtype="0" repeatCount="5000" fill="hold" grpId="0" nodeType="withEffect">
                                  <p:stCondLst>
                                    <p:cond delay="0"/>
                                  </p:stCondLst>
                                  <p:childTnLst>
                                    <p:animEffect transition="out" filter="fade">
                                      <p:cBhvr>
                                        <p:cTn id="62" dur="1000" tmFilter="0, 0; .2, .5; .8, .5; 1, 0"/>
                                        <p:tgtEl>
                                          <p:spTgt spid="29"/>
                                        </p:tgtEl>
                                      </p:cBhvr>
                                    </p:animEffect>
                                    <p:animScale>
                                      <p:cBhvr>
                                        <p:cTn id="63" dur="500" autoRev="1" fill="hold"/>
                                        <p:tgtEl>
                                          <p:spTgt spid="29"/>
                                        </p:tgtEl>
                                      </p:cBhvr>
                                      <p:by x="105000" y="105000"/>
                                    </p:animScale>
                                  </p:childTnLst>
                                </p:cTn>
                              </p:par>
                              <p:par>
                                <p:cTn id="64" presetID="22" presetClass="entr" presetSubtype="1"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par>
                          <p:cTn id="69" fill="hold">
                            <p:stCondLst>
                              <p:cond delay="5000"/>
                            </p:stCondLst>
                            <p:childTnLst>
                              <p:par>
                                <p:cTn id="70" presetID="22" presetClass="entr" presetSubtype="1"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par>
                                <p:cTn id="76" presetID="22" presetClass="entr" presetSubtype="1"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par>
                          <p:cTn id="79" fill="hold">
                            <p:stCondLst>
                              <p:cond delay="5500"/>
                            </p:stCondLst>
                            <p:childTnLst>
                              <p:par>
                                <p:cTn id="80" presetID="1" presetClass="entr" presetSubtype="0"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childTnLst>
                                </p:cTn>
                              </p:par>
                            </p:childTnLst>
                          </p:cTn>
                        </p:par>
                        <p:par>
                          <p:cTn id="82" fill="hold">
                            <p:stCondLst>
                              <p:cond delay="5500"/>
                            </p:stCondLst>
                            <p:childTnLst>
                              <p:par>
                                <p:cTn id="83" presetID="1" presetClass="entr" presetSubtype="0"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par>
                          <p:cTn id="85" fill="hold">
                            <p:stCondLst>
                              <p:cond delay="5500"/>
                            </p:stCondLst>
                            <p:childTnLst>
                              <p:par>
                                <p:cTn id="86" presetID="1" presetClass="entr" presetSubtype="0"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53"/>
                                        </p:tgtEl>
                                        <p:attrNameLst>
                                          <p:attrName>style.visibility</p:attrName>
                                        </p:attrNameLst>
                                      </p:cBhvr>
                                      <p:to>
                                        <p:strVal val="visible"/>
                                      </p:to>
                                    </p:set>
                                  </p:childTnLst>
                                </p:cTn>
                              </p:par>
                            </p:childTnLst>
                          </p:cTn>
                        </p:par>
                        <p:par>
                          <p:cTn id="90" fill="hold">
                            <p:stCondLst>
                              <p:cond delay="5500"/>
                            </p:stCondLst>
                            <p:childTnLst>
                              <p:par>
                                <p:cTn id="91" presetID="1" presetClass="entr" presetSubtype="0"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par>
                          <p:cTn id="93" fill="hold">
                            <p:stCondLst>
                              <p:cond delay="5500"/>
                            </p:stCondLst>
                            <p:childTnLst>
                              <p:par>
                                <p:cTn id="94" presetID="1" presetClass="entr" presetSubtype="0"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childTnLst>
                          </p:cTn>
                        </p:par>
                        <p:par>
                          <p:cTn id="96" fill="hold">
                            <p:stCondLst>
                              <p:cond delay="5500"/>
                            </p:stCondLst>
                            <p:childTnLst>
                              <p:par>
                                <p:cTn id="97" presetID="1"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par>
                          <p:cTn id="99" fill="hold">
                            <p:stCondLst>
                              <p:cond delay="5500"/>
                            </p:stCondLst>
                            <p:childTnLst>
                              <p:par>
                                <p:cTn id="100" presetID="1"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par>
                          <p:cTn id="102" fill="hold">
                            <p:stCondLst>
                              <p:cond delay="5500"/>
                            </p:stCondLst>
                            <p:childTnLst>
                              <p:par>
                                <p:cTn id="103" presetID="1" presetClass="entr" presetSubtype="0"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childTnLst>
                          </p:cTn>
                        </p:par>
                        <p:par>
                          <p:cTn id="105" fill="hold">
                            <p:stCondLst>
                              <p:cond delay="5500"/>
                            </p:stCondLst>
                            <p:childTnLst>
                              <p:par>
                                <p:cTn id="106" presetID="1"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childTnLst>
                                </p:cTn>
                              </p:par>
                            </p:childTnLst>
                          </p:cTn>
                        </p:par>
                        <p:par>
                          <p:cTn id="108" fill="hold">
                            <p:stCondLst>
                              <p:cond delay="5500"/>
                            </p:stCondLst>
                            <p:childTnLst>
                              <p:par>
                                <p:cTn id="109" presetID="1"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par>
                          <p:cTn id="111" fill="hold">
                            <p:stCondLst>
                              <p:cond delay="5500"/>
                            </p:stCondLst>
                            <p:childTnLst>
                              <p:par>
                                <p:cTn id="112" presetID="1" presetClass="entr" presetSubtype="0" fill="hold" grpId="0" nodeType="afterEffect">
                                  <p:stCondLst>
                                    <p:cond delay="0"/>
                                  </p:stCondLst>
                                  <p:childTnLst>
                                    <p:set>
                                      <p:cBhvr>
                                        <p:cTn id="113" dur="1" fill="hold">
                                          <p:stCondLst>
                                            <p:cond delay="0"/>
                                          </p:stCondLst>
                                        </p:cTn>
                                        <p:tgtEl>
                                          <p:spTgt spid="44"/>
                                        </p:tgtEl>
                                        <p:attrNameLst>
                                          <p:attrName>style.visibility</p:attrName>
                                        </p:attrNameLst>
                                      </p:cBhvr>
                                      <p:to>
                                        <p:strVal val="visible"/>
                                      </p:to>
                                    </p:set>
                                  </p:childTnLst>
                                </p:cTn>
                              </p:par>
                            </p:childTnLst>
                          </p:cTn>
                        </p:par>
                        <p:par>
                          <p:cTn id="114" fill="hold">
                            <p:stCondLst>
                              <p:cond delay="5500"/>
                            </p:stCondLst>
                            <p:childTnLst>
                              <p:par>
                                <p:cTn id="115" presetID="1" presetClass="entr" presetSubtype="0"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childTnLst>
                          </p:cTn>
                        </p:par>
                        <p:par>
                          <p:cTn id="117" fill="hold">
                            <p:stCondLst>
                              <p:cond delay="5500"/>
                            </p:stCondLst>
                            <p:childTnLst>
                              <p:par>
                                <p:cTn id="118" presetID="1"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childTnLst>
                                </p:cTn>
                              </p:par>
                            </p:childTnLst>
                          </p:cTn>
                        </p:par>
                        <p:par>
                          <p:cTn id="122" fill="hold">
                            <p:stCondLst>
                              <p:cond delay="5500"/>
                            </p:stCondLst>
                            <p:childTnLst>
                              <p:par>
                                <p:cTn id="123" presetID="1" presetClass="entr" presetSubtype="0" fill="hold" grpId="0" nodeType="afterEffect">
                                  <p:stCondLst>
                                    <p:cond delay="0"/>
                                  </p:stCondLst>
                                  <p:childTnLst>
                                    <p:set>
                                      <p:cBhvr>
                                        <p:cTn id="124" dur="1" fill="hold">
                                          <p:stCondLst>
                                            <p:cond delay="0"/>
                                          </p:stCondLst>
                                        </p:cTn>
                                        <p:tgtEl>
                                          <p:spTgt spid="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22" presetClass="entr" presetSubtype="8" repeatCount="3000" fill="hold" nodeType="with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wipe(left)">
                                      <p:cBhvr>
                                        <p:cTn id="129" dur="1000"/>
                                        <p:tgtEl>
                                          <p:spTgt spid="6"/>
                                        </p:tgtEl>
                                      </p:cBhvr>
                                    </p:animEffect>
                                  </p:childTnLst>
                                </p:cTn>
                              </p:par>
                              <p:par>
                                <p:cTn id="130" presetID="10" presetClass="exit" presetSubtype="0" fill="hold" nodeType="withEffect">
                                  <p:stCondLst>
                                    <p:cond delay="0"/>
                                  </p:stCondLst>
                                  <p:childTnLst>
                                    <p:animEffect transition="out" filter="fade">
                                      <p:cBhvr>
                                        <p:cTn id="131" dur="500"/>
                                        <p:tgtEl>
                                          <p:spTgt spid="53"/>
                                        </p:tgtEl>
                                      </p:cBhvr>
                                    </p:animEffect>
                                    <p:set>
                                      <p:cBhvr>
                                        <p:cTn id="132" dur="1" fill="hold">
                                          <p:stCondLst>
                                            <p:cond delay="499"/>
                                          </p:stCondLst>
                                        </p:cTn>
                                        <p:tgtEl>
                                          <p:spTgt spid="53"/>
                                        </p:tgtEl>
                                        <p:attrNameLst>
                                          <p:attrName>style.visibility</p:attrName>
                                        </p:attrNameLst>
                                      </p:cBhvr>
                                      <p:to>
                                        <p:strVal val="hidden"/>
                                      </p:to>
                                    </p:set>
                                  </p:childTnLst>
                                </p:cTn>
                              </p:par>
                            </p:childTnLst>
                          </p:cTn>
                        </p:par>
                        <p:par>
                          <p:cTn id="133" fill="hold">
                            <p:stCondLst>
                              <p:cond delay="8500"/>
                            </p:stCondLst>
                            <p:childTnLst>
                              <p:par>
                                <p:cTn id="134" presetID="10" presetClass="entr" presetSubtype="0"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childTnLst>
                          </p:cTn>
                        </p:par>
                        <p:par>
                          <p:cTn id="137" fill="hold">
                            <p:stCondLst>
                              <p:cond delay="9000"/>
                            </p:stCondLst>
                            <p:childTnLst>
                              <p:par>
                                <p:cTn id="138" presetID="10"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p:bldP spid="20" grpId="0" animBg="1"/>
      <p:bldP spid="21" grpId="0"/>
      <p:bldP spid="22" grpId="0" animBg="1"/>
      <p:bldP spid="22" grpId="1" animBg="1"/>
      <p:bldP spid="25" grpId="0"/>
      <p:bldP spid="26" grpId="0" animBg="1"/>
      <p:bldP spid="27" grpId="0" animBg="1"/>
      <p:bldP spid="27" grpId="1" animBg="1"/>
      <p:bldP spid="28" grpId="0" animBg="1"/>
      <p:bldP spid="29" grpId="0" animBg="1"/>
      <p:bldP spid="29" grpId="1" animBg="1"/>
      <p:bldP spid="38" grpId="0"/>
      <p:bldP spid="39" grpId="0"/>
      <p:bldP spid="40" grpId="0"/>
      <p:bldP spid="41" grpId="0"/>
      <p:bldP spid="42" grpId="0"/>
      <p:bldP spid="43" grpId="0"/>
      <p:bldP spid="44" grpId="0"/>
      <p:bldP spid="45" grpId="0"/>
      <p:bldP spid="48" grpId="0" animBg="1"/>
      <p:bldP spid="49" grpId="0"/>
      <p:bldP spid="50" grpId="0" animBg="1"/>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Compression</a:t>
            </a:r>
            <a:endParaRPr lang="en-US" dirty="0">
              <a:solidFill>
                <a:schemeClr val="tx1"/>
              </a:solidFill>
            </a:endParaRPr>
          </a:p>
        </p:txBody>
      </p:sp>
      <p:sp>
        <p:nvSpPr>
          <p:cNvPr id="20" name="Rectangle 19"/>
          <p:cNvSpPr/>
          <p:nvPr/>
        </p:nvSpPr>
        <p:spPr bwMode="auto">
          <a:xfrm>
            <a:off x="8190909" y="1762439"/>
            <a:ext cx="3898294" cy="181552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11309474" y="1686239"/>
            <a:ext cx="862885" cy="517065"/>
          </a:xfrm>
          <a:prstGeom prst="rect">
            <a:avLst/>
          </a:prstGeom>
          <a:noFill/>
        </p:spPr>
        <p:txBody>
          <a:bodyPr wrap="square" lIns="182880" tIns="146304" rIns="182880" bIns="146304" rtlCol="0">
            <a:spAutoFit/>
          </a:bodyPr>
          <a:lstStyle/>
          <a:p>
            <a:pPr algn="r" defTabSz="914400">
              <a:lnSpc>
                <a:spcPct val="90000"/>
              </a:lnSpc>
              <a:spcAft>
                <a:spcPts val="600"/>
              </a:spcAft>
              <a:defRPr/>
            </a:pPr>
            <a:r>
              <a:rPr lang="en-US" sz="1600" b="1" kern="0" dirty="0" smtClean="0">
                <a:solidFill>
                  <a:srgbClr val="FFFFFF"/>
                </a:solidFill>
              </a:rPr>
              <a:t>HDD</a:t>
            </a:r>
          </a:p>
        </p:txBody>
      </p:sp>
      <p:grpSp>
        <p:nvGrpSpPr>
          <p:cNvPr id="22" name="Group 21"/>
          <p:cNvGrpSpPr/>
          <p:nvPr/>
        </p:nvGrpSpPr>
        <p:grpSpPr>
          <a:xfrm>
            <a:off x="3620863" y="2566585"/>
            <a:ext cx="1021842" cy="471490"/>
            <a:chOff x="1090942" y="5786641"/>
            <a:chExt cx="1021842" cy="471490"/>
          </a:xfrm>
        </p:grpSpPr>
        <p:sp>
          <p:nvSpPr>
            <p:cNvPr id="23" name="Rectangle 22"/>
            <p:cNvSpPr/>
            <p:nvPr/>
          </p:nvSpPr>
          <p:spPr bwMode="auto">
            <a:xfrm>
              <a:off x="1296563" y="5786641"/>
              <a:ext cx="618001" cy="451394"/>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err="1" smtClean="0">
                <a:solidFill>
                  <a:srgbClr val="000000"/>
                </a:solidFill>
                <a:ea typeface="Segoe UI" pitchFamily="34" charset="0"/>
                <a:cs typeface="Segoe UI" pitchFamily="34" charset="0"/>
              </a:endParaRPr>
            </a:p>
          </p:txBody>
        </p:sp>
        <p:sp>
          <p:nvSpPr>
            <p:cNvPr id="24" name="TextBox 23"/>
            <p:cNvSpPr txBox="1"/>
            <p:nvPr/>
          </p:nvSpPr>
          <p:spPr>
            <a:xfrm>
              <a:off x="1090942" y="5817241"/>
              <a:ext cx="1021842"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0xaab123</a:t>
              </a:r>
            </a:p>
          </p:txBody>
        </p:sp>
      </p:grpSp>
      <p:grpSp>
        <p:nvGrpSpPr>
          <p:cNvPr id="25" name="Group 24"/>
          <p:cNvGrpSpPr/>
          <p:nvPr/>
        </p:nvGrpSpPr>
        <p:grpSpPr>
          <a:xfrm>
            <a:off x="4450499" y="2566585"/>
            <a:ext cx="1007740" cy="471490"/>
            <a:chOff x="1920578" y="5786641"/>
            <a:chExt cx="1007740" cy="471490"/>
          </a:xfrm>
        </p:grpSpPr>
        <p:sp>
          <p:nvSpPr>
            <p:cNvPr id="26" name="Rectangle 25"/>
            <p:cNvSpPr/>
            <p:nvPr/>
          </p:nvSpPr>
          <p:spPr bwMode="auto">
            <a:xfrm>
              <a:off x="2126432" y="5786641"/>
              <a:ext cx="618001" cy="451394"/>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err="1" smtClean="0">
                <a:solidFill>
                  <a:srgbClr val="000000"/>
                </a:solidFill>
                <a:ea typeface="Segoe UI" pitchFamily="34" charset="0"/>
                <a:cs typeface="Segoe UI" pitchFamily="34" charset="0"/>
              </a:endParaRPr>
            </a:p>
          </p:txBody>
        </p:sp>
        <p:sp>
          <p:nvSpPr>
            <p:cNvPr id="27" name="TextBox 26"/>
            <p:cNvSpPr txBox="1"/>
            <p:nvPr/>
          </p:nvSpPr>
          <p:spPr>
            <a:xfrm>
              <a:off x="1920578" y="5817241"/>
              <a:ext cx="1007740" cy="440890"/>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050" b="1" kern="0" dirty="0" smtClean="0">
                  <a:solidFill>
                    <a:srgbClr val="000000"/>
                  </a:solidFill>
                </a:rPr>
                <a:t>0xccc123</a:t>
              </a:r>
            </a:p>
          </p:txBody>
        </p:sp>
      </p:grpSp>
      <p:grpSp>
        <p:nvGrpSpPr>
          <p:cNvPr id="28" name="Group 27"/>
          <p:cNvGrpSpPr/>
          <p:nvPr/>
        </p:nvGrpSpPr>
        <p:grpSpPr>
          <a:xfrm>
            <a:off x="5369047" y="2201940"/>
            <a:ext cx="2922040" cy="1234119"/>
            <a:chOff x="2578180" y="2626992"/>
            <a:chExt cx="4259184" cy="1234119"/>
          </a:xfrm>
        </p:grpSpPr>
        <p:sp>
          <p:nvSpPr>
            <p:cNvPr id="29" name="Right Arrow 28"/>
            <p:cNvSpPr/>
            <p:nvPr/>
          </p:nvSpPr>
          <p:spPr bwMode="auto">
            <a:xfrm>
              <a:off x="3071066" y="2626992"/>
              <a:ext cx="3595483" cy="1234119"/>
            </a:xfrm>
            <a:prstGeom prst="rightArrow">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2578180" y="2900775"/>
              <a:ext cx="4259184" cy="635857"/>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2400" kern="0" dirty="0" smtClean="0">
                  <a:solidFill>
                    <a:srgbClr val="FFFFFF"/>
                  </a:solidFill>
                </a:rPr>
                <a:t>Compress Data</a:t>
              </a:r>
            </a:p>
          </p:txBody>
        </p:sp>
      </p:grpSp>
      <p:sp>
        <p:nvSpPr>
          <p:cNvPr id="31" name="Content Placeholder 2"/>
          <p:cNvSpPr txBox="1">
            <a:spLocks/>
          </p:cNvSpPr>
          <p:nvPr/>
        </p:nvSpPr>
        <p:spPr>
          <a:xfrm>
            <a:off x="402151" y="1762439"/>
            <a:ext cx="3212465" cy="3722610"/>
          </a:xfrm>
          <a:prstGeom prst="rect">
            <a:avLst/>
          </a:prstGeom>
          <a:solidFill>
            <a:srgbClr val="0072C6"/>
          </a:solidFill>
        </p:spPr>
        <p:txBody>
          <a:bodyPr vert="horz" lIns="0" tIns="0" rIns="91440" bIns="0" rtlCol="0" anchor="ctr"/>
          <a:lstStyle>
            <a:defPPr>
              <a:defRPr lang="en-US"/>
            </a:defPPr>
            <a:lvl1pPr marL="0" algn="l" defTabSz="932742" rtl="0" eaLnBrk="1" latinLnBrk="0" hangingPunct="1">
              <a:defRPr lang="en-US" sz="900" kern="1200">
                <a:solidFill>
                  <a:schemeClr val="tx2"/>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defRPr/>
            </a:pPr>
            <a:r>
              <a:rPr sz="2000" dirty="0" smtClean="0">
                <a:solidFill>
                  <a:srgbClr val="FFFFFF"/>
                </a:solidFill>
              </a:rPr>
              <a:t>Performed on data already deduplicated</a:t>
            </a:r>
          </a:p>
          <a:p>
            <a:pPr>
              <a:defRPr/>
            </a:pPr>
            <a:endParaRPr sz="2000" dirty="0" smtClean="0">
              <a:solidFill>
                <a:srgbClr val="FFFFFF"/>
              </a:solidFill>
            </a:endParaRPr>
          </a:p>
          <a:p>
            <a:pPr marL="342900" indent="-342900">
              <a:buFont typeface="Wingdings" panose="05000000000000000000" pitchFamily="2" charset="2"/>
              <a:buChar char="Ø"/>
              <a:defRPr/>
            </a:pPr>
            <a:r>
              <a:rPr sz="2000" dirty="0" smtClean="0">
                <a:solidFill>
                  <a:srgbClr val="FFFFFF"/>
                </a:solidFill>
              </a:rPr>
              <a:t>Heuristics based compression to reduce CPU overhead when data is not compressible</a:t>
            </a:r>
          </a:p>
          <a:p>
            <a:pPr>
              <a:defRPr/>
            </a:pPr>
            <a:endParaRPr sz="2000" dirty="0" smtClean="0">
              <a:solidFill>
                <a:srgbClr val="FFFFFF"/>
              </a:solidFill>
            </a:endParaRPr>
          </a:p>
          <a:p>
            <a:pPr marL="342900" indent="-342900">
              <a:buFont typeface="Wingdings" panose="05000000000000000000" pitchFamily="2" charset="2"/>
              <a:buChar char="Ø"/>
              <a:defRPr/>
            </a:pPr>
            <a:r>
              <a:rPr sz="2000" dirty="0" smtClean="0">
                <a:solidFill>
                  <a:srgbClr val="FFFFFF"/>
                </a:solidFill>
              </a:rPr>
              <a:t>Default algorithm is the standard DEFLATE (loss less compression)</a:t>
            </a:r>
          </a:p>
        </p:txBody>
      </p:sp>
      <p:sp>
        <p:nvSpPr>
          <p:cNvPr id="32" name="Rounded Rectangle 31"/>
          <p:cNvSpPr/>
          <p:nvPr/>
        </p:nvSpPr>
        <p:spPr bwMode="auto">
          <a:xfrm>
            <a:off x="3776435" y="2475723"/>
            <a:ext cx="1542563" cy="635857"/>
          </a:xfrm>
          <a:prstGeom prst="roundRect">
            <a:avLst/>
          </a:prstGeom>
          <a:noFill/>
          <a:ln w="38100" cap="flat" cmpd="sng" algn="ctr">
            <a:solidFill>
              <a:srgbClr val="008272"/>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3597775" y="2000323"/>
            <a:ext cx="1899882" cy="544765"/>
          </a:xfrm>
          <a:prstGeom prst="rect">
            <a:avLst/>
          </a:prstGeom>
          <a:noFill/>
        </p:spPr>
        <p:txBody>
          <a:bodyPr wrap="square" lIns="182880" tIns="146304" rIns="182880" bIns="146304" rtlCol="0">
            <a:spAutoFit/>
          </a:bodyPr>
          <a:lstStyle/>
          <a:p>
            <a:pPr defTabSz="914400">
              <a:lnSpc>
                <a:spcPct val="90000"/>
              </a:lnSpc>
              <a:spcAft>
                <a:spcPts val="600"/>
              </a:spcAft>
              <a:defRPr/>
            </a:pPr>
            <a:r>
              <a:rPr lang="en-US" kern="0" dirty="0" err="1" smtClean="0">
                <a:solidFill>
                  <a:srgbClr val="008272"/>
                </a:solidFill>
              </a:rPr>
              <a:t>Deduped</a:t>
            </a:r>
            <a:r>
              <a:rPr lang="en-US" kern="0" dirty="0" smtClean="0">
                <a:solidFill>
                  <a:srgbClr val="008272"/>
                </a:solidFill>
              </a:rPr>
              <a:t> Data</a:t>
            </a:r>
          </a:p>
        </p:txBody>
      </p:sp>
    </p:spTree>
    <p:extLst>
      <p:ext uri="{BB962C8B-B14F-4D97-AF65-F5344CB8AC3E}">
        <p14:creationId xmlns:p14="http://schemas.microsoft.com/office/powerpoint/2010/main" val="3981487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05923E-7 -1.04403E-7 L 0.37669 -0.11325 " pathEditMode="relative" rAng="0" ptsTypes="AA">
                                      <p:cBhvr>
                                        <p:cTn id="11" dur="2000" fill="hold"/>
                                        <p:tgtEl>
                                          <p:spTgt spid="22"/>
                                        </p:tgtEl>
                                        <p:attrNameLst>
                                          <p:attrName>ppt_x</p:attrName>
                                          <p:attrName>ppt_y</p:attrName>
                                        </p:attrNameLst>
                                      </p:cBhvr>
                                      <p:rCtr x="18828" y="-5674"/>
                                    </p:animMotion>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3.97753E-6 -1.04403E-7 L 0.37644 -0.11325 " pathEditMode="relative" rAng="0" ptsTypes="AA">
                                      <p:cBhvr>
                                        <p:cTn id="14" dur="2000" fill="hold"/>
                                        <p:tgtEl>
                                          <p:spTgt spid="25"/>
                                        </p:tgtEl>
                                        <p:attrNameLst>
                                          <p:attrName>ppt_x</p:attrName>
                                          <p:attrName>ppt_y</p:attrName>
                                        </p:attrNameLst>
                                      </p:cBhvr>
                                      <p:rCtr x="18815" y="-5674"/>
                                    </p:animMotion>
                                  </p:childTnLst>
                                </p:cTn>
                              </p:par>
                            </p:childTnLst>
                          </p:cTn>
                        </p:par>
                        <p:par>
                          <p:cTn id="15" fill="hold">
                            <p:stCondLst>
                              <p:cond delay="4000"/>
                            </p:stCondLst>
                            <p:childTnLst>
                              <p:par>
                                <p:cTn id="16" presetID="6" presetClass="emph" presetSubtype="0" fill="hold" nodeType="afterEffect">
                                  <p:stCondLst>
                                    <p:cond delay="0"/>
                                  </p:stCondLst>
                                  <p:childTnLst>
                                    <p:animScale>
                                      <p:cBhvr>
                                        <p:cTn id="17" dur="2000" fill="hold"/>
                                        <p:tgtEl>
                                          <p:spTgt spid="22"/>
                                        </p:tgtEl>
                                      </p:cBhvr>
                                      <p:by x="50000" y="50000"/>
                                    </p:animScale>
                                  </p:childTnLst>
                                </p:cTn>
                              </p:par>
                              <p:par>
                                <p:cTn id="18" presetID="6" presetClass="emph" presetSubtype="0" fill="hold" nodeType="withEffect">
                                  <p:stCondLst>
                                    <p:cond delay="0"/>
                                  </p:stCondLst>
                                  <p:childTnLst>
                                    <p:animScale>
                                      <p:cBhvr>
                                        <p:cTn id="19" dur="2000" fill="hold"/>
                                        <p:tgtEl>
                                          <p:spTgt spid="2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Microsoft Azure Storage</a:t>
            </a:r>
            <a:endParaRPr lang="en-US" dirty="0">
              <a:solidFill>
                <a:schemeClr val="accent1"/>
              </a:solidFill>
            </a:endParaRPr>
          </a:p>
        </p:txBody>
      </p:sp>
      <p:sp>
        <p:nvSpPr>
          <p:cNvPr id="3" name="Text Placeholder 2"/>
          <p:cNvSpPr>
            <a:spLocks noGrp="1"/>
          </p:cNvSpPr>
          <p:nvPr>
            <p:ph type="body" sz="quarter" idx="10"/>
          </p:nvPr>
        </p:nvSpPr>
        <p:spPr>
          <a:xfrm>
            <a:off x="588875" y="1217826"/>
            <a:ext cx="11114924" cy="5130807"/>
          </a:xfrm>
        </p:spPr>
        <p:txBody>
          <a:bodyPr/>
          <a:lstStyle/>
          <a:p>
            <a:pPr>
              <a:buClr>
                <a:srgbClr val="FFFFFF"/>
              </a:buClr>
            </a:pPr>
            <a:r>
              <a:rPr lang="en-US" dirty="0"/>
              <a:t>Cloud Storage - Anywhere and anytime access</a:t>
            </a:r>
          </a:p>
          <a:p>
            <a:pPr lvl="1">
              <a:buClr>
                <a:srgbClr val="FFFFFF"/>
              </a:buClr>
            </a:pPr>
            <a:r>
              <a:rPr lang="en-US" dirty="0"/>
              <a:t>Blobs, </a:t>
            </a:r>
            <a:r>
              <a:rPr lang="en-US" dirty="0" smtClean="0"/>
              <a:t>Disks, Tables, Queues and Files</a:t>
            </a:r>
            <a:endParaRPr lang="en-US" dirty="0"/>
          </a:p>
          <a:p>
            <a:pPr>
              <a:buClr>
                <a:srgbClr val="FFFFFF"/>
              </a:buClr>
            </a:pPr>
            <a:r>
              <a:rPr lang="en-US" dirty="0"/>
              <a:t>Highly Durable, Available and Massively </a:t>
            </a:r>
            <a:r>
              <a:rPr lang="en-US" dirty="0" smtClean="0"/>
              <a:t>Scalable</a:t>
            </a:r>
            <a:endParaRPr lang="en-US" dirty="0"/>
          </a:p>
          <a:p>
            <a:pPr lvl="1">
              <a:buClr>
                <a:srgbClr val="FFFFFF"/>
              </a:buClr>
            </a:pPr>
            <a:r>
              <a:rPr lang="en-US" dirty="0"/>
              <a:t>Easily build </a:t>
            </a:r>
            <a:r>
              <a:rPr lang="en-US" dirty="0" smtClean="0"/>
              <a:t>“Internet </a:t>
            </a:r>
            <a:r>
              <a:rPr lang="en-US" dirty="0"/>
              <a:t>scale” applications</a:t>
            </a:r>
          </a:p>
          <a:p>
            <a:pPr lvl="1">
              <a:buClr>
                <a:srgbClr val="FFFFFF"/>
              </a:buClr>
            </a:pPr>
            <a:r>
              <a:rPr lang="en-US" dirty="0">
                <a:solidFill>
                  <a:schemeClr val="bg1">
                    <a:lumMod val="40000"/>
                    <a:lumOff val="60000"/>
                  </a:schemeClr>
                </a:solidFill>
              </a:rPr>
              <a:t>More than 35 trillion stored objects</a:t>
            </a:r>
          </a:p>
          <a:p>
            <a:pPr lvl="1">
              <a:buClr>
                <a:srgbClr val="FFFFFF"/>
              </a:buClr>
            </a:pPr>
            <a:r>
              <a:rPr lang="en-US" dirty="0">
                <a:solidFill>
                  <a:schemeClr val="bg1">
                    <a:lumMod val="40000"/>
                    <a:lumOff val="60000"/>
                  </a:schemeClr>
                </a:solidFill>
              </a:rPr>
              <a:t>3.5+ Million requests/sec on average</a:t>
            </a:r>
          </a:p>
          <a:p>
            <a:pPr>
              <a:buClr>
                <a:srgbClr val="FFFFFF"/>
              </a:buClr>
            </a:pPr>
            <a:r>
              <a:rPr lang="en-US" dirty="0"/>
              <a:t>Pay </a:t>
            </a:r>
            <a:r>
              <a:rPr lang="en-US" dirty="0" smtClean="0"/>
              <a:t>only for </a:t>
            </a:r>
            <a:r>
              <a:rPr lang="en-US" dirty="0"/>
              <a:t>what you use</a:t>
            </a:r>
          </a:p>
          <a:p>
            <a:pPr>
              <a:buClr>
                <a:srgbClr val="FFFFFF"/>
              </a:buClr>
            </a:pPr>
            <a:r>
              <a:rPr lang="en-US" dirty="0"/>
              <a:t>Exposed via easy and open REST </a:t>
            </a:r>
            <a:r>
              <a:rPr lang="en-US" dirty="0" smtClean="0"/>
              <a:t>APIs</a:t>
            </a:r>
            <a:endParaRPr lang="en-US" dirty="0"/>
          </a:p>
          <a:p>
            <a:pPr>
              <a:buClr>
                <a:srgbClr val="FFFFFF"/>
              </a:buClr>
            </a:pPr>
            <a:r>
              <a:rPr lang="en-US" dirty="0" smtClean="0"/>
              <a:t>Rich Client </a:t>
            </a:r>
            <a:r>
              <a:rPr lang="en-US" dirty="0"/>
              <a:t>Libraries and Tools</a:t>
            </a:r>
          </a:p>
        </p:txBody>
      </p:sp>
    </p:spTree>
    <p:extLst>
      <p:ext uri="{BB962C8B-B14F-4D97-AF65-F5344CB8AC3E}">
        <p14:creationId xmlns:p14="http://schemas.microsoft.com/office/powerpoint/2010/main" val="422933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Encryption</a:t>
            </a:r>
            <a:endParaRPr lang="en-US" dirty="0">
              <a:solidFill>
                <a:schemeClr val="tx1"/>
              </a:solidFill>
            </a:endParaRPr>
          </a:p>
        </p:txBody>
      </p:sp>
      <p:sp>
        <p:nvSpPr>
          <p:cNvPr id="14" name="Rectangle 13"/>
          <p:cNvSpPr/>
          <p:nvPr/>
        </p:nvSpPr>
        <p:spPr bwMode="auto">
          <a:xfrm>
            <a:off x="9297645" y="2719511"/>
            <a:ext cx="548811" cy="516415"/>
          </a:xfrm>
          <a:prstGeom prst="rect">
            <a:avLst/>
          </a:prstGeom>
          <a:pattFill prst="lgCheck">
            <a:fgClr>
              <a:srgbClr val="00BCF2">
                <a:lumMod val="75000"/>
              </a:srgbClr>
            </a:fgClr>
            <a:bgClr>
              <a:srgbClr val="FFFFFF"/>
            </a:bgClr>
          </a:pattFill>
          <a:ln w="9525" cap="flat" cmpd="sng" algn="ctr">
            <a:solidFill>
              <a:srgbClr val="DC3C00">
                <a:lumMod val="60000"/>
                <a:lumOff val="40000"/>
              </a:srgbClr>
            </a:solidFill>
            <a:prstDash val="solid"/>
            <a:headEnd type="none" w="med" len="med"/>
            <a:tailEnd type="none" w="med" len="med"/>
          </a:ln>
          <a:effectLst/>
        </p:spPr>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1000" kern="0" dirty="0" smtClean="0">
                <a:gradFill>
                  <a:gsLst>
                    <a:gs pos="0">
                      <a:srgbClr val="FFFFFF"/>
                    </a:gs>
                    <a:gs pos="100000">
                      <a:srgbClr val="FFFFFF"/>
                    </a:gs>
                  </a:gsLst>
                  <a:lin ang="5400000" scaled="0"/>
                </a:gradFill>
                <a:ea typeface="Segoe UI" pitchFamily="34" charset="0"/>
                <a:cs typeface="Segoe UI" pitchFamily="34" charset="0"/>
              </a:rPr>
              <a:t>0xabc12..</a:t>
            </a:r>
          </a:p>
        </p:txBody>
      </p:sp>
      <p:sp>
        <p:nvSpPr>
          <p:cNvPr id="15" name="TextBox 14"/>
          <p:cNvSpPr txBox="1"/>
          <p:nvPr/>
        </p:nvSpPr>
        <p:spPr>
          <a:xfrm>
            <a:off x="5641913" y="3504681"/>
            <a:ext cx="1574276" cy="627864"/>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200" kern="0" dirty="0" smtClean="0">
                <a:solidFill>
                  <a:srgbClr val="FF0000"/>
                </a:solidFill>
              </a:rPr>
              <a:t>Data chunk before encryption</a:t>
            </a:r>
          </a:p>
        </p:txBody>
      </p:sp>
      <p:sp>
        <p:nvSpPr>
          <p:cNvPr id="16" name="TextBox 15"/>
          <p:cNvSpPr txBox="1"/>
          <p:nvPr/>
        </p:nvSpPr>
        <p:spPr>
          <a:xfrm>
            <a:off x="8784913" y="3504681"/>
            <a:ext cx="1574276" cy="627864"/>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1200" kern="0" dirty="0" smtClean="0">
                <a:solidFill>
                  <a:srgbClr val="DC3C00"/>
                </a:solidFill>
              </a:rPr>
              <a:t>Data chunk after encryption</a:t>
            </a:r>
          </a:p>
        </p:txBody>
      </p:sp>
      <p:sp>
        <p:nvSpPr>
          <p:cNvPr id="17" name="Rectangle 16"/>
          <p:cNvSpPr/>
          <p:nvPr/>
        </p:nvSpPr>
        <p:spPr bwMode="auto">
          <a:xfrm>
            <a:off x="6154646" y="2786517"/>
            <a:ext cx="548811" cy="516415"/>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1000" kern="0" dirty="0" smtClean="0">
                <a:gradFill>
                  <a:gsLst>
                    <a:gs pos="0">
                      <a:srgbClr val="FFFFFF"/>
                    </a:gs>
                    <a:gs pos="100000">
                      <a:srgbClr val="FFFFFF"/>
                    </a:gs>
                  </a:gsLst>
                  <a:lin ang="5400000" scaled="0"/>
                </a:gradFill>
                <a:ea typeface="Segoe UI" pitchFamily="34" charset="0"/>
                <a:cs typeface="Segoe UI" pitchFamily="34" charset="0"/>
              </a:rPr>
              <a:t>0xabc12..</a:t>
            </a:r>
          </a:p>
        </p:txBody>
      </p:sp>
      <p:sp>
        <p:nvSpPr>
          <p:cNvPr id="18" name="Content Placeholder 2"/>
          <p:cNvSpPr txBox="1">
            <a:spLocks/>
          </p:cNvSpPr>
          <p:nvPr/>
        </p:nvSpPr>
        <p:spPr>
          <a:xfrm>
            <a:off x="1498171" y="1510748"/>
            <a:ext cx="3212465" cy="4321114"/>
          </a:xfrm>
          <a:prstGeom prst="rect">
            <a:avLst/>
          </a:prstGeom>
          <a:solidFill>
            <a:srgbClr val="0072C6"/>
          </a:solidFill>
        </p:spPr>
        <p:txBody>
          <a:bodyPr vert="horz" lIns="0" tIns="0" rIns="91440" bIns="0" rtlCol="0" anchor="ctr"/>
          <a:lstStyle>
            <a:defPPr>
              <a:defRPr lang="en-US"/>
            </a:defPPr>
            <a:lvl1pPr marL="0" algn="l" defTabSz="932742" rtl="0" eaLnBrk="1" latinLnBrk="0" hangingPunct="1">
              <a:defRPr lang="en-US" sz="900" kern="1200">
                <a:solidFill>
                  <a:schemeClr val="tx2"/>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defRPr/>
            </a:pPr>
            <a:r>
              <a:rPr sz="2000" dirty="0" smtClean="0">
                <a:solidFill>
                  <a:srgbClr val="FFFFFF"/>
                </a:solidFill>
              </a:rPr>
              <a:t>Performed </a:t>
            </a:r>
            <a:r>
              <a:rPr sz="2000" dirty="0" err="1" smtClean="0">
                <a:solidFill>
                  <a:srgbClr val="FFFFFF"/>
                </a:solidFill>
              </a:rPr>
              <a:t>deduped</a:t>
            </a:r>
            <a:r>
              <a:rPr sz="2000" dirty="0" smtClean="0">
                <a:solidFill>
                  <a:srgbClr val="FFFFFF"/>
                </a:solidFill>
              </a:rPr>
              <a:t> and compressed data</a:t>
            </a:r>
          </a:p>
          <a:p>
            <a:pPr>
              <a:defRPr/>
            </a:pPr>
            <a:endParaRPr sz="2000" dirty="0" smtClean="0">
              <a:solidFill>
                <a:srgbClr val="FFFFFF"/>
              </a:solidFill>
            </a:endParaRPr>
          </a:p>
          <a:p>
            <a:pPr marL="342900" indent="-342900">
              <a:buFont typeface="Wingdings" panose="05000000000000000000" pitchFamily="2" charset="2"/>
              <a:buChar char="Ø"/>
              <a:defRPr/>
            </a:pPr>
            <a:r>
              <a:rPr sz="2000" dirty="0" smtClean="0">
                <a:solidFill>
                  <a:srgbClr val="FFFFFF"/>
                </a:solidFill>
              </a:rPr>
              <a:t>Encryption key is generated based on the seed value provided</a:t>
            </a:r>
          </a:p>
          <a:p>
            <a:pPr>
              <a:defRPr/>
            </a:pPr>
            <a:endParaRPr sz="2000" dirty="0" smtClean="0">
              <a:solidFill>
                <a:srgbClr val="FFFFFF"/>
              </a:solidFill>
            </a:endParaRPr>
          </a:p>
          <a:p>
            <a:pPr marL="342900" indent="-342900">
              <a:buFont typeface="Wingdings" panose="05000000000000000000" pitchFamily="2" charset="2"/>
              <a:buChar char="Ø"/>
              <a:defRPr/>
            </a:pPr>
            <a:r>
              <a:rPr sz="2000" dirty="0" smtClean="0">
                <a:solidFill>
                  <a:srgbClr val="FFFFFF"/>
                </a:solidFill>
              </a:rPr>
              <a:t>Encryption algorithm is AES-256 with CBC</a:t>
            </a:r>
          </a:p>
          <a:p>
            <a:pPr>
              <a:defRPr/>
            </a:pPr>
            <a:endParaRPr sz="2000" dirty="0" smtClean="0">
              <a:solidFill>
                <a:srgbClr val="FFFFFF"/>
              </a:solidFill>
            </a:endParaRPr>
          </a:p>
          <a:p>
            <a:pPr marL="342900" indent="-342900">
              <a:buFont typeface="Wingdings" panose="05000000000000000000" pitchFamily="2" charset="2"/>
              <a:buChar char="Ø"/>
              <a:defRPr/>
            </a:pPr>
            <a:r>
              <a:rPr sz="2000" dirty="0" smtClean="0">
                <a:solidFill>
                  <a:srgbClr val="FFFFFF"/>
                </a:solidFill>
              </a:rPr>
              <a:t>Security keys maintained by the customer, stored securely on the appliance</a:t>
            </a:r>
          </a:p>
        </p:txBody>
      </p:sp>
      <p:grpSp>
        <p:nvGrpSpPr>
          <p:cNvPr id="19" name="Group 18"/>
          <p:cNvGrpSpPr/>
          <p:nvPr/>
        </p:nvGrpSpPr>
        <p:grpSpPr>
          <a:xfrm>
            <a:off x="6429051" y="2422254"/>
            <a:ext cx="2922040" cy="1234119"/>
            <a:chOff x="2578180" y="2626992"/>
            <a:chExt cx="4259184" cy="1234119"/>
          </a:xfrm>
        </p:grpSpPr>
        <p:sp>
          <p:nvSpPr>
            <p:cNvPr id="20" name="Right Arrow 19"/>
            <p:cNvSpPr/>
            <p:nvPr/>
          </p:nvSpPr>
          <p:spPr bwMode="auto">
            <a:xfrm>
              <a:off x="3071066" y="2626992"/>
              <a:ext cx="3595483" cy="1234119"/>
            </a:xfrm>
            <a:prstGeom prst="rightArrow">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578180" y="2900775"/>
              <a:ext cx="4259184" cy="635857"/>
            </a:xfrm>
            <a:prstGeom prst="rect">
              <a:avLst/>
            </a:prstGeom>
            <a:noFill/>
          </p:spPr>
          <p:txBody>
            <a:bodyPr wrap="square" lIns="182880" tIns="146304" rIns="182880" bIns="146304" rtlCol="0">
              <a:spAutoFit/>
            </a:bodyPr>
            <a:lstStyle/>
            <a:p>
              <a:pPr algn="ctr" defTabSz="914400">
                <a:lnSpc>
                  <a:spcPct val="90000"/>
                </a:lnSpc>
                <a:spcAft>
                  <a:spcPts val="600"/>
                </a:spcAft>
                <a:defRPr/>
              </a:pPr>
              <a:r>
                <a:rPr lang="en-US" sz="2400" kern="0" dirty="0" smtClean="0">
                  <a:solidFill>
                    <a:srgbClr val="FFFFFF"/>
                  </a:solidFill>
                </a:rPr>
                <a:t>Compress Data</a:t>
              </a:r>
            </a:p>
          </p:txBody>
        </p:sp>
      </p:grpSp>
    </p:spTree>
    <p:extLst>
      <p:ext uri="{BB962C8B-B14F-4D97-AF65-F5344CB8AC3E}">
        <p14:creationId xmlns:p14="http://schemas.microsoft.com/office/powerpoint/2010/main" val="2768996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bwMode="auto">
          <a:xfrm>
            <a:off x="2500" y="1"/>
            <a:ext cx="12485990" cy="7012005"/>
          </a:xfrm>
          <a:custGeom>
            <a:avLst/>
            <a:gdLst>
              <a:gd name="connsiteX0" fmla="*/ 2545861 w 12242278"/>
              <a:gd name="connsiteY0" fmla="*/ 0 h 6875139"/>
              <a:gd name="connsiteX1" fmla="*/ 2870609 w 12242278"/>
              <a:gd name="connsiteY1" fmla="*/ 0 h 6875139"/>
              <a:gd name="connsiteX2" fmla="*/ 2870610 w 12242278"/>
              <a:gd name="connsiteY2" fmla="*/ 0 h 6875139"/>
              <a:gd name="connsiteX3" fmla="*/ 12242278 w 12242278"/>
              <a:gd name="connsiteY3" fmla="*/ 0 h 6875139"/>
              <a:gd name="connsiteX4" fmla="*/ 12242278 w 12242278"/>
              <a:gd name="connsiteY4" fmla="*/ 6875139 h 6875139"/>
              <a:gd name="connsiteX5" fmla="*/ 0 w 12242278"/>
              <a:gd name="connsiteY5" fmla="*/ 6875139 h 6875139"/>
              <a:gd name="connsiteX6" fmla="*/ 0 w 12242278"/>
              <a:gd name="connsiteY6" fmla="*/ 2234631 h 6875139"/>
              <a:gd name="connsiteX7" fmla="*/ 830215 w 12242278"/>
              <a:gd name="connsiteY7" fmla="*/ 3131993 h 6875139"/>
              <a:gd name="connsiteX8" fmla="*/ 830216 w 12242278"/>
              <a:gd name="connsiteY8" fmla="*/ 3131993 h 6875139"/>
              <a:gd name="connsiteX9" fmla="*/ 1 w 12242278"/>
              <a:gd name="connsiteY9" fmla="*/ 2234631 h 6875139"/>
              <a:gd name="connsiteX10" fmla="*/ 1 w 12242278"/>
              <a:gd name="connsiteY10" fmla="*/ 1989399 h 6875139"/>
              <a:gd name="connsiteX11" fmla="*/ 85470 w 12242278"/>
              <a:gd name="connsiteY11" fmla="*/ 1899698 h 6875139"/>
              <a:gd name="connsiteX12" fmla="*/ 168752 w 12242278"/>
              <a:gd name="connsiteY12" fmla="*/ 1830105 h 6875139"/>
              <a:gd name="connsiteX13" fmla="*/ 199049 w 12242278"/>
              <a:gd name="connsiteY13" fmla="*/ 1808468 h 6875139"/>
              <a:gd name="connsiteX14" fmla="*/ 187837 w 12242278"/>
              <a:gd name="connsiteY14" fmla="*/ 1795050 h 6875139"/>
              <a:gd name="connsiteX15" fmla="*/ 245875 w 12242278"/>
              <a:gd name="connsiteY15" fmla="*/ 1152632 h 6875139"/>
              <a:gd name="connsiteX16" fmla="*/ 682992 w 12242278"/>
              <a:gd name="connsiteY16" fmla="*/ 1037347 h 6875139"/>
              <a:gd name="connsiteX17" fmla="*/ 694207 w 12242278"/>
              <a:gd name="connsiteY17" fmla="*/ 1040552 h 6875139"/>
              <a:gd name="connsiteX18" fmla="*/ 693808 w 12242278"/>
              <a:gd name="connsiteY18" fmla="*/ 995583 h 6875139"/>
              <a:gd name="connsiteX19" fmla="*/ 978752 w 12242278"/>
              <a:gd name="connsiteY19" fmla="*/ 376807 h 6875139"/>
              <a:gd name="connsiteX20" fmla="*/ 2101461 w 12242278"/>
              <a:gd name="connsiteY20" fmla="*/ 306304 h 6875139"/>
              <a:gd name="connsiteX21" fmla="*/ 2153250 w 12242278"/>
              <a:gd name="connsiteY21" fmla="*/ 347571 h 6875139"/>
              <a:gd name="connsiteX22" fmla="*/ 2180502 w 12242278"/>
              <a:gd name="connsiteY22" fmla="*/ 294370 h 6875139"/>
              <a:gd name="connsiteX23" fmla="*/ 2302483 w 12242278"/>
              <a:gd name="connsiteY23" fmla="*/ 141723 h 6875139"/>
              <a:gd name="connsiteX24" fmla="*/ 2485914 w 12242278"/>
              <a:gd name="connsiteY24" fmla="*/ 22065 h 687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42278" h="6875139">
                <a:moveTo>
                  <a:pt x="2545861" y="0"/>
                </a:moveTo>
                <a:lnTo>
                  <a:pt x="2870609" y="0"/>
                </a:lnTo>
                <a:lnTo>
                  <a:pt x="2870610" y="0"/>
                </a:lnTo>
                <a:lnTo>
                  <a:pt x="12242278" y="0"/>
                </a:lnTo>
                <a:lnTo>
                  <a:pt x="12242278" y="6875139"/>
                </a:lnTo>
                <a:lnTo>
                  <a:pt x="0" y="6875139"/>
                </a:lnTo>
                <a:lnTo>
                  <a:pt x="0" y="2234631"/>
                </a:lnTo>
                <a:lnTo>
                  <a:pt x="830215" y="3131993"/>
                </a:lnTo>
                <a:lnTo>
                  <a:pt x="830216" y="3131993"/>
                </a:lnTo>
                <a:lnTo>
                  <a:pt x="1" y="2234631"/>
                </a:lnTo>
                <a:lnTo>
                  <a:pt x="1" y="1989399"/>
                </a:lnTo>
                <a:lnTo>
                  <a:pt x="85470" y="1899698"/>
                </a:lnTo>
                <a:cubicBezTo>
                  <a:pt x="112331" y="1874847"/>
                  <a:pt x="140134" y="1851651"/>
                  <a:pt x="168752" y="1830105"/>
                </a:cubicBezTo>
                <a:lnTo>
                  <a:pt x="199049" y="1808468"/>
                </a:lnTo>
                <a:lnTo>
                  <a:pt x="187837" y="1795050"/>
                </a:lnTo>
                <a:cubicBezTo>
                  <a:pt x="41092" y="1600138"/>
                  <a:pt x="62930" y="1321888"/>
                  <a:pt x="245875" y="1152632"/>
                </a:cubicBezTo>
                <a:cubicBezTo>
                  <a:pt x="367839" y="1039795"/>
                  <a:pt x="532540" y="1002105"/>
                  <a:pt x="682992" y="1037347"/>
                </a:cubicBezTo>
                <a:lnTo>
                  <a:pt x="694207" y="1040552"/>
                </a:lnTo>
                <a:lnTo>
                  <a:pt x="693808" y="995583"/>
                </a:lnTo>
                <a:cubicBezTo>
                  <a:pt x="702655" y="767966"/>
                  <a:pt x="798335" y="543723"/>
                  <a:pt x="978752" y="376807"/>
                </a:cubicBezTo>
                <a:cubicBezTo>
                  <a:pt x="1294480" y="84704"/>
                  <a:pt x="1765099" y="64949"/>
                  <a:pt x="2101461" y="306304"/>
                </a:cubicBezTo>
                <a:lnTo>
                  <a:pt x="2153250" y="347571"/>
                </a:lnTo>
                <a:lnTo>
                  <a:pt x="2180502" y="294370"/>
                </a:lnTo>
                <a:cubicBezTo>
                  <a:pt x="2212410" y="238988"/>
                  <a:pt x="2253097" y="187413"/>
                  <a:pt x="2302483" y="141723"/>
                </a:cubicBezTo>
                <a:cubicBezTo>
                  <a:pt x="2358042" y="90322"/>
                  <a:pt x="2420171" y="50474"/>
                  <a:pt x="2485914" y="22065"/>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6618" y="-9869"/>
            <a:ext cx="12449712" cy="6993613"/>
          </a:xfrm>
          <a:prstGeom prst="rect">
            <a:avLst/>
          </a:prstGeom>
          <a:solidFill>
            <a:srgbClr val="1D4380">
              <a:alpha val="87000"/>
            </a:srgbClr>
          </a:solidFill>
        </p:spPr>
        <p:txBody>
          <a:bodyPr wrap="square" rtlCol="0" anchor="ctr">
            <a:noAutofit/>
          </a:bodyPr>
          <a:lstStyle/>
          <a:p>
            <a:pPr defTabSz="932317"/>
            <a:endParaRPr lang="en-US" sz="6119" dirty="0">
              <a:solidFill>
                <a:srgbClr val="1D4380"/>
              </a:solidFill>
            </a:endParaRPr>
          </a:p>
        </p:txBody>
      </p:sp>
      <p:sp>
        <p:nvSpPr>
          <p:cNvPr id="69" name="Freeform 68"/>
          <p:cNvSpPr/>
          <p:nvPr/>
        </p:nvSpPr>
        <p:spPr bwMode="auto">
          <a:xfrm flipH="1">
            <a:off x="-27618" y="172914"/>
            <a:ext cx="12516108" cy="6839091"/>
          </a:xfrm>
          <a:custGeom>
            <a:avLst/>
            <a:gdLst>
              <a:gd name="connsiteX0" fmla="*/ 5567936 w 12271808"/>
              <a:gd name="connsiteY0" fmla="*/ 0 h 6705600"/>
              <a:gd name="connsiteX1" fmla="*/ 2615718 w 12271808"/>
              <a:gd name="connsiteY1" fmla="*/ 2406127 h 6705600"/>
              <a:gd name="connsiteX2" fmla="*/ 2581894 w 12271808"/>
              <a:gd name="connsiteY2" fmla="*/ 2627755 h 6705600"/>
              <a:gd name="connsiteX3" fmla="*/ 2391850 w 12271808"/>
              <a:gd name="connsiteY3" fmla="*/ 2558199 h 6705600"/>
              <a:gd name="connsiteX4" fmla="*/ 1737741 w 12271808"/>
              <a:gd name="connsiteY4" fmla="*/ 2459306 h 6705600"/>
              <a:gd name="connsiteX5" fmla="*/ 40383 w 12271808"/>
              <a:gd name="connsiteY5" fmla="*/ 3259775 h 6705600"/>
              <a:gd name="connsiteX6" fmla="*/ 0 w 12271808"/>
              <a:gd name="connsiteY6" fmla="*/ 3313779 h 6705600"/>
              <a:gd name="connsiteX7" fmla="*/ 0 w 12271808"/>
              <a:gd name="connsiteY7" fmla="*/ 5181600 h 6705600"/>
              <a:gd name="connsiteX8" fmla="*/ 0 w 12271808"/>
              <a:gd name="connsiteY8" fmla="*/ 6004138 h 6705600"/>
              <a:gd name="connsiteX9" fmla="*/ 0 w 12271808"/>
              <a:gd name="connsiteY9" fmla="*/ 6505575 h 6705600"/>
              <a:gd name="connsiteX10" fmla="*/ 0 w 12271808"/>
              <a:gd name="connsiteY10" fmla="*/ 6705600 h 6705600"/>
              <a:gd name="connsiteX11" fmla="*/ 12271808 w 12271808"/>
              <a:gd name="connsiteY11" fmla="*/ 6705600 h 6705600"/>
              <a:gd name="connsiteX12" fmla="*/ 12271808 w 12271808"/>
              <a:gd name="connsiteY12" fmla="*/ 6505575 h 6705600"/>
              <a:gd name="connsiteX13" fmla="*/ 12271808 w 12271808"/>
              <a:gd name="connsiteY13" fmla="*/ 5181600 h 6705600"/>
              <a:gd name="connsiteX14" fmla="*/ 12271808 w 12271808"/>
              <a:gd name="connsiteY14" fmla="*/ 1868069 h 6705600"/>
              <a:gd name="connsiteX15" fmla="*/ 12186328 w 12271808"/>
              <a:gd name="connsiteY15" fmla="*/ 1843795 h 6705600"/>
              <a:gd name="connsiteX16" fmla="*/ 11289324 w 12271808"/>
              <a:gd name="connsiteY16" fmla="*/ 1730797 h 6705600"/>
              <a:gd name="connsiteX17" fmla="*/ 10922347 w 12271808"/>
              <a:gd name="connsiteY17" fmla="*/ 1749328 h 6705600"/>
              <a:gd name="connsiteX18" fmla="*/ 10797304 w 12271808"/>
              <a:gd name="connsiteY18" fmla="*/ 1765217 h 6705600"/>
              <a:gd name="connsiteX19" fmla="*/ 10794319 w 12271808"/>
              <a:gd name="connsiteY19" fmla="*/ 1706091 h 6705600"/>
              <a:gd name="connsiteX20" fmla="*/ 9173035 w 12271808"/>
              <a:gd name="connsiteY20" fmla="*/ 243019 h 6705600"/>
              <a:gd name="connsiteX21" fmla="*/ 7821664 w 12271808"/>
              <a:gd name="connsiteY21" fmla="*/ 961538 h 6705600"/>
              <a:gd name="connsiteX22" fmla="*/ 7801161 w 12271808"/>
              <a:gd name="connsiteY22" fmla="*/ 995287 h 6705600"/>
              <a:gd name="connsiteX23" fmla="*/ 7698758 w 12271808"/>
              <a:gd name="connsiteY23" fmla="*/ 882616 h 6705600"/>
              <a:gd name="connsiteX24" fmla="*/ 5567936 w 12271808"/>
              <a:gd name="connsiteY24" fmla="*/ 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71808" h="6705600">
                <a:moveTo>
                  <a:pt x="5567936" y="0"/>
                </a:moveTo>
                <a:cubicBezTo>
                  <a:pt x="4111694" y="0"/>
                  <a:pt x="2896710" y="1032954"/>
                  <a:pt x="2615718" y="2406127"/>
                </a:cubicBezTo>
                <a:lnTo>
                  <a:pt x="2581894" y="2627755"/>
                </a:lnTo>
                <a:lnTo>
                  <a:pt x="2391850" y="2558199"/>
                </a:lnTo>
                <a:cubicBezTo>
                  <a:pt x="2185216" y="2493929"/>
                  <a:pt x="1965522" y="2459306"/>
                  <a:pt x="1737741" y="2459306"/>
                </a:cubicBezTo>
                <a:cubicBezTo>
                  <a:pt x="1054397" y="2459306"/>
                  <a:pt x="443831" y="2770909"/>
                  <a:pt x="40383" y="3259775"/>
                </a:cubicBezTo>
                <a:lnTo>
                  <a:pt x="0" y="3313779"/>
                </a:lnTo>
                <a:lnTo>
                  <a:pt x="0" y="5181600"/>
                </a:lnTo>
                <a:lnTo>
                  <a:pt x="0" y="6004138"/>
                </a:lnTo>
                <a:lnTo>
                  <a:pt x="0" y="6505575"/>
                </a:lnTo>
                <a:lnTo>
                  <a:pt x="0" y="6705600"/>
                </a:lnTo>
                <a:lnTo>
                  <a:pt x="12271808" y="6705600"/>
                </a:lnTo>
                <a:lnTo>
                  <a:pt x="12271808" y="6505575"/>
                </a:lnTo>
                <a:lnTo>
                  <a:pt x="12271808" y="5181600"/>
                </a:lnTo>
                <a:lnTo>
                  <a:pt x="12271808" y="1868069"/>
                </a:lnTo>
                <a:lnTo>
                  <a:pt x="12186328" y="1843795"/>
                </a:lnTo>
                <a:cubicBezTo>
                  <a:pt x="11899622" y="1770029"/>
                  <a:pt x="11599055" y="1730797"/>
                  <a:pt x="11289324" y="1730797"/>
                </a:cubicBezTo>
                <a:cubicBezTo>
                  <a:pt x="11165433" y="1730797"/>
                  <a:pt x="11043006" y="1737074"/>
                  <a:pt x="10922347" y="1749328"/>
                </a:cubicBezTo>
                <a:lnTo>
                  <a:pt x="10797304" y="1765217"/>
                </a:lnTo>
                <a:lnTo>
                  <a:pt x="10794319" y="1706091"/>
                </a:lnTo>
                <a:cubicBezTo>
                  <a:pt x="10710862" y="884306"/>
                  <a:pt x="10016839" y="243019"/>
                  <a:pt x="9173035" y="243019"/>
                </a:cubicBezTo>
                <a:cubicBezTo>
                  <a:pt x="8610499" y="243019"/>
                  <a:pt x="8114532" y="528036"/>
                  <a:pt x="7821664" y="961538"/>
                </a:cubicBezTo>
                <a:lnTo>
                  <a:pt x="7801161" y="995287"/>
                </a:lnTo>
                <a:lnTo>
                  <a:pt x="7698758" y="882616"/>
                </a:lnTo>
                <a:cubicBezTo>
                  <a:pt x="7153434" y="337291"/>
                  <a:pt x="6400074" y="0"/>
                  <a:pt x="5567936"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Content Placeholder 2"/>
          <p:cNvSpPr txBox="1">
            <a:spLocks/>
          </p:cNvSpPr>
          <p:nvPr/>
        </p:nvSpPr>
        <p:spPr>
          <a:xfrm>
            <a:off x="1244353" y="1942923"/>
            <a:ext cx="9384455" cy="984333"/>
          </a:xfrm>
          <a:prstGeom prst="rect">
            <a:avLst/>
          </a:prstGeom>
        </p:spPr>
        <p:txBody>
          <a:bodyPr vert="horz" lIns="93236" tIns="46618" rIns="93236" bIns="466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119" dirty="0">
                <a:solidFill>
                  <a:srgbClr val="0070C0"/>
                </a:solidFill>
              </a:rPr>
              <a:t>Free training on </a:t>
            </a:r>
            <a:r>
              <a:rPr lang="en-US" sz="6119" dirty="0">
                <a:solidFill>
                  <a:srgbClr val="0070C0"/>
                </a:solidFill>
                <a:hlinkClick r:id=""/>
              </a:rPr>
              <a:t>Microsoft</a:t>
            </a:r>
          </a:p>
          <a:p>
            <a:pPr marL="0" indent="0">
              <a:buNone/>
            </a:pPr>
            <a:r>
              <a:rPr lang="en-US" sz="6119" dirty="0">
                <a:solidFill>
                  <a:srgbClr val="0070C0"/>
                </a:solidFill>
                <a:hlinkClick r:id=""/>
              </a:rPr>
              <a:t>Virtual Academy</a:t>
            </a:r>
            <a:endParaRPr lang="en-US" sz="6119" dirty="0">
              <a:solidFill>
                <a:srgbClr val="0070C0"/>
              </a:solidFill>
            </a:endParaRPr>
          </a:p>
          <a:p>
            <a:pPr marL="0" indent="0">
              <a:buNone/>
            </a:pPr>
            <a:endParaRPr lang="en-US" sz="2448" u="sng" dirty="0">
              <a:solidFill>
                <a:prstClr val="white"/>
              </a:solidFill>
              <a:hlinkClick r:id="rId3"/>
            </a:endParaRPr>
          </a:p>
          <a:p>
            <a:r>
              <a:rPr lang="en-US" sz="2448" u="sng" dirty="0">
                <a:solidFill>
                  <a:srgbClr val="0070C0"/>
                </a:solidFill>
                <a:hlinkClick r:id="rId3"/>
              </a:rPr>
              <a:t>Microsoft Azure Fundamentals </a:t>
            </a:r>
            <a:endParaRPr lang="en-US" sz="2448" u="sng" dirty="0">
              <a:solidFill>
                <a:srgbClr val="0070C0"/>
              </a:solidFill>
            </a:endParaRPr>
          </a:p>
          <a:p>
            <a:r>
              <a:rPr lang="en-US" sz="2448" u="sng" dirty="0">
                <a:solidFill>
                  <a:srgbClr val="0070C0"/>
                </a:solidFill>
                <a:hlinkClick r:id="rId4"/>
              </a:rPr>
              <a:t>Microsoft Azure-fundamentals-websites</a:t>
            </a:r>
            <a:endParaRPr lang="en-US" sz="2448" dirty="0">
              <a:solidFill>
                <a:srgbClr val="0070C0"/>
              </a:solidFill>
            </a:endParaRPr>
          </a:p>
          <a:p>
            <a:r>
              <a:rPr lang="en-US" sz="2448" u="sng" dirty="0">
                <a:solidFill>
                  <a:srgbClr val="0070C0"/>
                </a:solidFill>
                <a:hlinkClick r:id="rId5"/>
              </a:rPr>
              <a:t>Microsoft-azure-developer-camp-build-a-cloud-native-app</a:t>
            </a:r>
            <a:endParaRPr lang="en-US" sz="2448" u="sng" dirty="0">
              <a:solidFill>
                <a:srgbClr val="0070C0"/>
              </a:solidFill>
            </a:endParaRPr>
          </a:p>
          <a:p>
            <a:r>
              <a:rPr lang="sk-SK" sz="2448" dirty="0">
                <a:solidFill>
                  <a:srgbClr val="0070C0"/>
                </a:solidFill>
                <a:hlinkClick r:id="rId6"/>
              </a:rPr>
              <a:t>Getting Great Performance out of Azure</a:t>
            </a:r>
            <a:endParaRPr lang="en-US" sz="2448" dirty="0">
              <a:solidFill>
                <a:srgbClr val="0070C0"/>
              </a:solidFill>
            </a:endParaRPr>
          </a:p>
          <a:p>
            <a:r>
              <a:rPr lang="sk-SK" sz="2448" dirty="0">
                <a:solidFill>
                  <a:srgbClr val="0070C0"/>
                </a:solidFill>
                <a:hlinkClick r:id="rId7"/>
              </a:rPr>
              <a:t>Assessing and Improving Your DevOps Capabilities</a:t>
            </a:r>
            <a:endParaRPr lang="en-US" sz="2448" dirty="0">
              <a:solidFill>
                <a:srgbClr val="0070C0"/>
              </a:solidFill>
            </a:endParaRPr>
          </a:p>
          <a:p>
            <a:pPr marL="0" indent="0">
              <a:buNone/>
            </a:pPr>
            <a:endParaRPr lang="en-US" sz="6119" dirty="0">
              <a:solidFill>
                <a:srgbClr val="0070C0"/>
              </a:solidFill>
            </a:endParaRPr>
          </a:p>
        </p:txBody>
      </p:sp>
    </p:spTree>
    <p:extLst>
      <p:ext uri="{BB962C8B-B14F-4D97-AF65-F5344CB8AC3E}">
        <p14:creationId xmlns:p14="http://schemas.microsoft.com/office/powerpoint/2010/main" val="21641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bwMode="auto">
          <a:xfrm>
            <a:off x="2500" y="1"/>
            <a:ext cx="12485990" cy="7012005"/>
          </a:xfrm>
          <a:custGeom>
            <a:avLst/>
            <a:gdLst>
              <a:gd name="connsiteX0" fmla="*/ 2545861 w 12242278"/>
              <a:gd name="connsiteY0" fmla="*/ 0 h 6875139"/>
              <a:gd name="connsiteX1" fmla="*/ 2870609 w 12242278"/>
              <a:gd name="connsiteY1" fmla="*/ 0 h 6875139"/>
              <a:gd name="connsiteX2" fmla="*/ 2870610 w 12242278"/>
              <a:gd name="connsiteY2" fmla="*/ 0 h 6875139"/>
              <a:gd name="connsiteX3" fmla="*/ 12242278 w 12242278"/>
              <a:gd name="connsiteY3" fmla="*/ 0 h 6875139"/>
              <a:gd name="connsiteX4" fmla="*/ 12242278 w 12242278"/>
              <a:gd name="connsiteY4" fmla="*/ 6875139 h 6875139"/>
              <a:gd name="connsiteX5" fmla="*/ 0 w 12242278"/>
              <a:gd name="connsiteY5" fmla="*/ 6875139 h 6875139"/>
              <a:gd name="connsiteX6" fmla="*/ 0 w 12242278"/>
              <a:gd name="connsiteY6" fmla="*/ 2234631 h 6875139"/>
              <a:gd name="connsiteX7" fmla="*/ 830215 w 12242278"/>
              <a:gd name="connsiteY7" fmla="*/ 3131993 h 6875139"/>
              <a:gd name="connsiteX8" fmla="*/ 830216 w 12242278"/>
              <a:gd name="connsiteY8" fmla="*/ 3131993 h 6875139"/>
              <a:gd name="connsiteX9" fmla="*/ 1 w 12242278"/>
              <a:gd name="connsiteY9" fmla="*/ 2234631 h 6875139"/>
              <a:gd name="connsiteX10" fmla="*/ 1 w 12242278"/>
              <a:gd name="connsiteY10" fmla="*/ 1989399 h 6875139"/>
              <a:gd name="connsiteX11" fmla="*/ 85470 w 12242278"/>
              <a:gd name="connsiteY11" fmla="*/ 1899698 h 6875139"/>
              <a:gd name="connsiteX12" fmla="*/ 168752 w 12242278"/>
              <a:gd name="connsiteY12" fmla="*/ 1830105 h 6875139"/>
              <a:gd name="connsiteX13" fmla="*/ 199049 w 12242278"/>
              <a:gd name="connsiteY13" fmla="*/ 1808468 h 6875139"/>
              <a:gd name="connsiteX14" fmla="*/ 187837 w 12242278"/>
              <a:gd name="connsiteY14" fmla="*/ 1795050 h 6875139"/>
              <a:gd name="connsiteX15" fmla="*/ 245875 w 12242278"/>
              <a:gd name="connsiteY15" fmla="*/ 1152632 h 6875139"/>
              <a:gd name="connsiteX16" fmla="*/ 682992 w 12242278"/>
              <a:gd name="connsiteY16" fmla="*/ 1037347 h 6875139"/>
              <a:gd name="connsiteX17" fmla="*/ 694207 w 12242278"/>
              <a:gd name="connsiteY17" fmla="*/ 1040552 h 6875139"/>
              <a:gd name="connsiteX18" fmla="*/ 693808 w 12242278"/>
              <a:gd name="connsiteY18" fmla="*/ 995583 h 6875139"/>
              <a:gd name="connsiteX19" fmla="*/ 978752 w 12242278"/>
              <a:gd name="connsiteY19" fmla="*/ 376807 h 6875139"/>
              <a:gd name="connsiteX20" fmla="*/ 2101461 w 12242278"/>
              <a:gd name="connsiteY20" fmla="*/ 306304 h 6875139"/>
              <a:gd name="connsiteX21" fmla="*/ 2153250 w 12242278"/>
              <a:gd name="connsiteY21" fmla="*/ 347571 h 6875139"/>
              <a:gd name="connsiteX22" fmla="*/ 2180502 w 12242278"/>
              <a:gd name="connsiteY22" fmla="*/ 294370 h 6875139"/>
              <a:gd name="connsiteX23" fmla="*/ 2302483 w 12242278"/>
              <a:gd name="connsiteY23" fmla="*/ 141723 h 6875139"/>
              <a:gd name="connsiteX24" fmla="*/ 2485914 w 12242278"/>
              <a:gd name="connsiteY24" fmla="*/ 22065 h 687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42278" h="6875139">
                <a:moveTo>
                  <a:pt x="2545861" y="0"/>
                </a:moveTo>
                <a:lnTo>
                  <a:pt x="2870609" y="0"/>
                </a:lnTo>
                <a:lnTo>
                  <a:pt x="2870610" y="0"/>
                </a:lnTo>
                <a:lnTo>
                  <a:pt x="12242278" y="0"/>
                </a:lnTo>
                <a:lnTo>
                  <a:pt x="12242278" y="6875139"/>
                </a:lnTo>
                <a:lnTo>
                  <a:pt x="0" y="6875139"/>
                </a:lnTo>
                <a:lnTo>
                  <a:pt x="0" y="2234631"/>
                </a:lnTo>
                <a:lnTo>
                  <a:pt x="830215" y="3131993"/>
                </a:lnTo>
                <a:lnTo>
                  <a:pt x="830216" y="3131993"/>
                </a:lnTo>
                <a:lnTo>
                  <a:pt x="1" y="2234631"/>
                </a:lnTo>
                <a:lnTo>
                  <a:pt x="1" y="1989399"/>
                </a:lnTo>
                <a:lnTo>
                  <a:pt x="85470" y="1899698"/>
                </a:lnTo>
                <a:cubicBezTo>
                  <a:pt x="112331" y="1874847"/>
                  <a:pt x="140134" y="1851651"/>
                  <a:pt x="168752" y="1830105"/>
                </a:cubicBezTo>
                <a:lnTo>
                  <a:pt x="199049" y="1808468"/>
                </a:lnTo>
                <a:lnTo>
                  <a:pt x="187837" y="1795050"/>
                </a:lnTo>
                <a:cubicBezTo>
                  <a:pt x="41092" y="1600138"/>
                  <a:pt x="62930" y="1321888"/>
                  <a:pt x="245875" y="1152632"/>
                </a:cubicBezTo>
                <a:cubicBezTo>
                  <a:pt x="367839" y="1039795"/>
                  <a:pt x="532540" y="1002105"/>
                  <a:pt x="682992" y="1037347"/>
                </a:cubicBezTo>
                <a:lnTo>
                  <a:pt x="694207" y="1040552"/>
                </a:lnTo>
                <a:lnTo>
                  <a:pt x="693808" y="995583"/>
                </a:lnTo>
                <a:cubicBezTo>
                  <a:pt x="702655" y="767966"/>
                  <a:pt x="798335" y="543723"/>
                  <a:pt x="978752" y="376807"/>
                </a:cubicBezTo>
                <a:cubicBezTo>
                  <a:pt x="1294480" y="84704"/>
                  <a:pt x="1765099" y="64949"/>
                  <a:pt x="2101461" y="306304"/>
                </a:cubicBezTo>
                <a:lnTo>
                  <a:pt x="2153250" y="347571"/>
                </a:lnTo>
                <a:lnTo>
                  <a:pt x="2180502" y="294370"/>
                </a:lnTo>
                <a:cubicBezTo>
                  <a:pt x="2212410" y="238988"/>
                  <a:pt x="2253097" y="187413"/>
                  <a:pt x="2302483" y="141723"/>
                </a:cubicBezTo>
                <a:cubicBezTo>
                  <a:pt x="2358042" y="90322"/>
                  <a:pt x="2420171" y="50474"/>
                  <a:pt x="2485914" y="22065"/>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6618" y="-9869"/>
            <a:ext cx="12449712" cy="6993613"/>
          </a:xfrm>
          <a:prstGeom prst="rect">
            <a:avLst/>
          </a:prstGeom>
          <a:solidFill>
            <a:srgbClr val="1D4380">
              <a:alpha val="87000"/>
            </a:srgbClr>
          </a:solidFill>
        </p:spPr>
        <p:txBody>
          <a:bodyPr wrap="square" rtlCol="0" anchor="ctr">
            <a:noAutofit/>
          </a:bodyPr>
          <a:lstStyle/>
          <a:p>
            <a:pPr defTabSz="932317"/>
            <a:endParaRPr lang="en-US" sz="6119" dirty="0">
              <a:solidFill>
                <a:srgbClr val="1D4380"/>
              </a:solidFill>
            </a:endParaRPr>
          </a:p>
        </p:txBody>
      </p:sp>
      <p:sp>
        <p:nvSpPr>
          <p:cNvPr id="69" name="Freeform 68"/>
          <p:cNvSpPr/>
          <p:nvPr/>
        </p:nvSpPr>
        <p:spPr bwMode="auto">
          <a:xfrm flipH="1">
            <a:off x="-27618" y="172914"/>
            <a:ext cx="12516108" cy="6839091"/>
          </a:xfrm>
          <a:custGeom>
            <a:avLst/>
            <a:gdLst>
              <a:gd name="connsiteX0" fmla="*/ 5567936 w 12271808"/>
              <a:gd name="connsiteY0" fmla="*/ 0 h 6705600"/>
              <a:gd name="connsiteX1" fmla="*/ 2615718 w 12271808"/>
              <a:gd name="connsiteY1" fmla="*/ 2406127 h 6705600"/>
              <a:gd name="connsiteX2" fmla="*/ 2581894 w 12271808"/>
              <a:gd name="connsiteY2" fmla="*/ 2627755 h 6705600"/>
              <a:gd name="connsiteX3" fmla="*/ 2391850 w 12271808"/>
              <a:gd name="connsiteY3" fmla="*/ 2558199 h 6705600"/>
              <a:gd name="connsiteX4" fmla="*/ 1737741 w 12271808"/>
              <a:gd name="connsiteY4" fmla="*/ 2459306 h 6705600"/>
              <a:gd name="connsiteX5" fmla="*/ 40383 w 12271808"/>
              <a:gd name="connsiteY5" fmla="*/ 3259775 h 6705600"/>
              <a:gd name="connsiteX6" fmla="*/ 0 w 12271808"/>
              <a:gd name="connsiteY6" fmla="*/ 3313779 h 6705600"/>
              <a:gd name="connsiteX7" fmla="*/ 0 w 12271808"/>
              <a:gd name="connsiteY7" fmla="*/ 5181600 h 6705600"/>
              <a:gd name="connsiteX8" fmla="*/ 0 w 12271808"/>
              <a:gd name="connsiteY8" fmla="*/ 6004138 h 6705600"/>
              <a:gd name="connsiteX9" fmla="*/ 0 w 12271808"/>
              <a:gd name="connsiteY9" fmla="*/ 6505575 h 6705600"/>
              <a:gd name="connsiteX10" fmla="*/ 0 w 12271808"/>
              <a:gd name="connsiteY10" fmla="*/ 6705600 h 6705600"/>
              <a:gd name="connsiteX11" fmla="*/ 12271808 w 12271808"/>
              <a:gd name="connsiteY11" fmla="*/ 6705600 h 6705600"/>
              <a:gd name="connsiteX12" fmla="*/ 12271808 w 12271808"/>
              <a:gd name="connsiteY12" fmla="*/ 6505575 h 6705600"/>
              <a:gd name="connsiteX13" fmla="*/ 12271808 w 12271808"/>
              <a:gd name="connsiteY13" fmla="*/ 5181600 h 6705600"/>
              <a:gd name="connsiteX14" fmla="*/ 12271808 w 12271808"/>
              <a:gd name="connsiteY14" fmla="*/ 1868069 h 6705600"/>
              <a:gd name="connsiteX15" fmla="*/ 12186328 w 12271808"/>
              <a:gd name="connsiteY15" fmla="*/ 1843795 h 6705600"/>
              <a:gd name="connsiteX16" fmla="*/ 11289324 w 12271808"/>
              <a:gd name="connsiteY16" fmla="*/ 1730797 h 6705600"/>
              <a:gd name="connsiteX17" fmla="*/ 10922347 w 12271808"/>
              <a:gd name="connsiteY17" fmla="*/ 1749328 h 6705600"/>
              <a:gd name="connsiteX18" fmla="*/ 10797304 w 12271808"/>
              <a:gd name="connsiteY18" fmla="*/ 1765217 h 6705600"/>
              <a:gd name="connsiteX19" fmla="*/ 10794319 w 12271808"/>
              <a:gd name="connsiteY19" fmla="*/ 1706091 h 6705600"/>
              <a:gd name="connsiteX20" fmla="*/ 9173035 w 12271808"/>
              <a:gd name="connsiteY20" fmla="*/ 243019 h 6705600"/>
              <a:gd name="connsiteX21" fmla="*/ 7821664 w 12271808"/>
              <a:gd name="connsiteY21" fmla="*/ 961538 h 6705600"/>
              <a:gd name="connsiteX22" fmla="*/ 7801161 w 12271808"/>
              <a:gd name="connsiteY22" fmla="*/ 995287 h 6705600"/>
              <a:gd name="connsiteX23" fmla="*/ 7698758 w 12271808"/>
              <a:gd name="connsiteY23" fmla="*/ 882616 h 6705600"/>
              <a:gd name="connsiteX24" fmla="*/ 5567936 w 12271808"/>
              <a:gd name="connsiteY24" fmla="*/ 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71808" h="6705600">
                <a:moveTo>
                  <a:pt x="5567936" y="0"/>
                </a:moveTo>
                <a:cubicBezTo>
                  <a:pt x="4111694" y="0"/>
                  <a:pt x="2896710" y="1032954"/>
                  <a:pt x="2615718" y="2406127"/>
                </a:cubicBezTo>
                <a:lnTo>
                  <a:pt x="2581894" y="2627755"/>
                </a:lnTo>
                <a:lnTo>
                  <a:pt x="2391850" y="2558199"/>
                </a:lnTo>
                <a:cubicBezTo>
                  <a:pt x="2185216" y="2493929"/>
                  <a:pt x="1965522" y="2459306"/>
                  <a:pt x="1737741" y="2459306"/>
                </a:cubicBezTo>
                <a:cubicBezTo>
                  <a:pt x="1054397" y="2459306"/>
                  <a:pt x="443831" y="2770909"/>
                  <a:pt x="40383" y="3259775"/>
                </a:cubicBezTo>
                <a:lnTo>
                  <a:pt x="0" y="3313779"/>
                </a:lnTo>
                <a:lnTo>
                  <a:pt x="0" y="5181600"/>
                </a:lnTo>
                <a:lnTo>
                  <a:pt x="0" y="6004138"/>
                </a:lnTo>
                <a:lnTo>
                  <a:pt x="0" y="6505575"/>
                </a:lnTo>
                <a:lnTo>
                  <a:pt x="0" y="6705600"/>
                </a:lnTo>
                <a:lnTo>
                  <a:pt x="12271808" y="6705600"/>
                </a:lnTo>
                <a:lnTo>
                  <a:pt x="12271808" y="6505575"/>
                </a:lnTo>
                <a:lnTo>
                  <a:pt x="12271808" y="5181600"/>
                </a:lnTo>
                <a:lnTo>
                  <a:pt x="12271808" y="1868069"/>
                </a:lnTo>
                <a:lnTo>
                  <a:pt x="12186328" y="1843795"/>
                </a:lnTo>
                <a:cubicBezTo>
                  <a:pt x="11899622" y="1770029"/>
                  <a:pt x="11599055" y="1730797"/>
                  <a:pt x="11289324" y="1730797"/>
                </a:cubicBezTo>
                <a:cubicBezTo>
                  <a:pt x="11165433" y="1730797"/>
                  <a:pt x="11043006" y="1737074"/>
                  <a:pt x="10922347" y="1749328"/>
                </a:cubicBezTo>
                <a:lnTo>
                  <a:pt x="10797304" y="1765217"/>
                </a:lnTo>
                <a:lnTo>
                  <a:pt x="10794319" y="1706091"/>
                </a:lnTo>
                <a:cubicBezTo>
                  <a:pt x="10710862" y="884306"/>
                  <a:pt x="10016839" y="243019"/>
                  <a:pt x="9173035" y="243019"/>
                </a:cubicBezTo>
                <a:cubicBezTo>
                  <a:pt x="8610499" y="243019"/>
                  <a:pt x="8114532" y="528036"/>
                  <a:pt x="7821664" y="961538"/>
                </a:cubicBezTo>
                <a:lnTo>
                  <a:pt x="7801161" y="995287"/>
                </a:lnTo>
                <a:lnTo>
                  <a:pt x="7698758" y="882616"/>
                </a:lnTo>
                <a:cubicBezTo>
                  <a:pt x="7153434" y="337291"/>
                  <a:pt x="6400074" y="0"/>
                  <a:pt x="5567936"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Content Placeholder 2"/>
          <p:cNvSpPr txBox="1">
            <a:spLocks/>
          </p:cNvSpPr>
          <p:nvPr/>
        </p:nvSpPr>
        <p:spPr>
          <a:xfrm>
            <a:off x="1244354" y="3013835"/>
            <a:ext cx="9384455" cy="984333"/>
          </a:xfrm>
          <a:prstGeom prst="rect">
            <a:avLst/>
          </a:prstGeom>
        </p:spPr>
        <p:txBody>
          <a:bodyPr vert="horz" lIns="93236" tIns="46618" rIns="93236" bIns="466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119" dirty="0">
                <a:solidFill>
                  <a:srgbClr val="0070C0"/>
                </a:solidFill>
              </a:rPr>
              <a:t>Get started today at http://azure.microsoft.com</a:t>
            </a:r>
          </a:p>
        </p:txBody>
      </p:sp>
    </p:spTree>
    <p:extLst>
      <p:ext uri="{BB962C8B-B14F-4D97-AF65-F5344CB8AC3E}">
        <p14:creationId xmlns:p14="http://schemas.microsoft.com/office/powerpoint/2010/main" val="1027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2500" y="1"/>
            <a:ext cx="12485990" cy="7012005"/>
          </a:xfrm>
          <a:custGeom>
            <a:avLst/>
            <a:gdLst>
              <a:gd name="connsiteX0" fmla="*/ 2545861 w 12242278"/>
              <a:gd name="connsiteY0" fmla="*/ 0 h 6875139"/>
              <a:gd name="connsiteX1" fmla="*/ 2870609 w 12242278"/>
              <a:gd name="connsiteY1" fmla="*/ 0 h 6875139"/>
              <a:gd name="connsiteX2" fmla="*/ 2870610 w 12242278"/>
              <a:gd name="connsiteY2" fmla="*/ 0 h 6875139"/>
              <a:gd name="connsiteX3" fmla="*/ 12242278 w 12242278"/>
              <a:gd name="connsiteY3" fmla="*/ 0 h 6875139"/>
              <a:gd name="connsiteX4" fmla="*/ 12242278 w 12242278"/>
              <a:gd name="connsiteY4" fmla="*/ 6875139 h 6875139"/>
              <a:gd name="connsiteX5" fmla="*/ 0 w 12242278"/>
              <a:gd name="connsiteY5" fmla="*/ 6875139 h 6875139"/>
              <a:gd name="connsiteX6" fmla="*/ 0 w 12242278"/>
              <a:gd name="connsiteY6" fmla="*/ 2234631 h 6875139"/>
              <a:gd name="connsiteX7" fmla="*/ 830215 w 12242278"/>
              <a:gd name="connsiteY7" fmla="*/ 3131993 h 6875139"/>
              <a:gd name="connsiteX8" fmla="*/ 830216 w 12242278"/>
              <a:gd name="connsiteY8" fmla="*/ 3131993 h 6875139"/>
              <a:gd name="connsiteX9" fmla="*/ 1 w 12242278"/>
              <a:gd name="connsiteY9" fmla="*/ 2234631 h 6875139"/>
              <a:gd name="connsiteX10" fmla="*/ 1 w 12242278"/>
              <a:gd name="connsiteY10" fmla="*/ 1989399 h 6875139"/>
              <a:gd name="connsiteX11" fmla="*/ 85470 w 12242278"/>
              <a:gd name="connsiteY11" fmla="*/ 1899698 h 6875139"/>
              <a:gd name="connsiteX12" fmla="*/ 168752 w 12242278"/>
              <a:gd name="connsiteY12" fmla="*/ 1830105 h 6875139"/>
              <a:gd name="connsiteX13" fmla="*/ 199049 w 12242278"/>
              <a:gd name="connsiteY13" fmla="*/ 1808468 h 6875139"/>
              <a:gd name="connsiteX14" fmla="*/ 187837 w 12242278"/>
              <a:gd name="connsiteY14" fmla="*/ 1795050 h 6875139"/>
              <a:gd name="connsiteX15" fmla="*/ 245875 w 12242278"/>
              <a:gd name="connsiteY15" fmla="*/ 1152632 h 6875139"/>
              <a:gd name="connsiteX16" fmla="*/ 682992 w 12242278"/>
              <a:gd name="connsiteY16" fmla="*/ 1037347 h 6875139"/>
              <a:gd name="connsiteX17" fmla="*/ 694207 w 12242278"/>
              <a:gd name="connsiteY17" fmla="*/ 1040552 h 6875139"/>
              <a:gd name="connsiteX18" fmla="*/ 693808 w 12242278"/>
              <a:gd name="connsiteY18" fmla="*/ 995583 h 6875139"/>
              <a:gd name="connsiteX19" fmla="*/ 978752 w 12242278"/>
              <a:gd name="connsiteY19" fmla="*/ 376807 h 6875139"/>
              <a:gd name="connsiteX20" fmla="*/ 2101461 w 12242278"/>
              <a:gd name="connsiteY20" fmla="*/ 306304 h 6875139"/>
              <a:gd name="connsiteX21" fmla="*/ 2153250 w 12242278"/>
              <a:gd name="connsiteY21" fmla="*/ 347571 h 6875139"/>
              <a:gd name="connsiteX22" fmla="*/ 2180502 w 12242278"/>
              <a:gd name="connsiteY22" fmla="*/ 294370 h 6875139"/>
              <a:gd name="connsiteX23" fmla="*/ 2302483 w 12242278"/>
              <a:gd name="connsiteY23" fmla="*/ 141723 h 6875139"/>
              <a:gd name="connsiteX24" fmla="*/ 2485914 w 12242278"/>
              <a:gd name="connsiteY24" fmla="*/ 22065 h 687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42278" h="6875139">
                <a:moveTo>
                  <a:pt x="2545861" y="0"/>
                </a:moveTo>
                <a:lnTo>
                  <a:pt x="2870609" y="0"/>
                </a:lnTo>
                <a:lnTo>
                  <a:pt x="2870610" y="0"/>
                </a:lnTo>
                <a:lnTo>
                  <a:pt x="12242278" y="0"/>
                </a:lnTo>
                <a:lnTo>
                  <a:pt x="12242278" y="6875139"/>
                </a:lnTo>
                <a:lnTo>
                  <a:pt x="0" y="6875139"/>
                </a:lnTo>
                <a:lnTo>
                  <a:pt x="0" y="2234631"/>
                </a:lnTo>
                <a:lnTo>
                  <a:pt x="830215" y="3131993"/>
                </a:lnTo>
                <a:lnTo>
                  <a:pt x="830216" y="3131993"/>
                </a:lnTo>
                <a:lnTo>
                  <a:pt x="1" y="2234631"/>
                </a:lnTo>
                <a:lnTo>
                  <a:pt x="1" y="1989399"/>
                </a:lnTo>
                <a:lnTo>
                  <a:pt x="85470" y="1899698"/>
                </a:lnTo>
                <a:cubicBezTo>
                  <a:pt x="112331" y="1874847"/>
                  <a:pt x="140134" y="1851651"/>
                  <a:pt x="168752" y="1830105"/>
                </a:cubicBezTo>
                <a:lnTo>
                  <a:pt x="199049" y="1808468"/>
                </a:lnTo>
                <a:lnTo>
                  <a:pt x="187837" y="1795050"/>
                </a:lnTo>
                <a:cubicBezTo>
                  <a:pt x="41092" y="1600138"/>
                  <a:pt x="62930" y="1321888"/>
                  <a:pt x="245875" y="1152632"/>
                </a:cubicBezTo>
                <a:cubicBezTo>
                  <a:pt x="367839" y="1039795"/>
                  <a:pt x="532540" y="1002105"/>
                  <a:pt x="682992" y="1037347"/>
                </a:cubicBezTo>
                <a:lnTo>
                  <a:pt x="694207" y="1040552"/>
                </a:lnTo>
                <a:lnTo>
                  <a:pt x="693808" y="995583"/>
                </a:lnTo>
                <a:cubicBezTo>
                  <a:pt x="702655" y="767966"/>
                  <a:pt x="798335" y="543723"/>
                  <a:pt x="978752" y="376807"/>
                </a:cubicBezTo>
                <a:cubicBezTo>
                  <a:pt x="1294480" y="84704"/>
                  <a:pt x="1765099" y="64949"/>
                  <a:pt x="2101461" y="306304"/>
                </a:cubicBezTo>
                <a:lnTo>
                  <a:pt x="2153250" y="347571"/>
                </a:lnTo>
                <a:lnTo>
                  <a:pt x="2180502" y="294370"/>
                </a:lnTo>
                <a:cubicBezTo>
                  <a:pt x="2212410" y="238988"/>
                  <a:pt x="2253097" y="187413"/>
                  <a:pt x="2302483" y="141723"/>
                </a:cubicBezTo>
                <a:cubicBezTo>
                  <a:pt x="2358042" y="90322"/>
                  <a:pt x="2420171" y="50474"/>
                  <a:pt x="2485914" y="22065"/>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6618" y="-9869"/>
            <a:ext cx="12449712" cy="6993613"/>
          </a:xfrm>
          <a:prstGeom prst="rect">
            <a:avLst/>
          </a:prstGeom>
          <a:solidFill>
            <a:srgbClr val="1D4380">
              <a:alpha val="87000"/>
            </a:srgbClr>
          </a:solidFill>
        </p:spPr>
        <p:txBody>
          <a:bodyPr wrap="square" rtlCol="0" anchor="ctr">
            <a:noAutofit/>
          </a:bodyPr>
          <a:lstStyle/>
          <a:p>
            <a:pPr defTabSz="932317"/>
            <a:endParaRPr lang="en-US" sz="6119" dirty="0">
              <a:solidFill>
                <a:srgbClr val="1D4380"/>
              </a:solidFill>
            </a:endParaRPr>
          </a:p>
        </p:txBody>
      </p:sp>
      <p:sp>
        <p:nvSpPr>
          <p:cNvPr id="69" name="Freeform 68"/>
          <p:cNvSpPr/>
          <p:nvPr/>
        </p:nvSpPr>
        <p:spPr bwMode="auto">
          <a:xfrm flipH="1">
            <a:off x="-73014" y="-32723"/>
            <a:ext cx="12516108" cy="7016467"/>
          </a:xfrm>
          <a:custGeom>
            <a:avLst/>
            <a:gdLst>
              <a:gd name="connsiteX0" fmla="*/ 5567936 w 12271808"/>
              <a:gd name="connsiteY0" fmla="*/ 0 h 6705600"/>
              <a:gd name="connsiteX1" fmla="*/ 2615718 w 12271808"/>
              <a:gd name="connsiteY1" fmla="*/ 2406127 h 6705600"/>
              <a:gd name="connsiteX2" fmla="*/ 2581894 w 12271808"/>
              <a:gd name="connsiteY2" fmla="*/ 2627755 h 6705600"/>
              <a:gd name="connsiteX3" fmla="*/ 2391850 w 12271808"/>
              <a:gd name="connsiteY3" fmla="*/ 2558199 h 6705600"/>
              <a:gd name="connsiteX4" fmla="*/ 1737741 w 12271808"/>
              <a:gd name="connsiteY4" fmla="*/ 2459306 h 6705600"/>
              <a:gd name="connsiteX5" fmla="*/ 40383 w 12271808"/>
              <a:gd name="connsiteY5" fmla="*/ 3259775 h 6705600"/>
              <a:gd name="connsiteX6" fmla="*/ 0 w 12271808"/>
              <a:gd name="connsiteY6" fmla="*/ 3313779 h 6705600"/>
              <a:gd name="connsiteX7" fmla="*/ 0 w 12271808"/>
              <a:gd name="connsiteY7" fmla="*/ 5181600 h 6705600"/>
              <a:gd name="connsiteX8" fmla="*/ 0 w 12271808"/>
              <a:gd name="connsiteY8" fmla="*/ 6004138 h 6705600"/>
              <a:gd name="connsiteX9" fmla="*/ 0 w 12271808"/>
              <a:gd name="connsiteY9" fmla="*/ 6505575 h 6705600"/>
              <a:gd name="connsiteX10" fmla="*/ 0 w 12271808"/>
              <a:gd name="connsiteY10" fmla="*/ 6705600 h 6705600"/>
              <a:gd name="connsiteX11" fmla="*/ 12271808 w 12271808"/>
              <a:gd name="connsiteY11" fmla="*/ 6705600 h 6705600"/>
              <a:gd name="connsiteX12" fmla="*/ 12271808 w 12271808"/>
              <a:gd name="connsiteY12" fmla="*/ 6505575 h 6705600"/>
              <a:gd name="connsiteX13" fmla="*/ 12271808 w 12271808"/>
              <a:gd name="connsiteY13" fmla="*/ 5181600 h 6705600"/>
              <a:gd name="connsiteX14" fmla="*/ 12271808 w 12271808"/>
              <a:gd name="connsiteY14" fmla="*/ 1868069 h 6705600"/>
              <a:gd name="connsiteX15" fmla="*/ 12186328 w 12271808"/>
              <a:gd name="connsiteY15" fmla="*/ 1843795 h 6705600"/>
              <a:gd name="connsiteX16" fmla="*/ 11289324 w 12271808"/>
              <a:gd name="connsiteY16" fmla="*/ 1730797 h 6705600"/>
              <a:gd name="connsiteX17" fmla="*/ 10922347 w 12271808"/>
              <a:gd name="connsiteY17" fmla="*/ 1749328 h 6705600"/>
              <a:gd name="connsiteX18" fmla="*/ 10797304 w 12271808"/>
              <a:gd name="connsiteY18" fmla="*/ 1765217 h 6705600"/>
              <a:gd name="connsiteX19" fmla="*/ 10794319 w 12271808"/>
              <a:gd name="connsiteY19" fmla="*/ 1706091 h 6705600"/>
              <a:gd name="connsiteX20" fmla="*/ 9173035 w 12271808"/>
              <a:gd name="connsiteY20" fmla="*/ 243019 h 6705600"/>
              <a:gd name="connsiteX21" fmla="*/ 7821664 w 12271808"/>
              <a:gd name="connsiteY21" fmla="*/ 961538 h 6705600"/>
              <a:gd name="connsiteX22" fmla="*/ 7801161 w 12271808"/>
              <a:gd name="connsiteY22" fmla="*/ 995287 h 6705600"/>
              <a:gd name="connsiteX23" fmla="*/ 7698758 w 12271808"/>
              <a:gd name="connsiteY23" fmla="*/ 882616 h 6705600"/>
              <a:gd name="connsiteX24" fmla="*/ 5567936 w 12271808"/>
              <a:gd name="connsiteY24" fmla="*/ 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71808" h="6705600">
                <a:moveTo>
                  <a:pt x="5567936" y="0"/>
                </a:moveTo>
                <a:cubicBezTo>
                  <a:pt x="4111694" y="0"/>
                  <a:pt x="2896710" y="1032954"/>
                  <a:pt x="2615718" y="2406127"/>
                </a:cubicBezTo>
                <a:lnTo>
                  <a:pt x="2581894" y="2627755"/>
                </a:lnTo>
                <a:lnTo>
                  <a:pt x="2391850" y="2558199"/>
                </a:lnTo>
                <a:cubicBezTo>
                  <a:pt x="2185216" y="2493929"/>
                  <a:pt x="1965522" y="2459306"/>
                  <a:pt x="1737741" y="2459306"/>
                </a:cubicBezTo>
                <a:cubicBezTo>
                  <a:pt x="1054397" y="2459306"/>
                  <a:pt x="443831" y="2770909"/>
                  <a:pt x="40383" y="3259775"/>
                </a:cubicBezTo>
                <a:lnTo>
                  <a:pt x="0" y="3313779"/>
                </a:lnTo>
                <a:lnTo>
                  <a:pt x="0" y="5181600"/>
                </a:lnTo>
                <a:lnTo>
                  <a:pt x="0" y="6004138"/>
                </a:lnTo>
                <a:lnTo>
                  <a:pt x="0" y="6505575"/>
                </a:lnTo>
                <a:lnTo>
                  <a:pt x="0" y="6705600"/>
                </a:lnTo>
                <a:lnTo>
                  <a:pt x="12271808" y="6705600"/>
                </a:lnTo>
                <a:lnTo>
                  <a:pt x="12271808" y="6505575"/>
                </a:lnTo>
                <a:lnTo>
                  <a:pt x="12271808" y="5181600"/>
                </a:lnTo>
                <a:lnTo>
                  <a:pt x="12271808" y="1868069"/>
                </a:lnTo>
                <a:lnTo>
                  <a:pt x="12186328" y="1843795"/>
                </a:lnTo>
                <a:cubicBezTo>
                  <a:pt x="11899622" y="1770029"/>
                  <a:pt x="11599055" y="1730797"/>
                  <a:pt x="11289324" y="1730797"/>
                </a:cubicBezTo>
                <a:cubicBezTo>
                  <a:pt x="11165433" y="1730797"/>
                  <a:pt x="11043006" y="1737074"/>
                  <a:pt x="10922347" y="1749328"/>
                </a:cubicBezTo>
                <a:lnTo>
                  <a:pt x="10797304" y="1765217"/>
                </a:lnTo>
                <a:lnTo>
                  <a:pt x="10794319" y="1706091"/>
                </a:lnTo>
                <a:cubicBezTo>
                  <a:pt x="10710862" y="884306"/>
                  <a:pt x="10016839" y="243019"/>
                  <a:pt x="9173035" y="243019"/>
                </a:cubicBezTo>
                <a:cubicBezTo>
                  <a:pt x="8610499" y="243019"/>
                  <a:pt x="8114532" y="528036"/>
                  <a:pt x="7821664" y="961538"/>
                </a:cubicBezTo>
                <a:lnTo>
                  <a:pt x="7801161" y="995287"/>
                </a:lnTo>
                <a:lnTo>
                  <a:pt x="7698758" y="882616"/>
                </a:lnTo>
                <a:cubicBezTo>
                  <a:pt x="7153434" y="337291"/>
                  <a:pt x="6400074" y="0"/>
                  <a:pt x="5567936"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Content Placeholder 2"/>
          <p:cNvSpPr txBox="1">
            <a:spLocks/>
          </p:cNvSpPr>
          <p:nvPr/>
        </p:nvSpPr>
        <p:spPr>
          <a:xfrm>
            <a:off x="1021576" y="1942923"/>
            <a:ext cx="10325979" cy="1321188"/>
          </a:xfrm>
          <a:prstGeom prst="rect">
            <a:avLst/>
          </a:prstGeom>
        </p:spPr>
        <p:txBody>
          <a:bodyPr vert="horz" lIns="93236" tIns="46618" rIns="93236" bIns="466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7" dirty="0">
                <a:solidFill>
                  <a:srgbClr val="0070C0"/>
                </a:solidFill>
              </a:rPr>
              <a:t>Sign up for the upcoming</a:t>
            </a:r>
          </a:p>
          <a:p>
            <a:pPr marL="0" indent="0">
              <a:buNone/>
            </a:pPr>
            <a:r>
              <a:rPr lang="en-US" sz="5507" dirty="0">
                <a:solidFill>
                  <a:srgbClr val="0070C0"/>
                </a:solidFill>
              </a:rPr>
              <a:t>Webinars</a:t>
            </a:r>
          </a:p>
          <a:p>
            <a:pPr marL="0" indent="0">
              <a:buNone/>
            </a:pPr>
            <a:endParaRPr lang="en-US" sz="2040" dirty="0">
              <a:solidFill>
                <a:srgbClr val="007AD6"/>
              </a:solidFill>
            </a:endParaRPr>
          </a:p>
          <a:p>
            <a:pPr lvl="1">
              <a:lnSpc>
                <a:spcPct val="100000"/>
              </a:lnSpc>
              <a:spcBef>
                <a:spcPts val="612"/>
              </a:spcBef>
              <a:spcAft>
                <a:spcPts val="612"/>
              </a:spcAft>
            </a:pPr>
            <a:r>
              <a:rPr lang="en-US" sz="2040" b="1" dirty="0">
                <a:solidFill>
                  <a:srgbClr val="0070C0"/>
                </a:solidFill>
                <a:hlinkClick r:id="rId3"/>
              </a:rPr>
              <a:t>Scaling applications on Azure </a:t>
            </a:r>
            <a:r>
              <a:rPr lang="en-US" sz="2040" dirty="0">
                <a:solidFill>
                  <a:srgbClr val="0070C0"/>
                </a:solidFill>
              </a:rPr>
              <a:t>– How to scale and monitor various parts of your application - Date: March 12</a:t>
            </a:r>
            <a:r>
              <a:rPr lang="en-US" sz="2040" baseline="30000" dirty="0">
                <a:solidFill>
                  <a:srgbClr val="0070C0"/>
                </a:solidFill>
              </a:rPr>
              <a:t>th</a:t>
            </a:r>
            <a:r>
              <a:rPr lang="en-US" sz="2040" dirty="0">
                <a:solidFill>
                  <a:srgbClr val="0070C0"/>
                </a:solidFill>
              </a:rPr>
              <a:t> 2015 </a:t>
            </a:r>
          </a:p>
          <a:p>
            <a:pPr lvl="1">
              <a:lnSpc>
                <a:spcPct val="100000"/>
              </a:lnSpc>
              <a:spcBef>
                <a:spcPts val="612"/>
              </a:spcBef>
              <a:spcAft>
                <a:spcPts val="612"/>
              </a:spcAft>
            </a:pPr>
            <a:r>
              <a:rPr lang="en-US" sz="2040" b="1" dirty="0">
                <a:solidFill>
                  <a:srgbClr val="0070C0"/>
                </a:solidFill>
                <a:hlinkClick r:id="rId4"/>
              </a:rPr>
              <a:t>Azure SQL </a:t>
            </a:r>
            <a:r>
              <a:rPr lang="en-US" sz="2040" b="1" dirty="0" err="1">
                <a:solidFill>
                  <a:srgbClr val="0070C0"/>
                </a:solidFill>
                <a:hlinkClick r:id="rId4"/>
              </a:rPr>
              <a:t>IaaS</a:t>
            </a:r>
            <a:r>
              <a:rPr lang="en-US" sz="2040" b="1" dirty="0">
                <a:solidFill>
                  <a:srgbClr val="0070C0"/>
                </a:solidFill>
                <a:hlinkClick r:id="rId4"/>
              </a:rPr>
              <a:t> vs. </a:t>
            </a:r>
            <a:r>
              <a:rPr lang="en-US" sz="2040" b="1" dirty="0" err="1">
                <a:solidFill>
                  <a:srgbClr val="0070C0"/>
                </a:solidFill>
                <a:hlinkClick r:id="rId4"/>
              </a:rPr>
              <a:t>PaaS</a:t>
            </a:r>
            <a:r>
              <a:rPr lang="en-US" sz="2040" b="1" dirty="0">
                <a:solidFill>
                  <a:srgbClr val="0070C0"/>
                </a:solidFill>
                <a:hlinkClick r:id="rId4"/>
              </a:rPr>
              <a:t> comparison </a:t>
            </a:r>
            <a:r>
              <a:rPr lang="en-US" sz="2040" dirty="0">
                <a:solidFill>
                  <a:srgbClr val="0070C0"/>
                </a:solidFill>
              </a:rPr>
              <a:t>- Date: March 19</a:t>
            </a:r>
            <a:r>
              <a:rPr lang="en-US" sz="2040" baseline="30000" dirty="0">
                <a:solidFill>
                  <a:srgbClr val="0070C0"/>
                </a:solidFill>
              </a:rPr>
              <a:t>th</a:t>
            </a:r>
            <a:r>
              <a:rPr lang="en-US" sz="2040" dirty="0">
                <a:solidFill>
                  <a:srgbClr val="0070C0"/>
                </a:solidFill>
              </a:rPr>
              <a:t>  2015</a:t>
            </a:r>
          </a:p>
          <a:p>
            <a:pPr lvl="1">
              <a:lnSpc>
                <a:spcPct val="100000"/>
              </a:lnSpc>
              <a:spcBef>
                <a:spcPts val="612"/>
              </a:spcBef>
              <a:spcAft>
                <a:spcPts val="612"/>
              </a:spcAft>
            </a:pPr>
            <a:r>
              <a:rPr lang="en-US" sz="2040" b="1" dirty="0">
                <a:solidFill>
                  <a:srgbClr val="0070C0"/>
                </a:solidFill>
                <a:hlinkClick r:id="rId5"/>
              </a:rPr>
              <a:t>Migrating solution to Azure </a:t>
            </a:r>
            <a:r>
              <a:rPr lang="en-US" sz="2040" dirty="0">
                <a:solidFill>
                  <a:srgbClr val="0070C0"/>
                </a:solidFill>
              </a:rPr>
              <a:t>– How to start and move into right direction? - Date: March 26</a:t>
            </a:r>
            <a:r>
              <a:rPr lang="en-US" sz="2040" baseline="30000" dirty="0">
                <a:solidFill>
                  <a:srgbClr val="0070C0"/>
                </a:solidFill>
              </a:rPr>
              <a:t>th</a:t>
            </a:r>
            <a:r>
              <a:rPr lang="en-US" sz="2040" dirty="0">
                <a:solidFill>
                  <a:srgbClr val="0070C0"/>
                </a:solidFill>
              </a:rPr>
              <a:t> 2015</a:t>
            </a:r>
          </a:p>
          <a:p>
            <a:pPr lvl="1">
              <a:lnSpc>
                <a:spcPct val="100000"/>
              </a:lnSpc>
              <a:spcBef>
                <a:spcPts val="612"/>
              </a:spcBef>
              <a:spcAft>
                <a:spcPts val="612"/>
              </a:spcAft>
            </a:pPr>
            <a:r>
              <a:rPr lang="en-US" sz="2040" b="1" dirty="0">
                <a:solidFill>
                  <a:srgbClr val="0070C0"/>
                </a:solidFill>
                <a:hlinkClick r:id="rId6"/>
              </a:rPr>
              <a:t>Azure Storage Services </a:t>
            </a:r>
            <a:r>
              <a:rPr lang="en-US" sz="2040" dirty="0">
                <a:solidFill>
                  <a:srgbClr val="0070C0"/>
                </a:solidFill>
              </a:rPr>
              <a:t>– Date: April 2</a:t>
            </a:r>
            <a:r>
              <a:rPr lang="en-US" sz="2040" baseline="30000" dirty="0">
                <a:solidFill>
                  <a:srgbClr val="0070C0"/>
                </a:solidFill>
              </a:rPr>
              <a:t>nd</a:t>
            </a:r>
            <a:r>
              <a:rPr lang="en-US" sz="2040" dirty="0">
                <a:solidFill>
                  <a:srgbClr val="0070C0"/>
                </a:solidFill>
              </a:rPr>
              <a:t> 2015</a:t>
            </a:r>
            <a:r>
              <a:rPr lang="en-US" sz="1632" baseline="30000" dirty="0">
                <a:solidFill>
                  <a:prstClr val="white"/>
                </a:solidFill>
              </a:rPr>
              <a:t>nd</a:t>
            </a:r>
            <a:r>
              <a:rPr lang="en-US" sz="1632" dirty="0">
                <a:solidFill>
                  <a:prstClr val="white"/>
                </a:solidFill>
              </a:rPr>
              <a:t> (TBC) </a:t>
            </a:r>
            <a:endParaRPr lang="en-US" sz="5507" dirty="0">
              <a:solidFill>
                <a:srgbClr val="0070C0"/>
              </a:solidFill>
            </a:endParaRPr>
          </a:p>
        </p:txBody>
      </p:sp>
    </p:spTree>
    <p:extLst>
      <p:ext uri="{BB962C8B-B14F-4D97-AF65-F5344CB8AC3E}">
        <p14:creationId xmlns:p14="http://schemas.microsoft.com/office/powerpoint/2010/main" val="67562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2500" y="1"/>
            <a:ext cx="12485990" cy="7012005"/>
          </a:xfrm>
          <a:custGeom>
            <a:avLst/>
            <a:gdLst>
              <a:gd name="connsiteX0" fmla="*/ 2545861 w 12242278"/>
              <a:gd name="connsiteY0" fmla="*/ 0 h 6875139"/>
              <a:gd name="connsiteX1" fmla="*/ 2870609 w 12242278"/>
              <a:gd name="connsiteY1" fmla="*/ 0 h 6875139"/>
              <a:gd name="connsiteX2" fmla="*/ 2870610 w 12242278"/>
              <a:gd name="connsiteY2" fmla="*/ 0 h 6875139"/>
              <a:gd name="connsiteX3" fmla="*/ 12242278 w 12242278"/>
              <a:gd name="connsiteY3" fmla="*/ 0 h 6875139"/>
              <a:gd name="connsiteX4" fmla="*/ 12242278 w 12242278"/>
              <a:gd name="connsiteY4" fmla="*/ 6875139 h 6875139"/>
              <a:gd name="connsiteX5" fmla="*/ 0 w 12242278"/>
              <a:gd name="connsiteY5" fmla="*/ 6875139 h 6875139"/>
              <a:gd name="connsiteX6" fmla="*/ 0 w 12242278"/>
              <a:gd name="connsiteY6" fmla="*/ 2234631 h 6875139"/>
              <a:gd name="connsiteX7" fmla="*/ 830215 w 12242278"/>
              <a:gd name="connsiteY7" fmla="*/ 3131993 h 6875139"/>
              <a:gd name="connsiteX8" fmla="*/ 830216 w 12242278"/>
              <a:gd name="connsiteY8" fmla="*/ 3131993 h 6875139"/>
              <a:gd name="connsiteX9" fmla="*/ 1 w 12242278"/>
              <a:gd name="connsiteY9" fmla="*/ 2234631 h 6875139"/>
              <a:gd name="connsiteX10" fmla="*/ 1 w 12242278"/>
              <a:gd name="connsiteY10" fmla="*/ 1989399 h 6875139"/>
              <a:gd name="connsiteX11" fmla="*/ 85470 w 12242278"/>
              <a:gd name="connsiteY11" fmla="*/ 1899698 h 6875139"/>
              <a:gd name="connsiteX12" fmla="*/ 168752 w 12242278"/>
              <a:gd name="connsiteY12" fmla="*/ 1830105 h 6875139"/>
              <a:gd name="connsiteX13" fmla="*/ 199049 w 12242278"/>
              <a:gd name="connsiteY13" fmla="*/ 1808468 h 6875139"/>
              <a:gd name="connsiteX14" fmla="*/ 187837 w 12242278"/>
              <a:gd name="connsiteY14" fmla="*/ 1795050 h 6875139"/>
              <a:gd name="connsiteX15" fmla="*/ 245875 w 12242278"/>
              <a:gd name="connsiteY15" fmla="*/ 1152632 h 6875139"/>
              <a:gd name="connsiteX16" fmla="*/ 682992 w 12242278"/>
              <a:gd name="connsiteY16" fmla="*/ 1037347 h 6875139"/>
              <a:gd name="connsiteX17" fmla="*/ 694207 w 12242278"/>
              <a:gd name="connsiteY17" fmla="*/ 1040552 h 6875139"/>
              <a:gd name="connsiteX18" fmla="*/ 693808 w 12242278"/>
              <a:gd name="connsiteY18" fmla="*/ 995583 h 6875139"/>
              <a:gd name="connsiteX19" fmla="*/ 978752 w 12242278"/>
              <a:gd name="connsiteY19" fmla="*/ 376807 h 6875139"/>
              <a:gd name="connsiteX20" fmla="*/ 2101461 w 12242278"/>
              <a:gd name="connsiteY20" fmla="*/ 306304 h 6875139"/>
              <a:gd name="connsiteX21" fmla="*/ 2153250 w 12242278"/>
              <a:gd name="connsiteY21" fmla="*/ 347571 h 6875139"/>
              <a:gd name="connsiteX22" fmla="*/ 2180502 w 12242278"/>
              <a:gd name="connsiteY22" fmla="*/ 294370 h 6875139"/>
              <a:gd name="connsiteX23" fmla="*/ 2302483 w 12242278"/>
              <a:gd name="connsiteY23" fmla="*/ 141723 h 6875139"/>
              <a:gd name="connsiteX24" fmla="*/ 2485914 w 12242278"/>
              <a:gd name="connsiteY24" fmla="*/ 22065 h 687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42278" h="6875139">
                <a:moveTo>
                  <a:pt x="2545861" y="0"/>
                </a:moveTo>
                <a:lnTo>
                  <a:pt x="2870609" y="0"/>
                </a:lnTo>
                <a:lnTo>
                  <a:pt x="2870610" y="0"/>
                </a:lnTo>
                <a:lnTo>
                  <a:pt x="12242278" y="0"/>
                </a:lnTo>
                <a:lnTo>
                  <a:pt x="12242278" y="6875139"/>
                </a:lnTo>
                <a:lnTo>
                  <a:pt x="0" y="6875139"/>
                </a:lnTo>
                <a:lnTo>
                  <a:pt x="0" y="2234631"/>
                </a:lnTo>
                <a:lnTo>
                  <a:pt x="830215" y="3131993"/>
                </a:lnTo>
                <a:lnTo>
                  <a:pt x="830216" y="3131993"/>
                </a:lnTo>
                <a:lnTo>
                  <a:pt x="1" y="2234631"/>
                </a:lnTo>
                <a:lnTo>
                  <a:pt x="1" y="1989399"/>
                </a:lnTo>
                <a:lnTo>
                  <a:pt x="85470" y="1899698"/>
                </a:lnTo>
                <a:cubicBezTo>
                  <a:pt x="112331" y="1874847"/>
                  <a:pt x="140134" y="1851651"/>
                  <a:pt x="168752" y="1830105"/>
                </a:cubicBezTo>
                <a:lnTo>
                  <a:pt x="199049" y="1808468"/>
                </a:lnTo>
                <a:lnTo>
                  <a:pt x="187837" y="1795050"/>
                </a:lnTo>
                <a:cubicBezTo>
                  <a:pt x="41092" y="1600138"/>
                  <a:pt x="62930" y="1321888"/>
                  <a:pt x="245875" y="1152632"/>
                </a:cubicBezTo>
                <a:cubicBezTo>
                  <a:pt x="367839" y="1039795"/>
                  <a:pt x="532540" y="1002105"/>
                  <a:pt x="682992" y="1037347"/>
                </a:cubicBezTo>
                <a:lnTo>
                  <a:pt x="694207" y="1040552"/>
                </a:lnTo>
                <a:lnTo>
                  <a:pt x="693808" y="995583"/>
                </a:lnTo>
                <a:cubicBezTo>
                  <a:pt x="702655" y="767966"/>
                  <a:pt x="798335" y="543723"/>
                  <a:pt x="978752" y="376807"/>
                </a:cubicBezTo>
                <a:cubicBezTo>
                  <a:pt x="1294480" y="84704"/>
                  <a:pt x="1765099" y="64949"/>
                  <a:pt x="2101461" y="306304"/>
                </a:cubicBezTo>
                <a:lnTo>
                  <a:pt x="2153250" y="347571"/>
                </a:lnTo>
                <a:lnTo>
                  <a:pt x="2180502" y="294370"/>
                </a:lnTo>
                <a:cubicBezTo>
                  <a:pt x="2212410" y="238988"/>
                  <a:pt x="2253097" y="187413"/>
                  <a:pt x="2302483" y="141723"/>
                </a:cubicBezTo>
                <a:cubicBezTo>
                  <a:pt x="2358042" y="90322"/>
                  <a:pt x="2420171" y="50474"/>
                  <a:pt x="2485914" y="22065"/>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6618" y="-9869"/>
            <a:ext cx="12449712" cy="6993613"/>
          </a:xfrm>
          <a:prstGeom prst="rect">
            <a:avLst/>
          </a:prstGeom>
          <a:solidFill>
            <a:srgbClr val="1D4380">
              <a:alpha val="87000"/>
            </a:srgbClr>
          </a:solidFill>
        </p:spPr>
        <p:txBody>
          <a:bodyPr wrap="square" rtlCol="0" anchor="ctr">
            <a:noAutofit/>
          </a:bodyPr>
          <a:lstStyle/>
          <a:p>
            <a:pPr defTabSz="932317"/>
            <a:endParaRPr lang="en-US" sz="6119" dirty="0">
              <a:solidFill>
                <a:srgbClr val="1D4380"/>
              </a:solidFill>
            </a:endParaRPr>
          </a:p>
        </p:txBody>
      </p:sp>
      <p:sp>
        <p:nvSpPr>
          <p:cNvPr id="69" name="Freeform 68"/>
          <p:cNvSpPr/>
          <p:nvPr/>
        </p:nvSpPr>
        <p:spPr bwMode="auto">
          <a:xfrm flipH="1">
            <a:off x="-73014" y="-32723"/>
            <a:ext cx="12516108" cy="7016467"/>
          </a:xfrm>
          <a:custGeom>
            <a:avLst/>
            <a:gdLst>
              <a:gd name="connsiteX0" fmla="*/ 5567936 w 12271808"/>
              <a:gd name="connsiteY0" fmla="*/ 0 h 6705600"/>
              <a:gd name="connsiteX1" fmla="*/ 2615718 w 12271808"/>
              <a:gd name="connsiteY1" fmla="*/ 2406127 h 6705600"/>
              <a:gd name="connsiteX2" fmla="*/ 2581894 w 12271808"/>
              <a:gd name="connsiteY2" fmla="*/ 2627755 h 6705600"/>
              <a:gd name="connsiteX3" fmla="*/ 2391850 w 12271808"/>
              <a:gd name="connsiteY3" fmla="*/ 2558199 h 6705600"/>
              <a:gd name="connsiteX4" fmla="*/ 1737741 w 12271808"/>
              <a:gd name="connsiteY4" fmla="*/ 2459306 h 6705600"/>
              <a:gd name="connsiteX5" fmla="*/ 40383 w 12271808"/>
              <a:gd name="connsiteY5" fmla="*/ 3259775 h 6705600"/>
              <a:gd name="connsiteX6" fmla="*/ 0 w 12271808"/>
              <a:gd name="connsiteY6" fmla="*/ 3313779 h 6705600"/>
              <a:gd name="connsiteX7" fmla="*/ 0 w 12271808"/>
              <a:gd name="connsiteY7" fmla="*/ 5181600 h 6705600"/>
              <a:gd name="connsiteX8" fmla="*/ 0 w 12271808"/>
              <a:gd name="connsiteY8" fmla="*/ 6004138 h 6705600"/>
              <a:gd name="connsiteX9" fmla="*/ 0 w 12271808"/>
              <a:gd name="connsiteY9" fmla="*/ 6505575 h 6705600"/>
              <a:gd name="connsiteX10" fmla="*/ 0 w 12271808"/>
              <a:gd name="connsiteY10" fmla="*/ 6705600 h 6705600"/>
              <a:gd name="connsiteX11" fmla="*/ 12271808 w 12271808"/>
              <a:gd name="connsiteY11" fmla="*/ 6705600 h 6705600"/>
              <a:gd name="connsiteX12" fmla="*/ 12271808 w 12271808"/>
              <a:gd name="connsiteY12" fmla="*/ 6505575 h 6705600"/>
              <a:gd name="connsiteX13" fmla="*/ 12271808 w 12271808"/>
              <a:gd name="connsiteY13" fmla="*/ 5181600 h 6705600"/>
              <a:gd name="connsiteX14" fmla="*/ 12271808 w 12271808"/>
              <a:gd name="connsiteY14" fmla="*/ 1868069 h 6705600"/>
              <a:gd name="connsiteX15" fmla="*/ 12186328 w 12271808"/>
              <a:gd name="connsiteY15" fmla="*/ 1843795 h 6705600"/>
              <a:gd name="connsiteX16" fmla="*/ 11289324 w 12271808"/>
              <a:gd name="connsiteY16" fmla="*/ 1730797 h 6705600"/>
              <a:gd name="connsiteX17" fmla="*/ 10922347 w 12271808"/>
              <a:gd name="connsiteY17" fmla="*/ 1749328 h 6705600"/>
              <a:gd name="connsiteX18" fmla="*/ 10797304 w 12271808"/>
              <a:gd name="connsiteY18" fmla="*/ 1765217 h 6705600"/>
              <a:gd name="connsiteX19" fmla="*/ 10794319 w 12271808"/>
              <a:gd name="connsiteY19" fmla="*/ 1706091 h 6705600"/>
              <a:gd name="connsiteX20" fmla="*/ 9173035 w 12271808"/>
              <a:gd name="connsiteY20" fmla="*/ 243019 h 6705600"/>
              <a:gd name="connsiteX21" fmla="*/ 7821664 w 12271808"/>
              <a:gd name="connsiteY21" fmla="*/ 961538 h 6705600"/>
              <a:gd name="connsiteX22" fmla="*/ 7801161 w 12271808"/>
              <a:gd name="connsiteY22" fmla="*/ 995287 h 6705600"/>
              <a:gd name="connsiteX23" fmla="*/ 7698758 w 12271808"/>
              <a:gd name="connsiteY23" fmla="*/ 882616 h 6705600"/>
              <a:gd name="connsiteX24" fmla="*/ 5567936 w 12271808"/>
              <a:gd name="connsiteY24" fmla="*/ 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71808" h="6705600">
                <a:moveTo>
                  <a:pt x="5567936" y="0"/>
                </a:moveTo>
                <a:cubicBezTo>
                  <a:pt x="4111694" y="0"/>
                  <a:pt x="2896710" y="1032954"/>
                  <a:pt x="2615718" y="2406127"/>
                </a:cubicBezTo>
                <a:lnTo>
                  <a:pt x="2581894" y="2627755"/>
                </a:lnTo>
                <a:lnTo>
                  <a:pt x="2391850" y="2558199"/>
                </a:lnTo>
                <a:cubicBezTo>
                  <a:pt x="2185216" y="2493929"/>
                  <a:pt x="1965522" y="2459306"/>
                  <a:pt x="1737741" y="2459306"/>
                </a:cubicBezTo>
                <a:cubicBezTo>
                  <a:pt x="1054397" y="2459306"/>
                  <a:pt x="443831" y="2770909"/>
                  <a:pt x="40383" y="3259775"/>
                </a:cubicBezTo>
                <a:lnTo>
                  <a:pt x="0" y="3313779"/>
                </a:lnTo>
                <a:lnTo>
                  <a:pt x="0" y="5181600"/>
                </a:lnTo>
                <a:lnTo>
                  <a:pt x="0" y="6004138"/>
                </a:lnTo>
                <a:lnTo>
                  <a:pt x="0" y="6505575"/>
                </a:lnTo>
                <a:lnTo>
                  <a:pt x="0" y="6705600"/>
                </a:lnTo>
                <a:lnTo>
                  <a:pt x="12271808" y="6705600"/>
                </a:lnTo>
                <a:lnTo>
                  <a:pt x="12271808" y="6505575"/>
                </a:lnTo>
                <a:lnTo>
                  <a:pt x="12271808" y="5181600"/>
                </a:lnTo>
                <a:lnTo>
                  <a:pt x="12271808" y="1868069"/>
                </a:lnTo>
                <a:lnTo>
                  <a:pt x="12186328" y="1843795"/>
                </a:lnTo>
                <a:cubicBezTo>
                  <a:pt x="11899622" y="1770029"/>
                  <a:pt x="11599055" y="1730797"/>
                  <a:pt x="11289324" y="1730797"/>
                </a:cubicBezTo>
                <a:cubicBezTo>
                  <a:pt x="11165433" y="1730797"/>
                  <a:pt x="11043006" y="1737074"/>
                  <a:pt x="10922347" y="1749328"/>
                </a:cubicBezTo>
                <a:lnTo>
                  <a:pt x="10797304" y="1765217"/>
                </a:lnTo>
                <a:lnTo>
                  <a:pt x="10794319" y="1706091"/>
                </a:lnTo>
                <a:cubicBezTo>
                  <a:pt x="10710862" y="884306"/>
                  <a:pt x="10016839" y="243019"/>
                  <a:pt x="9173035" y="243019"/>
                </a:cubicBezTo>
                <a:cubicBezTo>
                  <a:pt x="8610499" y="243019"/>
                  <a:pt x="8114532" y="528036"/>
                  <a:pt x="7821664" y="961538"/>
                </a:cubicBezTo>
                <a:lnTo>
                  <a:pt x="7801161" y="995287"/>
                </a:lnTo>
                <a:lnTo>
                  <a:pt x="7698758" y="882616"/>
                </a:lnTo>
                <a:cubicBezTo>
                  <a:pt x="7153434" y="337291"/>
                  <a:pt x="6400074" y="0"/>
                  <a:pt x="5567936"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Content Placeholder 2"/>
          <p:cNvSpPr txBox="1">
            <a:spLocks/>
          </p:cNvSpPr>
          <p:nvPr/>
        </p:nvSpPr>
        <p:spPr>
          <a:xfrm>
            <a:off x="1021576" y="1942923"/>
            <a:ext cx="10325979" cy="1321188"/>
          </a:xfrm>
          <a:prstGeom prst="rect">
            <a:avLst/>
          </a:prstGeom>
        </p:spPr>
        <p:txBody>
          <a:bodyPr vert="horz" lIns="93236" tIns="46618" rIns="93236" bIns="466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7" dirty="0">
                <a:solidFill>
                  <a:srgbClr val="0070C0"/>
                </a:solidFill>
              </a:rPr>
              <a:t>View content on demand </a:t>
            </a:r>
          </a:p>
          <a:p>
            <a:pPr marL="0" indent="0">
              <a:buNone/>
            </a:pPr>
            <a:r>
              <a:rPr lang="en-US" sz="5507" dirty="0">
                <a:solidFill>
                  <a:srgbClr val="0070C0"/>
                </a:solidFill>
              </a:rPr>
              <a:t>–Its free!</a:t>
            </a:r>
          </a:p>
          <a:p>
            <a:pPr marL="0" indent="0">
              <a:buNone/>
            </a:pPr>
            <a:endParaRPr lang="en-US" sz="2040" dirty="0">
              <a:solidFill>
                <a:srgbClr val="007AD6"/>
              </a:solidFill>
            </a:endParaRPr>
          </a:p>
          <a:p>
            <a:pPr lvl="1">
              <a:lnSpc>
                <a:spcPct val="100000"/>
              </a:lnSpc>
              <a:spcBef>
                <a:spcPts val="612"/>
              </a:spcBef>
              <a:spcAft>
                <a:spcPts val="612"/>
              </a:spcAft>
            </a:pPr>
            <a:r>
              <a:rPr lang="en-US" sz="2040" b="1" dirty="0">
                <a:solidFill>
                  <a:srgbClr val="0070C0"/>
                </a:solidFill>
                <a:hlinkClick r:id="rId3"/>
              </a:rPr>
              <a:t>Building Applications in the Microsoft Cloud</a:t>
            </a:r>
            <a:r>
              <a:rPr lang="en-US" sz="2040" dirty="0">
                <a:solidFill>
                  <a:srgbClr val="0070C0"/>
                </a:solidFill>
                <a:hlinkClick r:id="rId3"/>
              </a:rPr>
              <a:t> </a:t>
            </a:r>
            <a:r>
              <a:rPr lang="en-US" sz="2040" dirty="0">
                <a:solidFill>
                  <a:srgbClr val="0070C0"/>
                </a:solidFill>
              </a:rPr>
              <a:t>– recording of the previous webinar in this series that took place on March 2</a:t>
            </a:r>
            <a:r>
              <a:rPr lang="en-US" sz="2040" baseline="30000" dirty="0">
                <a:solidFill>
                  <a:srgbClr val="0070C0"/>
                </a:solidFill>
              </a:rPr>
              <a:t>nd</a:t>
            </a:r>
            <a:r>
              <a:rPr lang="en-US" sz="2040" dirty="0">
                <a:solidFill>
                  <a:srgbClr val="0070C0"/>
                </a:solidFill>
              </a:rPr>
              <a:t> 2015 </a:t>
            </a:r>
          </a:p>
        </p:txBody>
      </p:sp>
    </p:spTree>
    <p:extLst>
      <p:ext uri="{BB962C8B-B14F-4D97-AF65-F5344CB8AC3E}">
        <p14:creationId xmlns:p14="http://schemas.microsoft.com/office/powerpoint/2010/main" val="37462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2500" y="1"/>
            <a:ext cx="12485990" cy="7012005"/>
          </a:xfrm>
          <a:custGeom>
            <a:avLst/>
            <a:gdLst>
              <a:gd name="connsiteX0" fmla="*/ 2545861 w 12242278"/>
              <a:gd name="connsiteY0" fmla="*/ 0 h 6875139"/>
              <a:gd name="connsiteX1" fmla="*/ 2870609 w 12242278"/>
              <a:gd name="connsiteY1" fmla="*/ 0 h 6875139"/>
              <a:gd name="connsiteX2" fmla="*/ 2870610 w 12242278"/>
              <a:gd name="connsiteY2" fmla="*/ 0 h 6875139"/>
              <a:gd name="connsiteX3" fmla="*/ 12242278 w 12242278"/>
              <a:gd name="connsiteY3" fmla="*/ 0 h 6875139"/>
              <a:gd name="connsiteX4" fmla="*/ 12242278 w 12242278"/>
              <a:gd name="connsiteY4" fmla="*/ 6875139 h 6875139"/>
              <a:gd name="connsiteX5" fmla="*/ 0 w 12242278"/>
              <a:gd name="connsiteY5" fmla="*/ 6875139 h 6875139"/>
              <a:gd name="connsiteX6" fmla="*/ 0 w 12242278"/>
              <a:gd name="connsiteY6" fmla="*/ 2234631 h 6875139"/>
              <a:gd name="connsiteX7" fmla="*/ 830215 w 12242278"/>
              <a:gd name="connsiteY7" fmla="*/ 3131993 h 6875139"/>
              <a:gd name="connsiteX8" fmla="*/ 830216 w 12242278"/>
              <a:gd name="connsiteY8" fmla="*/ 3131993 h 6875139"/>
              <a:gd name="connsiteX9" fmla="*/ 1 w 12242278"/>
              <a:gd name="connsiteY9" fmla="*/ 2234631 h 6875139"/>
              <a:gd name="connsiteX10" fmla="*/ 1 w 12242278"/>
              <a:gd name="connsiteY10" fmla="*/ 1989399 h 6875139"/>
              <a:gd name="connsiteX11" fmla="*/ 85470 w 12242278"/>
              <a:gd name="connsiteY11" fmla="*/ 1899698 h 6875139"/>
              <a:gd name="connsiteX12" fmla="*/ 168752 w 12242278"/>
              <a:gd name="connsiteY12" fmla="*/ 1830105 h 6875139"/>
              <a:gd name="connsiteX13" fmla="*/ 199049 w 12242278"/>
              <a:gd name="connsiteY13" fmla="*/ 1808468 h 6875139"/>
              <a:gd name="connsiteX14" fmla="*/ 187837 w 12242278"/>
              <a:gd name="connsiteY14" fmla="*/ 1795050 h 6875139"/>
              <a:gd name="connsiteX15" fmla="*/ 245875 w 12242278"/>
              <a:gd name="connsiteY15" fmla="*/ 1152632 h 6875139"/>
              <a:gd name="connsiteX16" fmla="*/ 682992 w 12242278"/>
              <a:gd name="connsiteY16" fmla="*/ 1037347 h 6875139"/>
              <a:gd name="connsiteX17" fmla="*/ 694207 w 12242278"/>
              <a:gd name="connsiteY17" fmla="*/ 1040552 h 6875139"/>
              <a:gd name="connsiteX18" fmla="*/ 693808 w 12242278"/>
              <a:gd name="connsiteY18" fmla="*/ 995583 h 6875139"/>
              <a:gd name="connsiteX19" fmla="*/ 978752 w 12242278"/>
              <a:gd name="connsiteY19" fmla="*/ 376807 h 6875139"/>
              <a:gd name="connsiteX20" fmla="*/ 2101461 w 12242278"/>
              <a:gd name="connsiteY20" fmla="*/ 306304 h 6875139"/>
              <a:gd name="connsiteX21" fmla="*/ 2153250 w 12242278"/>
              <a:gd name="connsiteY21" fmla="*/ 347571 h 6875139"/>
              <a:gd name="connsiteX22" fmla="*/ 2180502 w 12242278"/>
              <a:gd name="connsiteY22" fmla="*/ 294370 h 6875139"/>
              <a:gd name="connsiteX23" fmla="*/ 2302483 w 12242278"/>
              <a:gd name="connsiteY23" fmla="*/ 141723 h 6875139"/>
              <a:gd name="connsiteX24" fmla="*/ 2485914 w 12242278"/>
              <a:gd name="connsiteY24" fmla="*/ 22065 h 687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42278" h="6875139">
                <a:moveTo>
                  <a:pt x="2545861" y="0"/>
                </a:moveTo>
                <a:lnTo>
                  <a:pt x="2870609" y="0"/>
                </a:lnTo>
                <a:lnTo>
                  <a:pt x="2870610" y="0"/>
                </a:lnTo>
                <a:lnTo>
                  <a:pt x="12242278" y="0"/>
                </a:lnTo>
                <a:lnTo>
                  <a:pt x="12242278" y="6875139"/>
                </a:lnTo>
                <a:lnTo>
                  <a:pt x="0" y="6875139"/>
                </a:lnTo>
                <a:lnTo>
                  <a:pt x="0" y="2234631"/>
                </a:lnTo>
                <a:lnTo>
                  <a:pt x="830215" y="3131993"/>
                </a:lnTo>
                <a:lnTo>
                  <a:pt x="830216" y="3131993"/>
                </a:lnTo>
                <a:lnTo>
                  <a:pt x="1" y="2234631"/>
                </a:lnTo>
                <a:lnTo>
                  <a:pt x="1" y="1989399"/>
                </a:lnTo>
                <a:lnTo>
                  <a:pt x="85470" y="1899698"/>
                </a:lnTo>
                <a:cubicBezTo>
                  <a:pt x="112331" y="1874847"/>
                  <a:pt x="140134" y="1851651"/>
                  <a:pt x="168752" y="1830105"/>
                </a:cubicBezTo>
                <a:lnTo>
                  <a:pt x="199049" y="1808468"/>
                </a:lnTo>
                <a:lnTo>
                  <a:pt x="187837" y="1795050"/>
                </a:lnTo>
                <a:cubicBezTo>
                  <a:pt x="41092" y="1600138"/>
                  <a:pt x="62930" y="1321888"/>
                  <a:pt x="245875" y="1152632"/>
                </a:cubicBezTo>
                <a:cubicBezTo>
                  <a:pt x="367839" y="1039795"/>
                  <a:pt x="532540" y="1002105"/>
                  <a:pt x="682992" y="1037347"/>
                </a:cubicBezTo>
                <a:lnTo>
                  <a:pt x="694207" y="1040552"/>
                </a:lnTo>
                <a:lnTo>
                  <a:pt x="693808" y="995583"/>
                </a:lnTo>
                <a:cubicBezTo>
                  <a:pt x="702655" y="767966"/>
                  <a:pt x="798335" y="543723"/>
                  <a:pt x="978752" y="376807"/>
                </a:cubicBezTo>
                <a:cubicBezTo>
                  <a:pt x="1294480" y="84704"/>
                  <a:pt x="1765099" y="64949"/>
                  <a:pt x="2101461" y="306304"/>
                </a:cubicBezTo>
                <a:lnTo>
                  <a:pt x="2153250" y="347571"/>
                </a:lnTo>
                <a:lnTo>
                  <a:pt x="2180502" y="294370"/>
                </a:lnTo>
                <a:cubicBezTo>
                  <a:pt x="2212410" y="238988"/>
                  <a:pt x="2253097" y="187413"/>
                  <a:pt x="2302483" y="141723"/>
                </a:cubicBezTo>
                <a:cubicBezTo>
                  <a:pt x="2358042" y="90322"/>
                  <a:pt x="2420171" y="50474"/>
                  <a:pt x="2485914" y="22065"/>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6618" y="-9869"/>
            <a:ext cx="12449712" cy="6993613"/>
          </a:xfrm>
          <a:prstGeom prst="rect">
            <a:avLst/>
          </a:prstGeom>
          <a:solidFill>
            <a:srgbClr val="1D4380">
              <a:alpha val="87000"/>
            </a:srgbClr>
          </a:solidFill>
        </p:spPr>
        <p:txBody>
          <a:bodyPr wrap="square" rtlCol="0" anchor="ctr">
            <a:noAutofit/>
          </a:bodyPr>
          <a:lstStyle/>
          <a:p>
            <a:pPr defTabSz="932317"/>
            <a:endParaRPr lang="en-US" sz="6119" dirty="0">
              <a:solidFill>
                <a:srgbClr val="1D4380"/>
              </a:solidFill>
            </a:endParaRPr>
          </a:p>
        </p:txBody>
      </p:sp>
      <p:sp>
        <p:nvSpPr>
          <p:cNvPr id="69" name="Freeform 68"/>
          <p:cNvSpPr/>
          <p:nvPr/>
        </p:nvSpPr>
        <p:spPr bwMode="auto">
          <a:xfrm flipH="1">
            <a:off x="-73014" y="144653"/>
            <a:ext cx="12516108" cy="6839091"/>
          </a:xfrm>
          <a:custGeom>
            <a:avLst/>
            <a:gdLst>
              <a:gd name="connsiteX0" fmla="*/ 5567936 w 12271808"/>
              <a:gd name="connsiteY0" fmla="*/ 0 h 6705600"/>
              <a:gd name="connsiteX1" fmla="*/ 2615718 w 12271808"/>
              <a:gd name="connsiteY1" fmla="*/ 2406127 h 6705600"/>
              <a:gd name="connsiteX2" fmla="*/ 2581894 w 12271808"/>
              <a:gd name="connsiteY2" fmla="*/ 2627755 h 6705600"/>
              <a:gd name="connsiteX3" fmla="*/ 2391850 w 12271808"/>
              <a:gd name="connsiteY3" fmla="*/ 2558199 h 6705600"/>
              <a:gd name="connsiteX4" fmla="*/ 1737741 w 12271808"/>
              <a:gd name="connsiteY4" fmla="*/ 2459306 h 6705600"/>
              <a:gd name="connsiteX5" fmla="*/ 40383 w 12271808"/>
              <a:gd name="connsiteY5" fmla="*/ 3259775 h 6705600"/>
              <a:gd name="connsiteX6" fmla="*/ 0 w 12271808"/>
              <a:gd name="connsiteY6" fmla="*/ 3313779 h 6705600"/>
              <a:gd name="connsiteX7" fmla="*/ 0 w 12271808"/>
              <a:gd name="connsiteY7" fmla="*/ 5181600 h 6705600"/>
              <a:gd name="connsiteX8" fmla="*/ 0 w 12271808"/>
              <a:gd name="connsiteY8" fmla="*/ 6004138 h 6705600"/>
              <a:gd name="connsiteX9" fmla="*/ 0 w 12271808"/>
              <a:gd name="connsiteY9" fmla="*/ 6505575 h 6705600"/>
              <a:gd name="connsiteX10" fmla="*/ 0 w 12271808"/>
              <a:gd name="connsiteY10" fmla="*/ 6705600 h 6705600"/>
              <a:gd name="connsiteX11" fmla="*/ 12271808 w 12271808"/>
              <a:gd name="connsiteY11" fmla="*/ 6705600 h 6705600"/>
              <a:gd name="connsiteX12" fmla="*/ 12271808 w 12271808"/>
              <a:gd name="connsiteY12" fmla="*/ 6505575 h 6705600"/>
              <a:gd name="connsiteX13" fmla="*/ 12271808 w 12271808"/>
              <a:gd name="connsiteY13" fmla="*/ 5181600 h 6705600"/>
              <a:gd name="connsiteX14" fmla="*/ 12271808 w 12271808"/>
              <a:gd name="connsiteY14" fmla="*/ 1868069 h 6705600"/>
              <a:gd name="connsiteX15" fmla="*/ 12186328 w 12271808"/>
              <a:gd name="connsiteY15" fmla="*/ 1843795 h 6705600"/>
              <a:gd name="connsiteX16" fmla="*/ 11289324 w 12271808"/>
              <a:gd name="connsiteY16" fmla="*/ 1730797 h 6705600"/>
              <a:gd name="connsiteX17" fmla="*/ 10922347 w 12271808"/>
              <a:gd name="connsiteY17" fmla="*/ 1749328 h 6705600"/>
              <a:gd name="connsiteX18" fmla="*/ 10797304 w 12271808"/>
              <a:gd name="connsiteY18" fmla="*/ 1765217 h 6705600"/>
              <a:gd name="connsiteX19" fmla="*/ 10794319 w 12271808"/>
              <a:gd name="connsiteY19" fmla="*/ 1706091 h 6705600"/>
              <a:gd name="connsiteX20" fmla="*/ 9173035 w 12271808"/>
              <a:gd name="connsiteY20" fmla="*/ 243019 h 6705600"/>
              <a:gd name="connsiteX21" fmla="*/ 7821664 w 12271808"/>
              <a:gd name="connsiteY21" fmla="*/ 961538 h 6705600"/>
              <a:gd name="connsiteX22" fmla="*/ 7801161 w 12271808"/>
              <a:gd name="connsiteY22" fmla="*/ 995287 h 6705600"/>
              <a:gd name="connsiteX23" fmla="*/ 7698758 w 12271808"/>
              <a:gd name="connsiteY23" fmla="*/ 882616 h 6705600"/>
              <a:gd name="connsiteX24" fmla="*/ 5567936 w 12271808"/>
              <a:gd name="connsiteY24" fmla="*/ 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71808" h="6705600">
                <a:moveTo>
                  <a:pt x="5567936" y="0"/>
                </a:moveTo>
                <a:cubicBezTo>
                  <a:pt x="4111694" y="0"/>
                  <a:pt x="2896710" y="1032954"/>
                  <a:pt x="2615718" y="2406127"/>
                </a:cubicBezTo>
                <a:lnTo>
                  <a:pt x="2581894" y="2627755"/>
                </a:lnTo>
                <a:lnTo>
                  <a:pt x="2391850" y="2558199"/>
                </a:lnTo>
                <a:cubicBezTo>
                  <a:pt x="2185216" y="2493929"/>
                  <a:pt x="1965522" y="2459306"/>
                  <a:pt x="1737741" y="2459306"/>
                </a:cubicBezTo>
                <a:cubicBezTo>
                  <a:pt x="1054397" y="2459306"/>
                  <a:pt x="443831" y="2770909"/>
                  <a:pt x="40383" y="3259775"/>
                </a:cubicBezTo>
                <a:lnTo>
                  <a:pt x="0" y="3313779"/>
                </a:lnTo>
                <a:lnTo>
                  <a:pt x="0" y="5181600"/>
                </a:lnTo>
                <a:lnTo>
                  <a:pt x="0" y="6004138"/>
                </a:lnTo>
                <a:lnTo>
                  <a:pt x="0" y="6505575"/>
                </a:lnTo>
                <a:lnTo>
                  <a:pt x="0" y="6705600"/>
                </a:lnTo>
                <a:lnTo>
                  <a:pt x="12271808" y="6705600"/>
                </a:lnTo>
                <a:lnTo>
                  <a:pt x="12271808" y="6505575"/>
                </a:lnTo>
                <a:lnTo>
                  <a:pt x="12271808" y="5181600"/>
                </a:lnTo>
                <a:lnTo>
                  <a:pt x="12271808" y="1868069"/>
                </a:lnTo>
                <a:lnTo>
                  <a:pt x="12186328" y="1843795"/>
                </a:lnTo>
                <a:cubicBezTo>
                  <a:pt x="11899622" y="1770029"/>
                  <a:pt x="11599055" y="1730797"/>
                  <a:pt x="11289324" y="1730797"/>
                </a:cubicBezTo>
                <a:cubicBezTo>
                  <a:pt x="11165433" y="1730797"/>
                  <a:pt x="11043006" y="1737074"/>
                  <a:pt x="10922347" y="1749328"/>
                </a:cubicBezTo>
                <a:lnTo>
                  <a:pt x="10797304" y="1765217"/>
                </a:lnTo>
                <a:lnTo>
                  <a:pt x="10794319" y="1706091"/>
                </a:lnTo>
                <a:cubicBezTo>
                  <a:pt x="10710862" y="884306"/>
                  <a:pt x="10016839" y="243019"/>
                  <a:pt x="9173035" y="243019"/>
                </a:cubicBezTo>
                <a:cubicBezTo>
                  <a:pt x="8610499" y="243019"/>
                  <a:pt x="8114532" y="528036"/>
                  <a:pt x="7821664" y="961538"/>
                </a:cubicBezTo>
                <a:lnTo>
                  <a:pt x="7801161" y="995287"/>
                </a:lnTo>
                <a:lnTo>
                  <a:pt x="7698758" y="882616"/>
                </a:lnTo>
                <a:cubicBezTo>
                  <a:pt x="7153434" y="337291"/>
                  <a:pt x="6400074" y="0"/>
                  <a:pt x="5567936"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Content Placeholder 2"/>
          <p:cNvSpPr txBox="1">
            <a:spLocks/>
          </p:cNvSpPr>
          <p:nvPr/>
        </p:nvSpPr>
        <p:spPr>
          <a:xfrm>
            <a:off x="1244352" y="3013836"/>
            <a:ext cx="10414071" cy="1182879"/>
          </a:xfrm>
          <a:prstGeom prst="rect">
            <a:avLst/>
          </a:prstGeom>
        </p:spPr>
        <p:txBody>
          <a:bodyPr vert="horz" lIns="93236" tIns="46618" rIns="93236" bIns="466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119" dirty="0">
                <a:solidFill>
                  <a:srgbClr val="0070C0"/>
                </a:solidFill>
              </a:rPr>
              <a:t>Reach us at </a:t>
            </a:r>
            <a:r>
              <a:rPr lang="en-US" sz="4488" dirty="0">
                <a:solidFill>
                  <a:srgbClr val="0070C0"/>
                </a:solidFill>
                <a:hlinkClick r:id="rId3"/>
              </a:rPr>
              <a:t>mswebinars@microsoft.com</a:t>
            </a:r>
            <a:endParaRPr lang="en-US" sz="4488" dirty="0">
              <a:solidFill>
                <a:srgbClr val="0070C0"/>
              </a:solidFill>
            </a:endParaRPr>
          </a:p>
        </p:txBody>
      </p:sp>
    </p:spTree>
    <p:extLst>
      <p:ext uri="{BB962C8B-B14F-4D97-AF65-F5344CB8AC3E}">
        <p14:creationId xmlns:p14="http://schemas.microsoft.com/office/powerpoint/2010/main" val="77305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337382" y="2695709"/>
            <a:ext cx="225072" cy="381000"/>
            <a:chOff x="1036637" y="3649662"/>
            <a:chExt cx="225072" cy="381000"/>
          </a:xfrm>
        </p:grpSpPr>
        <p:sp>
          <p:nvSpPr>
            <p:cNvPr id="21" name="Rectangle 20"/>
            <p:cNvSpPr/>
            <p:nvPr/>
          </p:nvSpPr>
          <p:spPr bwMode="auto">
            <a:xfrm>
              <a:off x="1112837" y="3717566"/>
              <a:ext cx="76200" cy="3130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1036637" y="3649662"/>
              <a:ext cx="225072" cy="228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 name="Group 57"/>
          <p:cNvGrpSpPr/>
          <p:nvPr/>
        </p:nvGrpSpPr>
        <p:grpSpPr>
          <a:xfrm>
            <a:off x="8409042" y="2696900"/>
            <a:ext cx="225072" cy="381000"/>
            <a:chOff x="1036637" y="3649662"/>
            <a:chExt cx="225072" cy="381000"/>
          </a:xfrm>
        </p:grpSpPr>
        <p:sp>
          <p:nvSpPr>
            <p:cNvPr id="59" name="Rectangle 58"/>
            <p:cNvSpPr/>
            <p:nvPr/>
          </p:nvSpPr>
          <p:spPr bwMode="auto">
            <a:xfrm>
              <a:off x="1112837" y="3717566"/>
              <a:ext cx="76200" cy="3130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ounded Rectangle 59"/>
            <p:cNvSpPr/>
            <p:nvPr/>
          </p:nvSpPr>
          <p:spPr bwMode="auto">
            <a:xfrm>
              <a:off x="1036637" y="3649662"/>
              <a:ext cx="225072" cy="228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 name="Group 48"/>
          <p:cNvGrpSpPr/>
          <p:nvPr/>
        </p:nvGrpSpPr>
        <p:grpSpPr>
          <a:xfrm>
            <a:off x="3240572" y="2687173"/>
            <a:ext cx="225072" cy="381000"/>
            <a:chOff x="1036637" y="3649662"/>
            <a:chExt cx="225072" cy="381000"/>
          </a:xfrm>
        </p:grpSpPr>
        <p:sp>
          <p:nvSpPr>
            <p:cNvPr id="50" name="Rectangle 49"/>
            <p:cNvSpPr/>
            <p:nvPr/>
          </p:nvSpPr>
          <p:spPr bwMode="auto">
            <a:xfrm>
              <a:off x="1112837" y="3717566"/>
              <a:ext cx="76200" cy="3130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ounded Rectangle 50"/>
            <p:cNvSpPr/>
            <p:nvPr/>
          </p:nvSpPr>
          <p:spPr bwMode="auto">
            <a:xfrm>
              <a:off x="1036637" y="3649662"/>
              <a:ext cx="225072" cy="228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2" name="Group 51"/>
          <p:cNvGrpSpPr/>
          <p:nvPr/>
        </p:nvGrpSpPr>
        <p:grpSpPr>
          <a:xfrm>
            <a:off x="5161974" y="2696900"/>
            <a:ext cx="225072" cy="381000"/>
            <a:chOff x="1036637" y="3649662"/>
            <a:chExt cx="225072" cy="381000"/>
          </a:xfrm>
        </p:grpSpPr>
        <p:sp>
          <p:nvSpPr>
            <p:cNvPr id="53" name="Rectangle 52"/>
            <p:cNvSpPr/>
            <p:nvPr/>
          </p:nvSpPr>
          <p:spPr bwMode="auto">
            <a:xfrm>
              <a:off x="1112837" y="3717566"/>
              <a:ext cx="76200" cy="3130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ounded Rectangle 53"/>
            <p:cNvSpPr/>
            <p:nvPr/>
          </p:nvSpPr>
          <p:spPr bwMode="auto">
            <a:xfrm>
              <a:off x="1036637" y="3649662"/>
              <a:ext cx="225072" cy="228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5" name="Group 54"/>
          <p:cNvGrpSpPr/>
          <p:nvPr/>
        </p:nvGrpSpPr>
        <p:grpSpPr>
          <a:xfrm>
            <a:off x="7043512" y="2703343"/>
            <a:ext cx="225072" cy="381000"/>
            <a:chOff x="1036637" y="3649662"/>
            <a:chExt cx="225072" cy="381000"/>
          </a:xfrm>
        </p:grpSpPr>
        <p:sp>
          <p:nvSpPr>
            <p:cNvPr id="56" name="Rectangle 55"/>
            <p:cNvSpPr/>
            <p:nvPr/>
          </p:nvSpPr>
          <p:spPr bwMode="auto">
            <a:xfrm>
              <a:off x="1112837" y="3717566"/>
              <a:ext cx="76200" cy="3130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ounded Rectangle 56"/>
            <p:cNvSpPr/>
            <p:nvPr/>
          </p:nvSpPr>
          <p:spPr bwMode="auto">
            <a:xfrm>
              <a:off x="1036637" y="3649662"/>
              <a:ext cx="225072" cy="228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 name="Title 2"/>
          <p:cNvSpPr>
            <a:spLocks noGrp="1"/>
          </p:cNvSpPr>
          <p:nvPr>
            <p:ph type="title"/>
          </p:nvPr>
        </p:nvSpPr>
        <p:spPr/>
        <p:txBody>
          <a:bodyPr/>
          <a:lstStyle/>
          <a:p>
            <a:r>
              <a:rPr lang="en-US" sz="4800" dirty="0" smtClean="0"/>
              <a:t>Azure Storage Architecture</a:t>
            </a:r>
            <a:endParaRPr lang="en-US" sz="4800" dirty="0"/>
          </a:p>
        </p:txBody>
      </p:sp>
      <p:sp>
        <p:nvSpPr>
          <p:cNvPr id="5" name="Rectangle 4"/>
          <p:cNvSpPr/>
          <p:nvPr/>
        </p:nvSpPr>
        <p:spPr bwMode="auto">
          <a:xfrm>
            <a:off x="2484437" y="3986325"/>
            <a:ext cx="7415824" cy="897807"/>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Massive Scale Out &amp; Auto Load Balancing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Index Layer</a:t>
            </a:r>
          </a:p>
        </p:txBody>
      </p:sp>
      <p:sp>
        <p:nvSpPr>
          <p:cNvPr id="6" name="Rectangle 5"/>
          <p:cNvSpPr/>
          <p:nvPr/>
        </p:nvSpPr>
        <p:spPr bwMode="auto">
          <a:xfrm>
            <a:off x="2484437" y="4960332"/>
            <a:ext cx="7415824" cy="89913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Distributed Replication Layer</a:t>
            </a:r>
          </a:p>
        </p:txBody>
      </p:sp>
      <p:grpSp>
        <p:nvGrpSpPr>
          <p:cNvPr id="36" name="Group 35"/>
          <p:cNvGrpSpPr/>
          <p:nvPr/>
        </p:nvGrpSpPr>
        <p:grpSpPr>
          <a:xfrm>
            <a:off x="2484437" y="2986636"/>
            <a:ext cx="5549595" cy="906896"/>
            <a:chOff x="2510325" y="2437966"/>
            <a:chExt cx="5549595" cy="906896"/>
          </a:xfrm>
        </p:grpSpPr>
        <p:sp>
          <p:nvSpPr>
            <p:cNvPr id="7" name="Rectangle 6"/>
            <p:cNvSpPr/>
            <p:nvPr/>
          </p:nvSpPr>
          <p:spPr bwMode="auto">
            <a:xfrm>
              <a:off x="2510325" y="2437966"/>
              <a:ext cx="1737342"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Blob/Disk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Endpoint</a:t>
              </a:r>
            </a:p>
          </p:txBody>
        </p:sp>
        <p:sp>
          <p:nvSpPr>
            <p:cNvPr id="9" name="Rectangle 8"/>
            <p:cNvSpPr/>
            <p:nvPr/>
          </p:nvSpPr>
          <p:spPr bwMode="auto">
            <a:xfrm>
              <a:off x="6323761" y="2437966"/>
              <a:ext cx="1736159"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Queue</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Endpoint</a:t>
              </a:r>
            </a:p>
          </p:txBody>
        </p:sp>
        <p:sp>
          <p:nvSpPr>
            <p:cNvPr id="10" name="Rectangle 9"/>
            <p:cNvSpPr/>
            <p:nvPr/>
          </p:nvSpPr>
          <p:spPr bwMode="auto">
            <a:xfrm>
              <a:off x="4431727" y="2437966"/>
              <a:ext cx="1737342"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Table</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Endpoint</a:t>
              </a:r>
            </a:p>
          </p:txBody>
        </p:sp>
      </p:grpSp>
      <p:sp>
        <p:nvSpPr>
          <p:cNvPr id="11" name="Rectangle 10"/>
          <p:cNvSpPr/>
          <p:nvPr/>
        </p:nvSpPr>
        <p:spPr bwMode="auto">
          <a:xfrm>
            <a:off x="8138495" y="2986636"/>
            <a:ext cx="1737342"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File Share</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Endpoint</a:t>
            </a:r>
          </a:p>
        </p:txBody>
      </p:sp>
      <p:sp>
        <p:nvSpPr>
          <p:cNvPr id="22" name="Rectangle 21"/>
          <p:cNvSpPr/>
          <p:nvPr/>
        </p:nvSpPr>
        <p:spPr bwMode="auto">
          <a:xfrm>
            <a:off x="2514218" y="1519622"/>
            <a:ext cx="6653720" cy="89780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Client Libraries </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Java, </a:t>
            </a:r>
            <a:r>
              <a:rPr lang="en-US" sz="2400" dirty="0" err="1" smtClean="0">
                <a:gradFill>
                  <a:gsLst>
                    <a:gs pos="0">
                      <a:srgbClr val="FFFFFF"/>
                    </a:gs>
                    <a:gs pos="100000">
                      <a:srgbClr val="FFFFFF"/>
                    </a:gs>
                  </a:gsLst>
                  <a:lin ang="5400000" scaled="0"/>
                </a:gradFill>
                <a:ea typeface="Segoe UI" pitchFamily="34" charset="0"/>
                <a:cs typeface="Segoe UI" pitchFamily="34" charset="0"/>
              </a:rPr>
              <a:t>c++</a:t>
            </a:r>
            <a:r>
              <a:rPr lang="en-US" sz="2400" dirty="0" smtClean="0">
                <a:gradFill>
                  <a:gsLst>
                    <a:gs pos="0">
                      <a:srgbClr val="FFFFFF"/>
                    </a:gs>
                    <a:gs pos="100000">
                      <a:srgbClr val="FFFFFF"/>
                    </a:gs>
                  </a:gsLst>
                  <a:lin ang="5400000" scaled="0"/>
                </a:gradFill>
                <a:ea typeface="Segoe UI" pitchFamily="34" charset="0"/>
                <a:cs typeface="Segoe UI" pitchFamily="34" charset="0"/>
              </a:rPr>
              <a:t>, Android, Node.JS…)</a:t>
            </a:r>
          </a:p>
        </p:txBody>
      </p:sp>
      <p:sp>
        <p:nvSpPr>
          <p:cNvPr id="23" name="Rectangle 22"/>
          <p:cNvSpPr/>
          <p:nvPr/>
        </p:nvSpPr>
        <p:spPr bwMode="auto">
          <a:xfrm>
            <a:off x="9273296" y="1529887"/>
            <a:ext cx="1974141" cy="89780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 Client</a:t>
            </a:r>
          </a:p>
        </p:txBody>
      </p:sp>
      <p:sp>
        <p:nvSpPr>
          <p:cNvPr id="24" name="Rectangle 23"/>
          <p:cNvSpPr/>
          <p:nvPr/>
        </p:nvSpPr>
        <p:spPr bwMode="auto">
          <a:xfrm>
            <a:off x="274639" y="1519166"/>
            <a:ext cx="1974141" cy="89780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Import / Export</a:t>
            </a:r>
          </a:p>
        </p:txBody>
      </p:sp>
      <p:sp>
        <p:nvSpPr>
          <p:cNvPr id="26" name="TextBox 25"/>
          <p:cNvSpPr txBox="1"/>
          <p:nvPr/>
        </p:nvSpPr>
        <p:spPr>
          <a:xfrm>
            <a:off x="3385327" y="2579176"/>
            <a:ext cx="90215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REST</a:t>
            </a:r>
          </a:p>
        </p:txBody>
      </p:sp>
      <p:sp>
        <p:nvSpPr>
          <p:cNvPr id="61" name="TextBox 60"/>
          <p:cNvSpPr txBox="1"/>
          <p:nvPr/>
        </p:nvSpPr>
        <p:spPr>
          <a:xfrm>
            <a:off x="5313066" y="2578808"/>
            <a:ext cx="90215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REST</a:t>
            </a:r>
          </a:p>
        </p:txBody>
      </p:sp>
      <p:sp>
        <p:nvSpPr>
          <p:cNvPr id="62" name="TextBox 61"/>
          <p:cNvSpPr txBox="1"/>
          <p:nvPr/>
        </p:nvSpPr>
        <p:spPr>
          <a:xfrm>
            <a:off x="7195912" y="2577399"/>
            <a:ext cx="90215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REST</a:t>
            </a:r>
          </a:p>
        </p:txBody>
      </p:sp>
      <p:sp>
        <p:nvSpPr>
          <p:cNvPr id="63" name="TextBox 62"/>
          <p:cNvSpPr txBox="1"/>
          <p:nvPr/>
        </p:nvSpPr>
        <p:spPr>
          <a:xfrm>
            <a:off x="8547762" y="2567664"/>
            <a:ext cx="90215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REST</a:t>
            </a:r>
          </a:p>
        </p:txBody>
      </p:sp>
      <p:sp>
        <p:nvSpPr>
          <p:cNvPr id="64" name="TextBox 63"/>
          <p:cNvSpPr txBox="1"/>
          <p:nvPr/>
        </p:nvSpPr>
        <p:spPr>
          <a:xfrm>
            <a:off x="9494837" y="2546793"/>
            <a:ext cx="112742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SMB 2.1</a:t>
            </a:r>
          </a:p>
        </p:txBody>
      </p:sp>
      <p:sp>
        <p:nvSpPr>
          <p:cNvPr id="65" name="TextBox 64"/>
          <p:cNvSpPr txBox="1"/>
          <p:nvPr/>
        </p:nvSpPr>
        <p:spPr>
          <a:xfrm>
            <a:off x="9875837" y="5076853"/>
            <a:ext cx="228600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Stream Layer</a:t>
            </a:r>
          </a:p>
        </p:txBody>
      </p:sp>
      <p:sp>
        <p:nvSpPr>
          <p:cNvPr id="66" name="TextBox 65"/>
          <p:cNvSpPr txBox="1"/>
          <p:nvPr/>
        </p:nvSpPr>
        <p:spPr>
          <a:xfrm>
            <a:off x="9875837" y="4164798"/>
            <a:ext cx="246357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Partition Layer</a:t>
            </a:r>
          </a:p>
        </p:txBody>
      </p:sp>
      <p:sp>
        <p:nvSpPr>
          <p:cNvPr id="67" name="TextBox 66"/>
          <p:cNvSpPr txBox="1"/>
          <p:nvPr/>
        </p:nvSpPr>
        <p:spPr>
          <a:xfrm>
            <a:off x="9875837" y="3174198"/>
            <a:ext cx="246357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Front End Layer</a:t>
            </a:r>
          </a:p>
        </p:txBody>
      </p:sp>
    </p:spTree>
    <p:extLst>
      <p:ext uri="{BB962C8B-B14F-4D97-AF65-F5344CB8AC3E}">
        <p14:creationId xmlns:p14="http://schemas.microsoft.com/office/powerpoint/2010/main" val="7849478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02935"/>
          </a:xfrm>
        </p:spPr>
        <p:txBody>
          <a:bodyPr/>
          <a:lstStyle/>
          <a:p>
            <a:r>
              <a:rPr lang="en-US" sz="3600" dirty="0"/>
              <a:t>Locally Redundant Storage (LRS)</a:t>
            </a:r>
          </a:p>
          <a:p>
            <a:pPr lvl="1"/>
            <a:r>
              <a:rPr lang="en-US" sz="2000" dirty="0"/>
              <a:t>Stores 3 replicas of the data within a single zone (facility) in a single region</a:t>
            </a:r>
          </a:p>
          <a:p>
            <a:pPr lvl="1"/>
            <a:r>
              <a:rPr lang="en-US" sz="2000" dirty="0"/>
              <a:t>Provides data durability for disk, node and rack failures</a:t>
            </a:r>
          </a:p>
          <a:p>
            <a:r>
              <a:rPr lang="en-US" sz="3600" dirty="0"/>
              <a:t>Geo Redundant Storage (GRS)</a:t>
            </a:r>
          </a:p>
          <a:p>
            <a:pPr lvl="1"/>
            <a:r>
              <a:rPr lang="en-US" sz="2000" dirty="0"/>
              <a:t>Stores 6 replicas of the data across two regions (3 in each region)</a:t>
            </a:r>
          </a:p>
          <a:p>
            <a:pPr lvl="1"/>
            <a:r>
              <a:rPr lang="en-US" sz="2000" dirty="0"/>
              <a:t>Provides additional durability to protect data against major regional natural disasters  (e.g., </a:t>
            </a:r>
            <a:r>
              <a:rPr lang="en-US" sz="2000" dirty="0" smtClean="0"/>
              <a:t>tornado</a:t>
            </a:r>
            <a:r>
              <a:rPr lang="en-US" sz="2000" dirty="0"/>
              <a:t>, hurricane, fire, </a:t>
            </a:r>
            <a:r>
              <a:rPr lang="en-US" sz="2000" dirty="0" err="1"/>
              <a:t>etc</a:t>
            </a:r>
            <a:r>
              <a:rPr lang="en-US" sz="2000" dirty="0"/>
              <a:t>,  destroying a whole region)</a:t>
            </a:r>
          </a:p>
          <a:p>
            <a:pPr lvl="1"/>
            <a:r>
              <a:rPr lang="en-US" sz="2000" dirty="0"/>
              <a:t>Updates across regions are performed asynchronously</a:t>
            </a:r>
          </a:p>
          <a:p>
            <a:r>
              <a:rPr lang="en-US" sz="3600" dirty="0"/>
              <a:t>Zone Redundant Storage (ZRS)</a:t>
            </a:r>
          </a:p>
          <a:p>
            <a:pPr lvl="1"/>
            <a:r>
              <a:rPr lang="en-US" sz="2000" dirty="0"/>
              <a:t>Stores 3 replicas of the data across multiple zones (facilities) within a single region or across regions </a:t>
            </a:r>
          </a:p>
          <a:p>
            <a:pPr lvl="1"/>
            <a:r>
              <a:rPr lang="en-US" sz="2000" dirty="0"/>
              <a:t>Provides additional durability to protect data against zone failures (e.g.,  fire burning down a facility</a:t>
            </a:r>
            <a:r>
              <a:rPr lang="en-US" sz="2000" dirty="0" smtClean="0"/>
              <a:t>)</a:t>
            </a:r>
            <a:endParaRPr lang="cs-CZ" sz="2000" dirty="0" smtClean="0"/>
          </a:p>
        </p:txBody>
      </p:sp>
      <p:sp>
        <p:nvSpPr>
          <p:cNvPr id="3" name="Title 2"/>
          <p:cNvSpPr>
            <a:spLocks noGrp="1"/>
          </p:cNvSpPr>
          <p:nvPr>
            <p:ph type="title"/>
          </p:nvPr>
        </p:nvSpPr>
        <p:spPr>
          <a:xfrm>
            <a:off x="274639" y="369887"/>
            <a:ext cx="11889564" cy="917575"/>
          </a:xfrm>
        </p:spPr>
        <p:txBody>
          <a:bodyPr/>
          <a:lstStyle/>
          <a:p>
            <a:r>
              <a:rPr lang="en-US" sz="4800" dirty="0" smtClean="0"/>
              <a:t>Durability Option</a:t>
            </a:r>
            <a:r>
              <a:rPr lang="cs-CZ" sz="4800" dirty="0" smtClean="0"/>
              <a:t>s</a:t>
            </a:r>
            <a:endParaRPr lang="en-US" sz="4800" dirty="0"/>
          </a:p>
        </p:txBody>
      </p:sp>
    </p:spTree>
    <p:extLst>
      <p:ext uri="{BB962C8B-B14F-4D97-AF65-F5344CB8AC3E}">
        <p14:creationId xmlns:p14="http://schemas.microsoft.com/office/powerpoint/2010/main" val="752116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Secondary Read-Only Access</a:t>
            </a:r>
            <a:endParaRPr lang="en-US" sz="4800" dirty="0"/>
          </a:p>
        </p:txBody>
      </p:sp>
      <p:sp>
        <p:nvSpPr>
          <p:cNvPr id="3" name="Text Placeholder 2"/>
          <p:cNvSpPr>
            <a:spLocks noGrp="1"/>
          </p:cNvSpPr>
          <p:nvPr>
            <p:ph type="body" sz="quarter" idx="10"/>
          </p:nvPr>
        </p:nvSpPr>
        <p:spPr>
          <a:xfrm>
            <a:off x="275481" y="1094553"/>
            <a:ext cx="11885514" cy="5168510"/>
          </a:xfrm>
        </p:spPr>
        <p:txBody>
          <a:bodyPr/>
          <a:lstStyle/>
          <a:p>
            <a:r>
              <a:rPr lang="en-US" sz="2856" dirty="0"/>
              <a:t>Customers using Geo Redundant Storage can opt to have read-only access to the eventually consistent copy of the data on Secondary tenant</a:t>
            </a:r>
          </a:p>
          <a:p>
            <a:r>
              <a:rPr lang="en-US" sz="2856" dirty="0" smtClean="0"/>
              <a:t>Applications </a:t>
            </a:r>
            <a:r>
              <a:rPr lang="en-US" sz="2856" dirty="0"/>
              <a:t>control which location they read data from</a:t>
            </a:r>
          </a:p>
          <a:p>
            <a:pPr lvl="2"/>
            <a:r>
              <a:rPr lang="en-US" sz="2040" dirty="0" smtClean="0"/>
              <a:t>Primary </a:t>
            </a:r>
            <a:r>
              <a:rPr lang="en-US" sz="2040" dirty="0"/>
              <a:t>endpoint</a:t>
            </a:r>
          </a:p>
          <a:p>
            <a:pPr lvl="3"/>
            <a:r>
              <a:rPr lang="en-US" sz="1836" dirty="0" err="1"/>
              <a:t>accountname</a:t>
            </a:r>
            <a:r>
              <a:rPr lang="en-US" sz="1836" dirty="0"/>
              <a:t>.&lt;service&gt;.core.windows.net</a:t>
            </a:r>
          </a:p>
          <a:p>
            <a:pPr lvl="2"/>
            <a:r>
              <a:rPr lang="en-US" sz="2040" dirty="0"/>
              <a:t>Secondary endpoint</a:t>
            </a:r>
          </a:p>
          <a:p>
            <a:pPr lvl="3"/>
            <a:r>
              <a:rPr lang="en-US" sz="1836" dirty="0" err="1"/>
              <a:t>accountname</a:t>
            </a:r>
            <a:r>
              <a:rPr lang="en-US" sz="1836" dirty="0"/>
              <a:t>-secondary.&lt;service&gt;.core.windows.net</a:t>
            </a:r>
          </a:p>
          <a:p>
            <a:r>
              <a:rPr lang="en-US" sz="2856" dirty="0"/>
              <a:t>Consistency</a:t>
            </a:r>
          </a:p>
          <a:p>
            <a:pPr lvl="2"/>
            <a:r>
              <a:rPr lang="en-US" sz="2040" dirty="0"/>
              <a:t>All Writes go to the Primary</a:t>
            </a:r>
          </a:p>
          <a:p>
            <a:pPr lvl="2"/>
            <a:r>
              <a:rPr lang="en-US" sz="2040" dirty="0"/>
              <a:t>Reads to Primary are Strongly Consistent </a:t>
            </a:r>
          </a:p>
          <a:p>
            <a:pPr lvl="2"/>
            <a:r>
              <a:rPr lang="en-US" sz="2040" dirty="0"/>
              <a:t>Reads to Secondary are Eventually </a:t>
            </a:r>
            <a:r>
              <a:rPr lang="en-US" sz="2040" dirty="0" smtClean="0"/>
              <a:t>Consistent</a:t>
            </a:r>
            <a:endParaRPr lang="en-US" sz="2800" dirty="0" smtClean="0"/>
          </a:p>
          <a:p>
            <a:r>
              <a:rPr lang="en-US" sz="2800" dirty="0" smtClean="0"/>
              <a:t>Our </a:t>
            </a:r>
            <a:r>
              <a:rPr lang="en-US" sz="2800" dirty="0"/>
              <a:t>client library SDK provides features for reading from the secondary</a:t>
            </a:r>
          </a:p>
          <a:p>
            <a:pPr lvl="2"/>
            <a:r>
              <a:rPr lang="en-US" sz="2040" dirty="0"/>
              <a:t>Retry options: </a:t>
            </a:r>
            <a:r>
              <a:rPr lang="en-US" sz="2040" dirty="0" err="1"/>
              <a:t>PrimaryOnly</a:t>
            </a:r>
            <a:r>
              <a:rPr lang="en-US" sz="2040" dirty="0"/>
              <a:t>, </a:t>
            </a:r>
            <a:r>
              <a:rPr lang="en-US" sz="2040" dirty="0" err="1"/>
              <a:t>SecondaryOnly</a:t>
            </a:r>
            <a:r>
              <a:rPr lang="en-US" sz="2040" dirty="0"/>
              <a:t>, </a:t>
            </a:r>
            <a:r>
              <a:rPr lang="en-US" sz="2040" dirty="0" err="1"/>
              <a:t>PrimaryThenSecondary</a:t>
            </a:r>
            <a:r>
              <a:rPr lang="en-US" sz="2040" dirty="0"/>
              <a:t>, etc</a:t>
            </a:r>
            <a:r>
              <a:rPr lang="en-US" sz="2040" dirty="0" smtClean="0"/>
              <a:t>.</a:t>
            </a:r>
            <a:endParaRPr lang="en-US" sz="2040" dirty="0"/>
          </a:p>
        </p:txBody>
      </p:sp>
    </p:spTree>
    <p:extLst>
      <p:ext uri="{BB962C8B-B14F-4D97-AF65-F5344CB8AC3E}">
        <p14:creationId xmlns:p14="http://schemas.microsoft.com/office/powerpoint/2010/main" val="351770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Access Control</a:t>
            </a:r>
            <a:endParaRPr lang="en-US" dirty="0"/>
          </a:p>
        </p:txBody>
      </p:sp>
      <p:sp>
        <p:nvSpPr>
          <p:cNvPr id="3" name="Content Placeholder 2"/>
          <p:cNvSpPr>
            <a:spLocks noGrp="1"/>
          </p:cNvSpPr>
          <p:nvPr>
            <p:ph sz="quarter" idx="10"/>
          </p:nvPr>
        </p:nvSpPr>
        <p:spPr>
          <a:xfrm>
            <a:off x="280987" y="1236995"/>
            <a:ext cx="12123843" cy="6352508"/>
          </a:xfrm>
        </p:spPr>
        <p:txBody>
          <a:bodyPr/>
          <a:lstStyle/>
          <a:p>
            <a:r>
              <a:rPr lang="en-US" dirty="0" smtClean="0"/>
              <a:t>Symmetric Shared Key </a:t>
            </a:r>
            <a:r>
              <a:rPr lang="en-US" dirty="0" err="1" smtClean="0"/>
              <a:t>AuthN</a:t>
            </a:r>
            <a:endParaRPr lang="en-US" dirty="0" smtClean="0"/>
          </a:p>
          <a:p>
            <a:pPr lvl="1"/>
            <a:r>
              <a:rPr lang="en-US" dirty="0" smtClean="0"/>
              <a:t>Trusted service that owns the storage accounts </a:t>
            </a:r>
          </a:p>
          <a:p>
            <a:r>
              <a:rPr lang="en-US" dirty="0" smtClean="0"/>
              <a:t>Shared Access Signature (SAS) Delegated </a:t>
            </a:r>
            <a:r>
              <a:rPr lang="en-US" dirty="0" err="1" smtClean="0"/>
              <a:t>AuthZ</a:t>
            </a:r>
            <a:endParaRPr lang="en-US" dirty="0" smtClean="0"/>
          </a:p>
          <a:p>
            <a:pPr lvl="1"/>
            <a:r>
              <a:rPr lang="en-US" dirty="0" smtClean="0"/>
              <a:t>3</a:t>
            </a:r>
            <a:r>
              <a:rPr lang="en-US" baseline="30000" dirty="0" smtClean="0"/>
              <a:t>rd</a:t>
            </a:r>
            <a:r>
              <a:rPr lang="en-US" dirty="0" smtClean="0"/>
              <a:t> party services</a:t>
            </a:r>
          </a:p>
          <a:p>
            <a:pPr lvl="1"/>
            <a:r>
              <a:rPr lang="en-US" dirty="0" smtClean="0"/>
              <a:t>Mobile device applications</a:t>
            </a:r>
          </a:p>
          <a:p>
            <a:pPr lvl="1"/>
            <a:r>
              <a:rPr lang="en-US" dirty="0" smtClean="0"/>
              <a:t>Restricted access for services</a:t>
            </a:r>
          </a:p>
          <a:p>
            <a:pPr lvl="1"/>
            <a:r>
              <a:rPr lang="en-US" dirty="0" smtClean="0"/>
              <a:t>Allow client applications to directly communicate with Storage rather than scaling a proxy web service</a:t>
            </a:r>
          </a:p>
          <a:p>
            <a:r>
              <a:rPr lang="en-US" dirty="0" smtClean="0"/>
              <a:t>Public (Blob service only)</a:t>
            </a:r>
          </a:p>
          <a:p>
            <a:pPr lvl="1"/>
            <a:r>
              <a:rPr lang="en-US" dirty="0" smtClean="0"/>
              <a:t>CDN access</a:t>
            </a:r>
          </a:p>
          <a:p>
            <a:pPr lvl="1"/>
            <a:r>
              <a:rPr lang="en-US" dirty="0"/>
              <a:t>B</a:t>
            </a:r>
            <a:r>
              <a:rPr lang="en-US" dirty="0" smtClean="0"/>
              <a:t>rowser based access</a:t>
            </a:r>
          </a:p>
          <a:p>
            <a:pPr marL="466141" lvl="1" indent="0">
              <a:buNone/>
            </a:pPr>
            <a:endParaRPr lang="en-US" dirty="0" smtClean="0"/>
          </a:p>
          <a:p>
            <a:endParaRPr lang="en-US" dirty="0"/>
          </a:p>
        </p:txBody>
      </p:sp>
    </p:spTree>
    <p:extLst>
      <p:ext uri="{BB962C8B-B14F-4D97-AF65-F5344CB8AC3E}">
        <p14:creationId xmlns:p14="http://schemas.microsoft.com/office/powerpoint/2010/main" val="28347478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Analytics</a:t>
            </a:r>
            <a:endParaRPr lang="en-US" dirty="0"/>
          </a:p>
        </p:txBody>
      </p:sp>
      <p:sp>
        <p:nvSpPr>
          <p:cNvPr id="3" name="Text Placeholder 2"/>
          <p:cNvSpPr>
            <a:spLocks noGrp="1"/>
          </p:cNvSpPr>
          <p:nvPr>
            <p:ph type="body" sz="quarter" idx="10"/>
          </p:nvPr>
        </p:nvSpPr>
        <p:spPr>
          <a:xfrm>
            <a:off x="259647" y="1439862"/>
            <a:ext cx="11887200" cy="5561694"/>
          </a:xfrm>
        </p:spPr>
        <p:txBody>
          <a:bodyPr/>
          <a:lstStyle/>
          <a:p>
            <a:r>
              <a:rPr lang="en-US" dirty="0" smtClean="0"/>
              <a:t>Storage platform incorporates rich analytics</a:t>
            </a:r>
          </a:p>
          <a:p>
            <a:pPr lvl="1"/>
            <a:r>
              <a:rPr lang="en-US" dirty="0" smtClean="0"/>
              <a:t>Metrics - Monitor service health, capacity, availability and performance</a:t>
            </a:r>
          </a:p>
          <a:p>
            <a:pPr lvl="1"/>
            <a:r>
              <a:rPr lang="en-US" dirty="0" smtClean="0"/>
              <a:t>Logs – Detailed logs of every operation to support troubleshooting</a:t>
            </a:r>
          </a:p>
          <a:p>
            <a:r>
              <a:rPr lang="en-US" dirty="0" smtClean="0"/>
              <a:t>Analytics is not enabled by default – we recommend enabling </a:t>
            </a:r>
          </a:p>
          <a:p>
            <a:pPr lvl="1"/>
            <a:r>
              <a:rPr lang="en-US" dirty="0" smtClean="0"/>
              <a:t>During testing to establish baseline metrics</a:t>
            </a:r>
          </a:p>
          <a:p>
            <a:pPr lvl="1"/>
            <a:r>
              <a:rPr lang="en-US" dirty="0" smtClean="0"/>
              <a:t>In production to assist with troubleshooting</a:t>
            </a:r>
          </a:p>
          <a:p>
            <a:r>
              <a:rPr lang="en-US" dirty="0" smtClean="0"/>
              <a:t>Client libraries also enable access to metrics data via strongly typed objects </a:t>
            </a:r>
          </a:p>
          <a:p>
            <a:r>
              <a:rPr lang="en-US" dirty="0" smtClean="0"/>
              <a:t>Client libraries also have client side logging</a:t>
            </a:r>
            <a:endParaRPr lang="en-US" dirty="0"/>
          </a:p>
        </p:txBody>
      </p:sp>
    </p:spTree>
    <p:extLst>
      <p:ext uri="{BB962C8B-B14F-4D97-AF65-F5344CB8AC3E}">
        <p14:creationId xmlns:p14="http://schemas.microsoft.com/office/powerpoint/2010/main" val="84832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Storage Account Limits</a:t>
            </a:r>
            <a:endParaRPr lang="cs-CZ" dirty="0"/>
          </a:p>
        </p:txBody>
      </p:sp>
      <p:graphicFrame>
        <p:nvGraphicFramePr>
          <p:cNvPr id="4" name="Table 3"/>
          <p:cNvGraphicFramePr>
            <a:graphicFrameLocks noGrp="1"/>
          </p:cNvGraphicFramePr>
          <p:nvPr>
            <p:extLst>
              <p:ext uri="{D42A27DB-BD31-4B8C-83A1-F6EECF244321}">
                <p14:modId xmlns:p14="http://schemas.microsoft.com/office/powerpoint/2010/main" val="1095924154"/>
              </p:ext>
            </p:extLst>
          </p:nvPr>
        </p:nvGraphicFramePr>
        <p:xfrm>
          <a:off x="503237" y="1214853"/>
          <a:ext cx="11660966" cy="5008951"/>
        </p:xfrm>
        <a:graphic>
          <a:graphicData uri="http://schemas.openxmlformats.org/drawingml/2006/table">
            <a:tbl>
              <a:tblPr/>
              <a:tblGrid>
                <a:gridCol w="6324600"/>
                <a:gridCol w="5336366"/>
              </a:tblGrid>
              <a:tr h="382364">
                <a:tc>
                  <a:txBody>
                    <a:bodyPr/>
                    <a:lstStyle/>
                    <a:p>
                      <a:r>
                        <a:rPr lang="cs-CZ" sz="1800" dirty="0"/>
                        <a:t>TB per storage account</a:t>
                      </a:r>
                    </a:p>
                  </a:txBody>
                  <a:tcPr marL="27181" marR="27181" marT="13591" marB="13591" anchor="ctr">
                    <a:lnL>
                      <a:noFill/>
                    </a:lnL>
                    <a:lnR>
                      <a:noFill/>
                    </a:lnR>
                    <a:lnT>
                      <a:noFill/>
                    </a:lnT>
                    <a:lnB>
                      <a:noFill/>
                    </a:lnB>
                  </a:tcPr>
                </a:tc>
                <a:tc>
                  <a:txBody>
                    <a:bodyPr/>
                    <a:lstStyle/>
                    <a:p>
                      <a:r>
                        <a:rPr lang="cs-CZ" sz="1800"/>
                        <a:t>500 TB</a:t>
                      </a:r>
                    </a:p>
                  </a:txBody>
                  <a:tcPr marL="27181" marR="27181" marT="13591" marB="13591" anchor="ctr">
                    <a:lnL>
                      <a:noFill/>
                    </a:lnL>
                    <a:lnR>
                      <a:noFill/>
                    </a:lnR>
                    <a:lnT>
                      <a:noFill/>
                    </a:lnT>
                    <a:lnB>
                      <a:noFill/>
                    </a:lnB>
                  </a:tcPr>
                </a:tc>
              </a:tr>
              <a:tr h="382364">
                <a:tc>
                  <a:txBody>
                    <a:bodyPr/>
                    <a:lstStyle/>
                    <a:p>
                      <a:r>
                        <a:rPr lang="cs-CZ" sz="1800" dirty="0"/>
                        <a:t>Max 8 KB IOPS per persistent disk (Basic Tier)</a:t>
                      </a:r>
                    </a:p>
                  </a:txBody>
                  <a:tcPr marL="27181" marR="27181" marT="13591" marB="13591" anchor="ctr">
                    <a:lnL>
                      <a:noFill/>
                    </a:lnL>
                    <a:lnR>
                      <a:noFill/>
                    </a:lnR>
                    <a:lnT>
                      <a:noFill/>
                    </a:lnT>
                    <a:lnB>
                      <a:noFill/>
                    </a:lnB>
                  </a:tcPr>
                </a:tc>
                <a:tc>
                  <a:txBody>
                    <a:bodyPr/>
                    <a:lstStyle/>
                    <a:p>
                      <a:r>
                        <a:rPr lang="cs-CZ" sz="1800"/>
                        <a:t>300</a:t>
                      </a:r>
                      <a:r>
                        <a:rPr lang="cs-CZ" sz="1800" baseline="30000"/>
                        <a:t>2</a:t>
                      </a:r>
                      <a:endParaRPr lang="cs-CZ" sz="1800"/>
                    </a:p>
                  </a:txBody>
                  <a:tcPr marL="27181" marR="27181" marT="13591" marB="13591" anchor="ctr">
                    <a:lnL>
                      <a:noFill/>
                    </a:lnL>
                    <a:lnR>
                      <a:noFill/>
                    </a:lnR>
                    <a:lnT>
                      <a:noFill/>
                    </a:lnT>
                    <a:lnB>
                      <a:noFill/>
                    </a:lnB>
                  </a:tcPr>
                </a:tc>
              </a:tr>
              <a:tr h="382364">
                <a:tc>
                  <a:txBody>
                    <a:bodyPr/>
                    <a:lstStyle/>
                    <a:p>
                      <a:r>
                        <a:rPr lang="cs-CZ" sz="1800" dirty="0"/>
                        <a:t>Max 8 KB IOPS per persistent disk (Standard Tier)</a:t>
                      </a:r>
                    </a:p>
                  </a:txBody>
                  <a:tcPr marL="27181" marR="27181" marT="13591" marB="13591" anchor="ctr">
                    <a:lnL>
                      <a:noFill/>
                    </a:lnL>
                    <a:lnR>
                      <a:noFill/>
                    </a:lnR>
                    <a:lnT>
                      <a:noFill/>
                    </a:lnT>
                    <a:lnB>
                      <a:noFill/>
                    </a:lnB>
                  </a:tcPr>
                </a:tc>
                <a:tc>
                  <a:txBody>
                    <a:bodyPr/>
                    <a:lstStyle/>
                    <a:p>
                      <a:r>
                        <a:rPr lang="cs-CZ" sz="1800"/>
                        <a:t>500</a:t>
                      </a:r>
                      <a:r>
                        <a:rPr lang="cs-CZ" sz="1800" baseline="30000"/>
                        <a:t>2</a:t>
                      </a:r>
                      <a:endParaRPr lang="cs-CZ" sz="1800"/>
                    </a:p>
                  </a:txBody>
                  <a:tcPr marL="27181" marR="27181" marT="13591" marB="13591" anchor="ctr">
                    <a:lnL>
                      <a:noFill/>
                    </a:lnL>
                    <a:lnR>
                      <a:noFill/>
                    </a:lnR>
                    <a:lnT>
                      <a:noFill/>
                    </a:lnT>
                    <a:lnB>
                      <a:noFill/>
                    </a:lnB>
                  </a:tcPr>
                </a:tc>
              </a:tr>
              <a:tr h="508300">
                <a:tc>
                  <a:txBody>
                    <a:bodyPr/>
                    <a:lstStyle/>
                    <a:p>
                      <a:r>
                        <a:rPr lang="en-US" sz="1800" dirty="0"/>
                        <a:t>Total Request Rate </a:t>
                      </a:r>
                      <a:r>
                        <a:rPr lang="en-US" sz="1800" dirty="0" smtClean="0"/>
                        <a:t>(1KB </a:t>
                      </a:r>
                      <a:r>
                        <a:rPr lang="en-US" sz="1800" dirty="0"/>
                        <a:t>object size) per storage account</a:t>
                      </a:r>
                    </a:p>
                  </a:txBody>
                  <a:tcPr marL="27181" marR="27181" marT="13591" marB="13591" anchor="ctr">
                    <a:lnL>
                      <a:noFill/>
                    </a:lnL>
                    <a:lnR>
                      <a:noFill/>
                    </a:lnR>
                    <a:lnT>
                      <a:noFill/>
                    </a:lnT>
                    <a:lnB>
                      <a:noFill/>
                    </a:lnB>
                  </a:tcPr>
                </a:tc>
                <a:tc>
                  <a:txBody>
                    <a:bodyPr/>
                    <a:lstStyle/>
                    <a:p>
                      <a:r>
                        <a:rPr lang="en-US" sz="1800"/>
                        <a:t>Up to 20,000 entities or messages per second</a:t>
                      </a:r>
                    </a:p>
                  </a:txBody>
                  <a:tcPr marL="27181" marR="27181" marT="13591" marB="13591" anchor="ctr">
                    <a:lnL>
                      <a:noFill/>
                    </a:lnL>
                    <a:lnR>
                      <a:noFill/>
                    </a:lnR>
                    <a:lnT>
                      <a:noFill/>
                    </a:lnT>
                    <a:lnB>
                      <a:noFill/>
                    </a:lnB>
                  </a:tcPr>
                </a:tc>
              </a:tr>
              <a:tr h="626944">
                <a:tc>
                  <a:txBody>
                    <a:bodyPr/>
                    <a:lstStyle/>
                    <a:p>
                      <a:r>
                        <a:rPr lang="en-US" sz="1800" dirty="0"/>
                        <a:t>Target Throughput for Single Blob</a:t>
                      </a:r>
                    </a:p>
                  </a:txBody>
                  <a:tcPr marL="27181" marR="27181" marT="13591" marB="13591" anchor="ctr">
                    <a:lnL>
                      <a:noFill/>
                    </a:lnL>
                    <a:lnR>
                      <a:noFill/>
                    </a:lnR>
                    <a:lnT>
                      <a:noFill/>
                    </a:lnT>
                    <a:lnB>
                      <a:noFill/>
                    </a:lnB>
                  </a:tcPr>
                </a:tc>
                <a:tc>
                  <a:txBody>
                    <a:bodyPr/>
                    <a:lstStyle/>
                    <a:p>
                      <a:r>
                        <a:rPr lang="en-US" sz="1800"/>
                        <a:t>Up to 60 MB per second, or up to 500 requests per second</a:t>
                      </a:r>
                    </a:p>
                  </a:txBody>
                  <a:tcPr marL="27181" marR="27181" marT="13591" marB="13591" anchor="ctr">
                    <a:lnL>
                      <a:noFill/>
                    </a:lnL>
                    <a:lnR>
                      <a:noFill/>
                    </a:lnR>
                    <a:lnT>
                      <a:noFill/>
                    </a:lnT>
                    <a:lnB>
                      <a:noFill/>
                    </a:lnB>
                  </a:tcPr>
                </a:tc>
              </a:tr>
              <a:tr h="382364">
                <a:tc>
                  <a:txBody>
                    <a:bodyPr/>
                    <a:lstStyle/>
                    <a:p>
                      <a:r>
                        <a:rPr lang="en-US" sz="1800" dirty="0"/>
                        <a:t>Target Throughput for Single Queue (1 KB messages)</a:t>
                      </a:r>
                    </a:p>
                  </a:txBody>
                  <a:tcPr marL="27181" marR="27181" marT="13591" marB="13591" anchor="ctr">
                    <a:lnL>
                      <a:noFill/>
                    </a:lnL>
                    <a:lnR>
                      <a:noFill/>
                    </a:lnR>
                    <a:lnT>
                      <a:noFill/>
                    </a:lnT>
                    <a:lnB>
                      <a:noFill/>
                    </a:lnB>
                  </a:tcPr>
                </a:tc>
                <a:tc>
                  <a:txBody>
                    <a:bodyPr/>
                    <a:lstStyle/>
                    <a:p>
                      <a:r>
                        <a:rPr lang="en-US" sz="1800"/>
                        <a:t>Up to 2000 messages per second</a:t>
                      </a:r>
                    </a:p>
                  </a:txBody>
                  <a:tcPr marL="27181" marR="27181" marT="13591" marB="13591" anchor="ctr">
                    <a:lnL>
                      <a:noFill/>
                    </a:lnL>
                    <a:lnR>
                      <a:noFill/>
                    </a:lnR>
                    <a:lnT>
                      <a:noFill/>
                    </a:lnT>
                    <a:lnB>
                      <a:noFill/>
                    </a:lnB>
                  </a:tcPr>
                </a:tc>
              </a:tr>
              <a:tr h="447288">
                <a:tc>
                  <a:txBody>
                    <a:bodyPr/>
                    <a:lstStyle/>
                    <a:p>
                      <a:r>
                        <a:rPr lang="en-US" sz="1800" dirty="0"/>
                        <a:t>Target Throughput for Single Table Partition (1 KB entities)</a:t>
                      </a:r>
                    </a:p>
                  </a:txBody>
                  <a:tcPr marL="27181" marR="27181" marT="13591" marB="13591" anchor="ctr">
                    <a:lnL>
                      <a:noFill/>
                    </a:lnL>
                    <a:lnR>
                      <a:noFill/>
                    </a:lnR>
                    <a:lnT>
                      <a:noFill/>
                    </a:lnT>
                    <a:lnB>
                      <a:noFill/>
                    </a:lnB>
                  </a:tcPr>
                </a:tc>
                <a:tc>
                  <a:txBody>
                    <a:bodyPr/>
                    <a:lstStyle/>
                    <a:p>
                      <a:r>
                        <a:rPr lang="en-US" sz="1800" dirty="0"/>
                        <a:t>Up to 2000 entities per second</a:t>
                      </a:r>
                    </a:p>
                  </a:txBody>
                  <a:tcPr marL="27181" marR="27181" marT="13591" marB="13591" anchor="ctr">
                    <a:lnL>
                      <a:noFill/>
                    </a:lnL>
                    <a:lnR>
                      <a:noFill/>
                    </a:lnR>
                    <a:lnT>
                      <a:noFill/>
                    </a:lnT>
                    <a:lnB>
                      <a:noFill/>
                    </a:lnB>
                  </a:tcPr>
                </a:tc>
              </a:tr>
              <a:tr h="382364">
                <a:tc>
                  <a:txBody>
                    <a:bodyPr/>
                    <a:lstStyle/>
                    <a:p>
                      <a:r>
                        <a:rPr lang="en-US" sz="1800" dirty="0"/>
                        <a:t>Max ingress per storage account (</a:t>
                      </a:r>
                      <a:r>
                        <a:rPr lang="en-US" sz="1800" dirty="0" smtClean="0"/>
                        <a:t>U</a:t>
                      </a:r>
                      <a:r>
                        <a:rPr lang="cs-CZ" sz="1800" dirty="0" smtClean="0"/>
                        <a:t>S</a:t>
                      </a:r>
                      <a:r>
                        <a:rPr lang="en-US" sz="1800" dirty="0" smtClean="0"/>
                        <a:t>)</a:t>
                      </a:r>
                      <a:endParaRPr lang="en-US" sz="1800" dirty="0"/>
                    </a:p>
                  </a:txBody>
                  <a:tcPr marL="27181" marR="27181" marT="13591" marB="13591" anchor="ctr">
                    <a:lnL>
                      <a:noFill/>
                    </a:lnL>
                    <a:lnR>
                      <a:noFill/>
                    </a:lnR>
                    <a:lnT>
                      <a:noFill/>
                    </a:lnT>
                    <a:lnB>
                      <a:noFill/>
                    </a:lnB>
                  </a:tcPr>
                </a:tc>
                <a:tc>
                  <a:txBody>
                    <a:bodyPr/>
                    <a:lstStyle/>
                    <a:p>
                      <a:r>
                        <a:rPr lang="en-US" sz="1800" dirty="0"/>
                        <a:t>10 </a:t>
                      </a:r>
                      <a:r>
                        <a:rPr lang="en-US" sz="1800" dirty="0" err="1"/>
                        <a:t>Gbps</a:t>
                      </a:r>
                      <a:r>
                        <a:rPr lang="en-US" sz="1800" dirty="0"/>
                        <a:t> if GRS</a:t>
                      </a:r>
                      <a:r>
                        <a:rPr lang="en-US" sz="1800" baseline="30000" dirty="0"/>
                        <a:t>3</a:t>
                      </a:r>
                      <a:r>
                        <a:rPr lang="en-US" sz="1800" dirty="0"/>
                        <a:t> enabled, 20 </a:t>
                      </a:r>
                      <a:r>
                        <a:rPr lang="en-US" sz="1800" dirty="0" err="1"/>
                        <a:t>Gbps</a:t>
                      </a:r>
                      <a:r>
                        <a:rPr lang="en-US" sz="1800" dirty="0"/>
                        <a:t> for LRS</a:t>
                      </a:r>
                    </a:p>
                  </a:txBody>
                  <a:tcPr marL="27181" marR="27181" marT="13591" marB="13591" anchor="ctr">
                    <a:lnL>
                      <a:noFill/>
                    </a:lnL>
                    <a:lnR>
                      <a:noFill/>
                    </a:lnR>
                    <a:lnT>
                      <a:noFill/>
                    </a:lnT>
                    <a:lnB>
                      <a:noFill/>
                    </a:lnB>
                  </a:tcPr>
                </a:tc>
              </a:tr>
              <a:tr h="382364">
                <a:tc>
                  <a:txBody>
                    <a:bodyPr/>
                    <a:lstStyle/>
                    <a:p>
                      <a:r>
                        <a:rPr lang="en-US" sz="1800" dirty="0"/>
                        <a:t>Max egress per storage account (</a:t>
                      </a:r>
                      <a:r>
                        <a:rPr lang="en-US" sz="1800" dirty="0" smtClean="0"/>
                        <a:t>U</a:t>
                      </a:r>
                      <a:r>
                        <a:rPr lang="cs-CZ" sz="1800" dirty="0" smtClean="0"/>
                        <a:t>S</a:t>
                      </a:r>
                      <a:r>
                        <a:rPr lang="en-US" sz="1800" dirty="0" smtClean="0"/>
                        <a:t>)</a:t>
                      </a:r>
                      <a:endParaRPr lang="en-US" sz="1800" dirty="0"/>
                    </a:p>
                  </a:txBody>
                  <a:tcPr marL="27181" marR="27181" marT="13591" marB="13591" anchor="ctr">
                    <a:lnL>
                      <a:noFill/>
                    </a:lnL>
                    <a:lnR>
                      <a:noFill/>
                    </a:lnR>
                    <a:lnT>
                      <a:noFill/>
                    </a:lnT>
                    <a:lnB>
                      <a:noFill/>
                    </a:lnB>
                  </a:tcPr>
                </a:tc>
                <a:tc>
                  <a:txBody>
                    <a:bodyPr/>
                    <a:lstStyle/>
                    <a:p>
                      <a:r>
                        <a:rPr lang="en-US" sz="1800" dirty="0"/>
                        <a:t>20 </a:t>
                      </a:r>
                      <a:r>
                        <a:rPr lang="en-US" sz="1800" dirty="0" err="1"/>
                        <a:t>Gbps</a:t>
                      </a:r>
                      <a:r>
                        <a:rPr lang="en-US" sz="1800" dirty="0"/>
                        <a:t> if GRS</a:t>
                      </a:r>
                      <a:r>
                        <a:rPr lang="en-US" sz="1800" baseline="30000" dirty="0"/>
                        <a:t>3</a:t>
                      </a:r>
                      <a:r>
                        <a:rPr lang="en-US" sz="1800" dirty="0"/>
                        <a:t> enabled, 30 </a:t>
                      </a:r>
                      <a:r>
                        <a:rPr lang="en-US" sz="1800" dirty="0" err="1"/>
                        <a:t>Gbps</a:t>
                      </a:r>
                      <a:r>
                        <a:rPr lang="en-US" sz="1800" dirty="0"/>
                        <a:t> for LRS</a:t>
                      </a:r>
                    </a:p>
                  </a:txBody>
                  <a:tcPr marL="27181" marR="27181" marT="13591" marB="13591" anchor="ctr">
                    <a:lnL>
                      <a:noFill/>
                    </a:lnL>
                    <a:lnR>
                      <a:noFill/>
                    </a:lnR>
                    <a:lnT>
                      <a:noFill/>
                    </a:lnT>
                    <a:lnB>
                      <a:noFill/>
                    </a:lnB>
                  </a:tcPr>
                </a:tc>
              </a:tr>
              <a:tr h="463093">
                <a:tc>
                  <a:txBody>
                    <a:bodyPr/>
                    <a:lstStyle/>
                    <a:p>
                      <a:r>
                        <a:rPr lang="en-US" sz="1800" dirty="0"/>
                        <a:t>Max ingress per storage account (</a:t>
                      </a:r>
                      <a:r>
                        <a:rPr lang="en-US" sz="1800" dirty="0" smtClean="0"/>
                        <a:t>European</a:t>
                      </a:r>
                      <a:r>
                        <a:rPr lang="cs-CZ" sz="1800" dirty="0" smtClean="0"/>
                        <a:t>,</a:t>
                      </a:r>
                      <a:r>
                        <a:rPr lang="en-US" sz="1800" dirty="0" smtClean="0"/>
                        <a:t> Asian)</a:t>
                      </a:r>
                      <a:endParaRPr lang="en-US" sz="1800" dirty="0"/>
                    </a:p>
                  </a:txBody>
                  <a:tcPr marL="27181" marR="27181" marT="13591" marB="13591" anchor="ctr">
                    <a:lnL>
                      <a:noFill/>
                    </a:lnL>
                    <a:lnR>
                      <a:noFill/>
                    </a:lnR>
                    <a:lnT>
                      <a:noFill/>
                    </a:lnT>
                    <a:lnB>
                      <a:noFill/>
                    </a:lnB>
                  </a:tcPr>
                </a:tc>
                <a:tc>
                  <a:txBody>
                    <a:bodyPr/>
                    <a:lstStyle/>
                    <a:p>
                      <a:r>
                        <a:rPr lang="en-US" sz="1800" dirty="0"/>
                        <a:t>5 </a:t>
                      </a:r>
                      <a:r>
                        <a:rPr lang="en-US" sz="1800" dirty="0" err="1"/>
                        <a:t>Gbps</a:t>
                      </a:r>
                      <a:r>
                        <a:rPr lang="en-US" sz="1800" dirty="0"/>
                        <a:t> if GRS</a:t>
                      </a:r>
                      <a:r>
                        <a:rPr lang="en-US" sz="1800" baseline="30000" dirty="0"/>
                        <a:t>3</a:t>
                      </a:r>
                      <a:r>
                        <a:rPr lang="en-US" sz="1800" dirty="0"/>
                        <a:t> enabled, 10 </a:t>
                      </a:r>
                      <a:r>
                        <a:rPr lang="en-US" sz="1800" dirty="0" err="1"/>
                        <a:t>Gbps</a:t>
                      </a:r>
                      <a:r>
                        <a:rPr lang="en-US" sz="1800" dirty="0"/>
                        <a:t> for LRS</a:t>
                      </a:r>
                    </a:p>
                  </a:txBody>
                  <a:tcPr marL="27181" marR="27181" marT="13591" marB="13591" anchor="ctr">
                    <a:lnL>
                      <a:noFill/>
                    </a:lnL>
                    <a:lnR>
                      <a:noFill/>
                    </a:lnR>
                    <a:lnT>
                      <a:noFill/>
                    </a:lnT>
                    <a:lnB>
                      <a:noFill/>
                    </a:lnB>
                  </a:tcPr>
                </a:tc>
              </a:tr>
              <a:tr h="669142">
                <a:tc>
                  <a:txBody>
                    <a:bodyPr/>
                    <a:lstStyle/>
                    <a:p>
                      <a:r>
                        <a:rPr lang="en-US" sz="1800" dirty="0"/>
                        <a:t>Max egress per storage account (</a:t>
                      </a:r>
                      <a:r>
                        <a:rPr lang="en-US" sz="1800" dirty="0" smtClean="0"/>
                        <a:t>European</a:t>
                      </a:r>
                      <a:r>
                        <a:rPr lang="cs-CZ" sz="1800" dirty="0" smtClean="0"/>
                        <a:t>,</a:t>
                      </a:r>
                      <a:r>
                        <a:rPr lang="cs-CZ" sz="1800" baseline="0" dirty="0" smtClean="0"/>
                        <a:t> </a:t>
                      </a:r>
                      <a:r>
                        <a:rPr lang="en-US" sz="1800" dirty="0" smtClean="0"/>
                        <a:t>Asian)</a:t>
                      </a:r>
                      <a:endParaRPr lang="en-US" sz="1800" dirty="0"/>
                    </a:p>
                  </a:txBody>
                  <a:tcPr marL="27181" marR="27181" marT="13591" marB="13591" anchor="ctr">
                    <a:lnL>
                      <a:noFill/>
                    </a:lnL>
                    <a:lnR>
                      <a:noFill/>
                    </a:lnR>
                    <a:lnT>
                      <a:noFill/>
                    </a:lnT>
                    <a:lnB>
                      <a:noFill/>
                    </a:lnB>
                  </a:tcPr>
                </a:tc>
                <a:tc>
                  <a:txBody>
                    <a:bodyPr/>
                    <a:lstStyle/>
                    <a:p>
                      <a:r>
                        <a:rPr lang="en-US" sz="1800" dirty="0"/>
                        <a:t>10 </a:t>
                      </a:r>
                      <a:r>
                        <a:rPr lang="en-US" sz="1800" dirty="0" err="1"/>
                        <a:t>Gbps</a:t>
                      </a:r>
                      <a:r>
                        <a:rPr lang="en-US" sz="1800" dirty="0"/>
                        <a:t> if GRS</a:t>
                      </a:r>
                      <a:r>
                        <a:rPr lang="en-US" sz="1800" baseline="30000" dirty="0"/>
                        <a:t>3</a:t>
                      </a:r>
                      <a:r>
                        <a:rPr lang="en-US" sz="1800" dirty="0"/>
                        <a:t> enabled, 15 </a:t>
                      </a:r>
                      <a:r>
                        <a:rPr lang="en-US" sz="1800" dirty="0" err="1"/>
                        <a:t>Gbps</a:t>
                      </a:r>
                      <a:r>
                        <a:rPr lang="en-US" sz="1800" dirty="0"/>
                        <a:t> for LRS</a:t>
                      </a:r>
                    </a:p>
                  </a:txBody>
                  <a:tcPr marL="27181" marR="27181" marT="13591" marB="13591" anchor="ctr">
                    <a:lnL>
                      <a:noFill/>
                    </a:lnL>
                    <a:lnR>
                      <a:noFill/>
                    </a:lnR>
                    <a:lnT>
                      <a:noFill/>
                    </a:lnT>
                    <a:lnB>
                      <a:noFill/>
                    </a:lnB>
                  </a:tcPr>
                </a:tc>
              </a:tr>
            </a:tbl>
          </a:graphicData>
        </a:graphic>
      </p:graphicFrame>
    </p:spTree>
    <p:extLst>
      <p:ext uri="{BB962C8B-B14F-4D97-AF65-F5344CB8AC3E}">
        <p14:creationId xmlns:p14="http://schemas.microsoft.com/office/powerpoint/2010/main" val="388787706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Azure Mediu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DA0E9E53C4DF44B157E7C69FA8B29B" ma:contentTypeVersion="0" ma:contentTypeDescription="Create a new document." ma:contentTypeScope="" ma:versionID="37515b24f1815ce99347ff8825d3ab21">
  <xsd:schema xmlns:xsd="http://www.w3.org/2001/XMLSchema" xmlns:xs="http://www.w3.org/2001/XMLSchema" xmlns:p="http://schemas.microsoft.com/office/2006/metadata/properties" targetNamespace="http://schemas.microsoft.com/office/2006/metadata/properties" ma:root="true" ma:fieldsID="04cfea69cc7e96fe439bdd16ac97ed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CF9DF0D-1C3B-4246-AF87-515C20AAC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2371</TotalTime>
  <Words>4535</Words>
  <Application>Microsoft Office PowerPoint</Application>
  <PresentationFormat>Custom</PresentationFormat>
  <Paragraphs>544</Paragraphs>
  <Slides>35</Slides>
  <Notes>30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Calibri Light</vt:lpstr>
      <vt:lpstr>Consolas</vt:lpstr>
      <vt:lpstr>Segoe UI</vt:lpstr>
      <vt:lpstr>Segoe UI Light</vt:lpstr>
      <vt:lpstr>Times New Roman</vt:lpstr>
      <vt:lpstr>Wingdings</vt:lpstr>
      <vt:lpstr>TEE14 Speaker PPT Template</vt:lpstr>
      <vt:lpstr>1_TEE14 Speaker PPT Template</vt:lpstr>
      <vt:lpstr>Azure Medium</vt:lpstr>
      <vt:lpstr>think-cell Slide</vt:lpstr>
      <vt:lpstr>Azure Storage services</vt:lpstr>
      <vt:lpstr>Agenda</vt:lpstr>
      <vt:lpstr>Introducing Microsoft Azure Storage</vt:lpstr>
      <vt:lpstr>Azure Storage Architecture</vt:lpstr>
      <vt:lpstr>Durability Options</vt:lpstr>
      <vt:lpstr>Secondary Read-Only Access</vt:lpstr>
      <vt:lpstr>Access Control</vt:lpstr>
      <vt:lpstr>Storage Analytics</vt:lpstr>
      <vt:lpstr>Storage Account Limits</vt:lpstr>
      <vt:lpstr>Blob storage</vt:lpstr>
      <vt:lpstr>Blob Storage Concepts</vt:lpstr>
      <vt:lpstr>Abstractions – Blobs</vt:lpstr>
      <vt:lpstr>Abstractions – Disks</vt:lpstr>
      <vt:lpstr>Premium Storage (preview)</vt:lpstr>
      <vt:lpstr>Azure Files</vt:lpstr>
      <vt:lpstr>Abstractions – Files</vt:lpstr>
      <vt:lpstr>Azure Files vs Disks</vt:lpstr>
      <vt:lpstr>Azure Files vs Blobs</vt:lpstr>
      <vt:lpstr>Table Storage Concepts </vt:lpstr>
      <vt:lpstr>Abstractions – Tables</vt:lpstr>
      <vt:lpstr>PowerPoint Presentation</vt:lpstr>
      <vt:lpstr>PowerPoint Presentation</vt:lpstr>
      <vt:lpstr>Abstractions – Queues</vt:lpstr>
      <vt:lpstr>Microsoft Azure StorSimple</vt:lpstr>
      <vt:lpstr>PowerPoint Presentation</vt:lpstr>
      <vt:lpstr>Addressing storage challenges with StorSimple</vt:lpstr>
      <vt:lpstr>Automatic tiering</vt:lpstr>
      <vt:lpstr>Deduplication</vt:lpstr>
      <vt:lpstr>Compression</vt:lpstr>
      <vt:lpstr>Encryption</vt:lpstr>
      <vt:lpstr>PowerPoint Presentation</vt:lpstr>
      <vt:lpstr>PowerPoint Presentation</vt:lpstr>
      <vt:lpstr>PowerPoint Presentation</vt:lpstr>
      <vt:lpstr>PowerPoint Presentation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SQL Database Overview</dc:title>
  <dc:subject>TechEd 2014</dc:subject>
  <dc:creator>Jan Pospíšil</dc:creator>
  <cp:keywords>Azure;Storage;DocumentDB;Blob;Premium storage;Queue</cp:keywords>
  <dc:description>Template: Jordan Cayabyab, Artitudes Design
Formatting: 
Audience Type:</dc:description>
  <cp:lastModifiedBy>Jan Pospisil</cp:lastModifiedBy>
  <cp:revision>49</cp:revision>
  <cp:lastPrinted>2015-04-01T13:42:55Z</cp:lastPrinted>
  <dcterms:created xsi:type="dcterms:W3CDTF">2014-10-26T10:42:29Z</dcterms:created>
  <dcterms:modified xsi:type="dcterms:W3CDTF">2015-04-02T09:33:09Z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0x0101000CDA0E9E53C4DF44B157E7C69FA8B29B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