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  <p:sldId id="350" r:id="rId96"/>
    <p:sldId id="351" r:id="rId97"/>
    <p:sldId id="352" r:id="rId98"/>
    <p:sldId id="353" r:id="rId99"/>
    <p:sldId id="354" r:id="rId100"/>
    <p:sldId id="355" r:id="rId101"/>
    <p:sldId id="356" r:id="rId102"/>
    <p:sldId id="357" r:id="rId103"/>
    <p:sldId id="358" r:id="rId104"/>
    <p:sldId id="359" r:id="rId105"/>
    <p:sldId id="360" r:id="rId106"/>
    <p:sldId id="361" r:id="rId107"/>
    <p:sldId id="362" r:id="rId108"/>
    <p:sldId id="363" r:id="rId109"/>
    <p:sldId id="364" r:id="rId110"/>
    <p:sldId id="365" r:id="rId111"/>
    <p:sldId id="366" r:id="rId112"/>
    <p:sldId id="367" r:id="rId113"/>
    <p:sldId id="368" r:id="rId114"/>
    <p:sldId id="369" r:id="rId115"/>
    <p:sldId id="370" r:id="rId116"/>
    <p:sldId id="371" r:id="rId117"/>
    <p:sldId id="372" r:id="rId118"/>
    <p:sldId id="373" r:id="rId119"/>
    <p:sldId id="374" r:id="rId120"/>
    <p:sldId id="375" r:id="rId121"/>
    <p:sldId id="376" r:id="rId122"/>
    <p:sldId id="377" r:id="rId123"/>
    <p:sldId id="378" r:id="rId124"/>
    <p:sldId id="379" r:id="rId125"/>
    <p:sldId id="380" r:id="rId126"/>
    <p:sldId id="381" r:id="rId127"/>
    <p:sldId id="382" r:id="rId128"/>
    <p:sldId id="383" r:id="rId129"/>
    <p:sldId id="384" r:id="rId130"/>
    <p:sldId id="385" r:id="rId131"/>
    <p:sldId id="386" r:id="rId132"/>
    <p:sldId id="387" r:id="rId133"/>
    <p:sldId id="388" r:id="rId134"/>
  </p:sldIdLst>
  <p:sldSz cx="12436475" cy="6994525"/>
  <p:notesSz cx="6858000" cy="9144000"/>
  <p:defaultTextStyle>
    <a:defPPr>
      <a:defRPr lang="cs-CZ"/>
    </a:defPPr>
    <a:lvl1pPr marL="0" algn="l" defTabSz="932688" rtl="0" eaLnBrk="1" latinLnBrk="0" hangingPunct="1">
      <a:defRPr sz="1836" kern="1200">
        <a:solidFill>
          <a:schemeClr val="tx1"/>
        </a:solidFill>
        <a:latin typeface="+mn-lt"/>
        <a:ea typeface="+mn-ea"/>
        <a:cs typeface="+mn-cs"/>
      </a:defRPr>
    </a:lvl1pPr>
    <a:lvl2pPr marL="466344" algn="l" defTabSz="932688" rtl="0" eaLnBrk="1" latinLnBrk="0" hangingPunct="1">
      <a:defRPr sz="1836" kern="1200">
        <a:solidFill>
          <a:schemeClr val="tx1"/>
        </a:solidFill>
        <a:latin typeface="+mn-lt"/>
        <a:ea typeface="+mn-ea"/>
        <a:cs typeface="+mn-cs"/>
      </a:defRPr>
    </a:lvl2pPr>
    <a:lvl3pPr marL="932688" algn="l" defTabSz="932688" rtl="0" eaLnBrk="1" latinLnBrk="0" hangingPunct="1">
      <a:defRPr sz="1836" kern="1200">
        <a:solidFill>
          <a:schemeClr val="tx1"/>
        </a:solidFill>
        <a:latin typeface="+mn-lt"/>
        <a:ea typeface="+mn-ea"/>
        <a:cs typeface="+mn-cs"/>
      </a:defRPr>
    </a:lvl3pPr>
    <a:lvl4pPr marL="1399032" algn="l" defTabSz="932688" rtl="0" eaLnBrk="1" latinLnBrk="0" hangingPunct="1">
      <a:defRPr sz="1836" kern="1200">
        <a:solidFill>
          <a:schemeClr val="tx1"/>
        </a:solidFill>
        <a:latin typeface="+mn-lt"/>
        <a:ea typeface="+mn-ea"/>
        <a:cs typeface="+mn-cs"/>
      </a:defRPr>
    </a:lvl4pPr>
    <a:lvl5pPr marL="1865376" algn="l" defTabSz="932688" rtl="0" eaLnBrk="1" latinLnBrk="0" hangingPunct="1">
      <a:defRPr sz="1836" kern="1200">
        <a:solidFill>
          <a:schemeClr val="tx1"/>
        </a:solidFill>
        <a:latin typeface="+mn-lt"/>
        <a:ea typeface="+mn-ea"/>
        <a:cs typeface="+mn-cs"/>
      </a:defRPr>
    </a:lvl5pPr>
    <a:lvl6pPr marL="2331720" algn="l" defTabSz="932688" rtl="0" eaLnBrk="1" latinLnBrk="0" hangingPunct="1">
      <a:defRPr sz="1836" kern="1200">
        <a:solidFill>
          <a:schemeClr val="tx1"/>
        </a:solidFill>
        <a:latin typeface="+mn-lt"/>
        <a:ea typeface="+mn-ea"/>
        <a:cs typeface="+mn-cs"/>
      </a:defRPr>
    </a:lvl6pPr>
    <a:lvl7pPr marL="2798064" algn="l" defTabSz="932688" rtl="0" eaLnBrk="1" latinLnBrk="0" hangingPunct="1">
      <a:defRPr sz="1836" kern="1200">
        <a:solidFill>
          <a:schemeClr val="tx1"/>
        </a:solidFill>
        <a:latin typeface="+mn-lt"/>
        <a:ea typeface="+mn-ea"/>
        <a:cs typeface="+mn-cs"/>
      </a:defRPr>
    </a:lvl7pPr>
    <a:lvl8pPr marL="3264408" algn="l" defTabSz="932688" rtl="0" eaLnBrk="1" latinLnBrk="0" hangingPunct="1">
      <a:defRPr sz="1836" kern="1200">
        <a:solidFill>
          <a:schemeClr val="tx1"/>
        </a:solidFill>
        <a:latin typeface="+mn-lt"/>
        <a:ea typeface="+mn-ea"/>
        <a:cs typeface="+mn-cs"/>
      </a:defRPr>
    </a:lvl8pPr>
    <a:lvl9pPr marL="3730752" algn="l" defTabSz="932688" rtl="0" eaLnBrk="1" latinLnBrk="0" hangingPunct="1">
      <a:defRPr sz="1836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tableStyles" Target="tableStyle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26" Type="http://schemas.openxmlformats.org/officeDocument/2006/relationships/slide" Target="slides/slide125.xml"/><Relationship Id="rId134" Type="http://schemas.openxmlformats.org/officeDocument/2006/relationships/slide" Target="slides/slide133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13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viewProps" Target="view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CE0E9-4A05-46FB-912B-FDF59EA7B1D6}" type="datetimeFigureOut">
              <a:rPr lang="cs-CZ" smtClean="0"/>
              <a:t>27.02.2016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40651-74B7-464E-B7F7-DB2830F5F8A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711695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55008" y="372394"/>
            <a:ext cx="10726460" cy="13519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5008" y="1861968"/>
            <a:ext cx="10726460" cy="44379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5008" y="6482889"/>
            <a:ext cx="2798207" cy="37239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2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5CE0E9-4A05-46FB-912B-FDF59EA7B1D6}" type="datetimeFigureOut">
              <a:rPr lang="cs-CZ" smtClean="0"/>
              <a:t>27.02.2016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19583" y="6482889"/>
            <a:ext cx="4197310" cy="37239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2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83260" y="6482889"/>
            <a:ext cx="2798207" cy="37239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2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640651-74B7-464E-B7F7-DB2830F5F8A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30546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932597" rtl="0" eaLnBrk="1" latinLnBrk="0" hangingPunct="1">
        <a:lnSpc>
          <a:spcPct val="90000"/>
        </a:lnSpc>
        <a:spcBef>
          <a:spcPct val="0"/>
        </a:spcBef>
        <a:buNone/>
        <a:defRPr sz="448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33149" indent="-233149" algn="l" defTabSz="932597" rtl="0" eaLnBrk="1" latinLnBrk="0" hangingPunct="1">
        <a:lnSpc>
          <a:spcPct val="90000"/>
        </a:lnSpc>
        <a:spcBef>
          <a:spcPts val="1020"/>
        </a:spcBef>
        <a:buFont typeface="Arial" panose="020B0604020202020204" pitchFamily="34" charset="0"/>
        <a:buChar char="•"/>
        <a:defRPr sz="2856" kern="1200">
          <a:solidFill>
            <a:schemeClr val="tx1"/>
          </a:solidFill>
          <a:latin typeface="+mn-lt"/>
          <a:ea typeface="+mn-ea"/>
          <a:cs typeface="+mn-cs"/>
        </a:defRPr>
      </a:lvl1pPr>
      <a:lvl2pPr marL="699447" indent="-233149" algn="l" defTabSz="932597" rtl="0" eaLnBrk="1" latinLnBrk="0" hangingPunct="1">
        <a:lnSpc>
          <a:spcPct val="90000"/>
        </a:lnSpc>
        <a:spcBef>
          <a:spcPts val="510"/>
        </a:spcBef>
        <a:buFont typeface="Arial" panose="020B0604020202020204" pitchFamily="34" charset="0"/>
        <a:buChar char="•"/>
        <a:defRPr sz="2448" kern="1200">
          <a:solidFill>
            <a:schemeClr val="tx1"/>
          </a:solidFill>
          <a:latin typeface="+mn-lt"/>
          <a:ea typeface="+mn-ea"/>
          <a:cs typeface="+mn-cs"/>
        </a:defRPr>
      </a:lvl2pPr>
      <a:lvl3pPr marL="1165746" indent="-233149" algn="l" defTabSz="932597" rtl="0" eaLnBrk="1" latinLnBrk="0" hangingPunct="1">
        <a:lnSpc>
          <a:spcPct val="90000"/>
        </a:lnSpc>
        <a:spcBef>
          <a:spcPts val="510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3pPr>
      <a:lvl4pPr marL="1632044" indent="-233149" algn="l" defTabSz="932597" rtl="0" eaLnBrk="1" latinLnBrk="0" hangingPunct="1">
        <a:lnSpc>
          <a:spcPct val="90000"/>
        </a:lnSpc>
        <a:spcBef>
          <a:spcPts val="510"/>
        </a:spcBef>
        <a:buFont typeface="Arial" panose="020B0604020202020204" pitchFamily="34" charset="0"/>
        <a:buChar char="•"/>
        <a:defRPr sz="1836" kern="1200">
          <a:solidFill>
            <a:schemeClr val="tx1"/>
          </a:solidFill>
          <a:latin typeface="+mn-lt"/>
          <a:ea typeface="+mn-ea"/>
          <a:cs typeface="+mn-cs"/>
        </a:defRPr>
      </a:lvl4pPr>
      <a:lvl5pPr marL="2098342" indent="-233149" algn="l" defTabSz="932597" rtl="0" eaLnBrk="1" latinLnBrk="0" hangingPunct="1">
        <a:lnSpc>
          <a:spcPct val="90000"/>
        </a:lnSpc>
        <a:spcBef>
          <a:spcPts val="510"/>
        </a:spcBef>
        <a:buFont typeface="Arial" panose="020B0604020202020204" pitchFamily="34" charset="0"/>
        <a:buChar char="•"/>
        <a:defRPr sz="1836" kern="1200">
          <a:solidFill>
            <a:schemeClr val="tx1"/>
          </a:solidFill>
          <a:latin typeface="+mn-lt"/>
          <a:ea typeface="+mn-ea"/>
          <a:cs typeface="+mn-cs"/>
        </a:defRPr>
      </a:lvl5pPr>
      <a:lvl6pPr marL="2564641" indent="-233149" algn="l" defTabSz="932597" rtl="0" eaLnBrk="1" latinLnBrk="0" hangingPunct="1">
        <a:lnSpc>
          <a:spcPct val="90000"/>
        </a:lnSpc>
        <a:spcBef>
          <a:spcPts val="510"/>
        </a:spcBef>
        <a:buFont typeface="Arial" panose="020B0604020202020204" pitchFamily="34" charset="0"/>
        <a:buChar char="•"/>
        <a:defRPr sz="1836" kern="1200">
          <a:solidFill>
            <a:schemeClr val="tx1"/>
          </a:solidFill>
          <a:latin typeface="+mn-lt"/>
          <a:ea typeface="+mn-ea"/>
          <a:cs typeface="+mn-cs"/>
        </a:defRPr>
      </a:lvl6pPr>
      <a:lvl7pPr marL="3030939" indent="-233149" algn="l" defTabSz="932597" rtl="0" eaLnBrk="1" latinLnBrk="0" hangingPunct="1">
        <a:lnSpc>
          <a:spcPct val="90000"/>
        </a:lnSpc>
        <a:spcBef>
          <a:spcPts val="510"/>
        </a:spcBef>
        <a:buFont typeface="Arial" panose="020B0604020202020204" pitchFamily="34" charset="0"/>
        <a:buChar char="•"/>
        <a:defRPr sz="1836" kern="1200">
          <a:solidFill>
            <a:schemeClr val="tx1"/>
          </a:solidFill>
          <a:latin typeface="+mn-lt"/>
          <a:ea typeface="+mn-ea"/>
          <a:cs typeface="+mn-cs"/>
        </a:defRPr>
      </a:lvl7pPr>
      <a:lvl8pPr marL="3497237" indent="-233149" algn="l" defTabSz="932597" rtl="0" eaLnBrk="1" latinLnBrk="0" hangingPunct="1">
        <a:lnSpc>
          <a:spcPct val="90000"/>
        </a:lnSpc>
        <a:spcBef>
          <a:spcPts val="510"/>
        </a:spcBef>
        <a:buFont typeface="Arial" panose="020B0604020202020204" pitchFamily="34" charset="0"/>
        <a:buChar char="•"/>
        <a:defRPr sz="1836" kern="1200">
          <a:solidFill>
            <a:schemeClr val="tx1"/>
          </a:solidFill>
          <a:latin typeface="+mn-lt"/>
          <a:ea typeface="+mn-ea"/>
          <a:cs typeface="+mn-cs"/>
        </a:defRPr>
      </a:lvl8pPr>
      <a:lvl9pPr marL="3963535" indent="-233149" algn="l" defTabSz="932597" rtl="0" eaLnBrk="1" latinLnBrk="0" hangingPunct="1">
        <a:lnSpc>
          <a:spcPct val="90000"/>
        </a:lnSpc>
        <a:spcBef>
          <a:spcPts val="510"/>
        </a:spcBef>
        <a:buFont typeface="Arial" panose="020B0604020202020204" pitchFamily="34" charset="0"/>
        <a:buChar char="•"/>
        <a:defRPr sz="183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32597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1pPr>
      <a:lvl2pPr marL="466298" algn="l" defTabSz="932597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2pPr>
      <a:lvl3pPr marL="932597" algn="l" defTabSz="932597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3pPr>
      <a:lvl4pPr marL="1398895" algn="l" defTabSz="932597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4pPr>
      <a:lvl5pPr marL="1865193" algn="l" defTabSz="932597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5pPr>
      <a:lvl6pPr marL="2331491" algn="l" defTabSz="932597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6pPr>
      <a:lvl7pPr marL="2797790" algn="l" defTabSz="932597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7pPr>
      <a:lvl8pPr marL="3264088" algn="l" defTabSz="932597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8pPr>
      <a:lvl9pPr marL="3730386" algn="l" defTabSz="932597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1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1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1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1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1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1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1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1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1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1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1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1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1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1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1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1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1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1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1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1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1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1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1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1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1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1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436475" cy="699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70932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Windows 10 editions</a:t>
            </a:r>
            <a:endParaRPr lang="cs-CZ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436475" cy="699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207670"/>
      </p:ext>
    </p:extLst>
  </p:cSld>
  <p:clrMapOvr>
    <a:masterClrMapping/>
  </p:clrMapOvr>
  <p:transition>
    <p:fade/>
  </p:transition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Windows 10 deployment</a:t>
            </a:r>
            <a:endParaRPr lang="cs-CZ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436475" cy="699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266942"/>
      </p:ext>
    </p:extLst>
  </p:cSld>
  <p:clrMapOvr>
    <a:masterClrMapping/>
  </p:clrMapOvr>
  <p:transition>
    <p:fade/>
  </p:transition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Consider your deployment approach 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436475" cy="699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404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Windows 10 security</a:t>
            </a:r>
            <a:endParaRPr lang="cs-CZ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436475" cy="699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286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Windows 10 security</a:t>
            </a:r>
            <a:endParaRPr lang="cs-CZ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436475" cy="699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466442"/>
      </p:ext>
    </p:extLst>
  </p:cSld>
  <p:clrMapOvr>
    <a:masterClrMapping/>
  </p:clrMapOvr>
  <p:transition>
    <p:fade/>
  </p:transition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Biometric authentication in Windows 10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436475" cy="699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745479"/>
      </p:ext>
    </p:extLst>
  </p:cSld>
  <p:clrMapOvr>
    <a:masterClrMapping/>
  </p:clrMapOvr>
  <p:transition>
    <p:fade/>
  </p:transition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Enrollment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436475" cy="699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681552"/>
      </p:ext>
    </p:extLst>
  </p:cSld>
  <p:clrMapOvr>
    <a:masterClrMapping/>
  </p:clrMapOvr>
  <p:transition spd="med">
    <p:fade/>
  </p:transition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Usage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436475" cy="699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657648"/>
      </p:ext>
    </p:extLst>
  </p:cSld>
  <p:clrMapOvr>
    <a:masterClrMapping/>
  </p:clrMapOvr>
  <p:transition spd="med">
    <p:fade/>
  </p:transition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Recovery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436475" cy="699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716408"/>
      </p:ext>
    </p:extLst>
  </p:cSld>
  <p:clrMapOvr>
    <a:masterClrMapping/>
  </p:clrMapOvr>
  <p:transition spd="med">
    <p:fade/>
  </p:transition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Authentication versus identification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436475" cy="699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95689"/>
      </p:ext>
    </p:extLst>
  </p:cSld>
  <p:clrMapOvr>
    <a:masterClrMapping/>
  </p:clrMapOvr>
  <p:transition>
    <p:fade/>
  </p:transition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Windows Hello security requirements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436475" cy="699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488335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New Features overview</a:t>
            </a:r>
            <a:endParaRPr lang="cs-CZ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436475" cy="699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503334"/>
      </p:ext>
    </p:extLst>
  </p:cSld>
  <p:clrMapOvr>
    <a:masterClrMapping/>
  </p:clrMapOvr>
  <p:transition>
    <p:fade/>
  </p:transition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Live-ness and anti-spoofing?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436475" cy="699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336582"/>
      </p:ext>
    </p:extLst>
  </p:cSld>
  <p:clrMapOvr>
    <a:masterClrMapping/>
  </p:clrMapOvr>
  <p:transition>
    <p:fade/>
  </p:transition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Windows Hello</a:t>
            </a:r>
            <a:endParaRPr lang="cs-CZ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436475" cy="699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255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Windows 10 security</a:t>
            </a:r>
            <a:endParaRPr lang="cs-CZ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436475" cy="699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314850"/>
      </p:ext>
    </p:extLst>
  </p:cSld>
  <p:clrMapOvr>
    <a:masterClrMapping/>
  </p:clrMapOvr>
  <p:transition>
    <p:fade/>
  </p:transition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436475" cy="699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687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436475" cy="699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037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436475" cy="699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014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Windows Hello and Microsoft Passport</a:t>
            </a:r>
            <a:endParaRPr lang="cs-CZ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436475" cy="699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186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436475" cy="699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159675"/>
      </p:ext>
    </p:extLst>
  </p:cSld>
  <p:clrMapOvr>
    <a:masterClrMapping/>
  </p:clrMapOvr>
  <p:transition>
    <p:fade/>
  </p:transition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Windows 10 security</a:t>
            </a:r>
            <a:endParaRPr lang="cs-CZ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436475" cy="699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789853"/>
      </p:ext>
    </p:extLst>
  </p:cSld>
  <p:clrMapOvr>
    <a:masterClrMapping/>
  </p:clrMapOvr>
  <p:transition>
    <p:fade/>
  </p:transition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436475" cy="699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61081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Start menu</a:t>
            </a:r>
            <a:endParaRPr lang="cs-CZ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436475" cy="699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452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Virtual Secure Mode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436475" cy="699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127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436475" cy="699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591460"/>
      </p:ext>
    </p:extLst>
  </p:cSld>
  <p:clrMapOvr>
    <a:masterClrMapping/>
  </p:clrMapOvr>
  <p:transition>
    <p:fade/>
  </p:transition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436475" cy="699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80492"/>
      </p:ext>
    </p:extLst>
  </p:cSld>
  <p:clrMapOvr>
    <a:masterClrMapping/>
  </p:clrMapOvr>
  <p:transition>
    <p:fade/>
  </p:transition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436475" cy="699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109411"/>
      </p:ext>
    </p:extLst>
  </p:cSld>
  <p:clrMapOvr>
    <a:masterClrMapping/>
  </p:clrMapOvr>
  <p:transition>
    <p:fade/>
  </p:transition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436475" cy="699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856331"/>
      </p:ext>
    </p:extLst>
  </p:cSld>
  <p:clrMapOvr>
    <a:masterClrMapping/>
  </p:clrMapOvr>
  <p:transition>
    <p:fade/>
  </p:transition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436475" cy="699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100935"/>
      </p:ext>
    </p:extLst>
  </p:cSld>
  <p:clrMapOvr>
    <a:masterClrMapping/>
  </p:clrMapOvr>
  <p:transition>
    <p:fade/>
  </p:transition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436475" cy="699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275773"/>
      </p:ext>
    </p:extLst>
  </p:cSld>
  <p:clrMapOvr>
    <a:masterClrMapping/>
  </p:clrMapOvr>
  <p:transition>
    <p:fade/>
  </p:transition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436475" cy="699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890628"/>
      </p:ext>
    </p:extLst>
  </p:cSld>
  <p:clrMapOvr>
    <a:masterClrMapping/>
  </p:clrMapOvr>
  <p:transition>
    <p:fade/>
  </p:transition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Windows 10 1511</a:t>
            </a:r>
            <a:endParaRPr lang="cs-CZ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436475" cy="699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469306"/>
      </p:ext>
    </p:extLst>
  </p:cSld>
  <p:clrMapOvr>
    <a:masterClrMapping/>
  </p:clrMapOvr>
  <p:transition>
    <p:fade/>
  </p:transition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UI improvements</a:t>
            </a:r>
            <a:endParaRPr lang="cs-CZ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436475" cy="699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124944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Deprecated features</a:t>
            </a:r>
            <a:endParaRPr lang="cs-CZ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436475" cy="699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830619"/>
      </p:ext>
    </p:extLst>
  </p:cSld>
  <p:clrMapOvr>
    <a:masterClrMapping/>
  </p:clrMapOvr>
  <p:transition>
    <p:fade/>
  </p:transition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Action center</a:t>
            </a:r>
            <a:endParaRPr lang="en-US" b="1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436475" cy="699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186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Windows Settings app</a:t>
            </a:r>
            <a:endParaRPr lang="en-US" b="1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436475" cy="699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615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Virtual desktops</a:t>
            </a:r>
            <a:endParaRPr lang="en-US" b="1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436475" cy="699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285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Windows 10 -</a:t>
            </a:r>
            <a:br>
              <a:rPr lang="en-US"/>
            </a:br>
            <a:r>
              <a:rPr lang="cs-CZ"/>
              <a:t>OS, který chcete!</a:t>
            </a:r>
            <a:endParaRPr lang="cs-CZ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436475" cy="699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37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Quick overview</a:t>
            </a:r>
            <a:endParaRPr lang="cs-CZ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436475" cy="699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02403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Windows 10 requirements</a:t>
            </a:r>
            <a:endParaRPr lang="cs-CZ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436475" cy="699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960940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Additional requirements</a:t>
            </a:r>
            <a:endParaRPr lang="cs-CZ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436475" cy="699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776464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Additional  requirements</a:t>
            </a:r>
            <a:endParaRPr lang="cs-CZ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436475" cy="699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80932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Additional requirements</a:t>
            </a:r>
            <a:endParaRPr lang="cs-CZ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436475" cy="699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373792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Additional requirements</a:t>
            </a:r>
            <a:endParaRPr lang="cs-CZ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436475" cy="699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132834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Windows 10 -</a:t>
            </a:r>
            <a:br>
              <a:rPr lang="en-US"/>
            </a:br>
            <a:r>
              <a:rPr lang="cs-CZ"/>
              <a:t>OS, který chcete!</a:t>
            </a:r>
            <a:endParaRPr lang="cs-CZ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436475" cy="699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104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Quick overview</a:t>
            </a:r>
            <a:endParaRPr lang="cs-CZ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436475" cy="699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225729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Upgrade paths from previous Windows</a:t>
            </a:r>
            <a:endParaRPr lang="cs-CZ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436475" cy="699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820292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Windows 10 free upgrade</a:t>
            </a:r>
            <a:endParaRPr lang="cs-CZ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436475" cy="699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433508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Windows 10 download tool</a:t>
            </a:r>
            <a:endParaRPr lang="cs-CZ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436475" cy="699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455147"/>
      </p:ext>
    </p:extLst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Windows RT</a:t>
            </a:r>
            <a:endParaRPr lang="cs-CZ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436475" cy="699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764047"/>
      </p:ext>
    </p:extLst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b="1"/>
              <a:t>Universal Apps + Continuum</a:t>
            </a:r>
            <a:endParaRPr lang="cs-CZ" sz="60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436475" cy="699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467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Windows 10 deployment</a:t>
            </a:r>
            <a:endParaRPr lang="cs-CZ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436475" cy="699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19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Windows 10 deployment</a:t>
            </a:r>
            <a:endParaRPr lang="cs-CZ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436475" cy="699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217359"/>
      </p:ext>
    </p:extLst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/>
              <a:t>The end of wipe </a:t>
            </a:r>
            <a:br>
              <a:rPr lang="en-US" sz="5400"/>
            </a:br>
            <a:r>
              <a:rPr lang="en-US" sz="5400"/>
              <a:t>and reload!</a:t>
            </a:r>
            <a:endParaRPr lang="en-US" sz="54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436475" cy="699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134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60">
                <a:solidFill>
                  <a:schemeClr val="bg2">
                    <a:lumMod val="75000"/>
                  </a:schemeClr>
                </a:solidFill>
              </a:rPr>
              <a:t>Deployment Options</a:t>
            </a:r>
            <a:endParaRPr lang="en-US" sz="306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436475" cy="699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457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Windows 10 quick overview</a:t>
            </a:r>
            <a:endParaRPr lang="cs-CZ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436475" cy="699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873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Moving in-place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436475" cy="699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379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7030A0"/>
                </a:solidFill>
              </a:rPr>
              <a:t>Moving In-place</a:t>
            </a:r>
            <a:endParaRPr lang="en-US" dirty="0">
              <a:solidFill>
                <a:srgbClr val="7030A0"/>
              </a:solidFill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436475" cy="699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286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436475" cy="699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83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>
                <a:solidFill>
                  <a:srgbClr val="7030A0"/>
                </a:solidFill>
              </a:rPr>
              <a:t>When not to use in-place upgrade</a:t>
            </a:r>
            <a:endParaRPr lang="en-US" sz="4000" dirty="0">
              <a:solidFill>
                <a:srgbClr val="7030A0"/>
              </a:solidFill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436475" cy="699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483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/>
              <a:t>Windows 7 in-place upgrade</a:t>
            </a:r>
            <a:endParaRPr lang="cs-CZ" sz="60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436475" cy="699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903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436475" cy="699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888980"/>
      </p:ext>
    </p:extLst>
  </p:cSld>
  <p:clrMapOvr>
    <a:masterClrMapping/>
  </p:clrMapOvr>
  <p:transition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436475" cy="699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396330"/>
      </p:ext>
    </p:extLst>
  </p:cSld>
  <p:clrMapOvr>
    <a:masterClrMapping/>
  </p:clrMapOvr>
  <p:transition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436475" cy="699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39277"/>
      </p:ext>
    </p:extLst>
  </p:cSld>
  <p:clrMapOvr>
    <a:masterClrMapping/>
  </p:clrMapOvr>
  <p:transition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436475" cy="699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604860"/>
      </p:ext>
    </p:extLst>
  </p:cSld>
  <p:clrMapOvr>
    <a:masterClrMapping/>
  </p:clrMapOvr>
  <p:transition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436475" cy="699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734284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Discussion</a:t>
            </a:r>
            <a:endParaRPr lang="cs-CZ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436475" cy="699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02437"/>
      </p:ext>
    </p:extLst>
  </p:cSld>
  <p:clrMapOvr>
    <a:masterClrMapping/>
  </p:clrMapOvr>
  <p:transition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436475" cy="699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418265"/>
      </p:ext>
    </p:extLst>
  </p:cSld>
  <p:clrMapOvr>
    <a:masterClrMapping/>
  </p:clrMapOvr>
  <p:transition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436475" cy="699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221891"/>
      </p:ext>
    </p:extLst>
  </p:cSld>
  <p:clrMapOvr>
    <a:masterClrMapping/>
  </p:clrMapOvr>
  <p:transition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436475" cy="699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150998"/>
      </p:ext>
    </p:extLst>
  </p:cSld>
  <p:clrMapOvr>
    <a:masterClrMapping/>
  </p:clrMapOvr>
  <p:transition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Traditional deployment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436475" cy="699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09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Compact OS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436475" cy="699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798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Compact OS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436475" cy="699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126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Windows 10 management</a:t>
            </a:r>
            <a:endParaRPr lang="cs-CZ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436475" cy="699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842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Windows as a service</a:t>
            </a:r>
            <a:endParaRPr lang="cs-CZ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436475" cy="699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25594"/>
      </p:ext>
    </p:extLst>
  </p:cSld>
  <p:clrMapOvr>
    <a:masterClrMapping/>
  </p:clrMapOvr>
  <p:transition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436475" cy="699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127956"/>
      </p:ext>
    </p:extLst>
  </p:cSld>
  <p:clrMapOvr>
    <a:masterClrMapping/>
  </p:clrMapOvr>
  <p:transition>
    <p:fad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Windows as a Service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436475" cy="699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806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Quick overview</a:t>
            </a:r>
            <a:endParaRPr lang="cs-CZ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436475" cy="699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884989"/>
      </p:ext>
    </p:extLst>
  </p:cSld>
  <p:clrMapOvr>
    <a:masterClrMapping/>
  </p:clrMapOvr>
  <p:transition>
    <p:fad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endParaRPr lang="en-US" sz="3600" dirty="0">
              <a:solidFill>
                <a:srgbClr val="7030A0"/>
              </a:solidFill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436475" cy="699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767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436475" cy="699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068527"/>
      </p:ext>
    </p:extLst>
  </p:cSld>
  <p:clrMapOvr>
    <a:masterClrMapping/>
  </p:clrMapOvr>
  <p:transition>
    <p:fad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AU">
                <a:gradFill>
                  <a:gsLst>
                    <a:gs pos="1250">
                      <a:srgbClr val="505050"/>
                    </a:gs>
                    <a:gs pos="100000">
                      <a:srgbClr val="505050"/>
                    </a:gs>
                  </a:gsLst>
                  <a:lin ang="5400000" scaled="0"/>
                </a:gradFill>
                <a:latin typeface="Segoe UI Light"/>
              </a:rPr>
              <a:t>CBB Servicing Cadence</a:t>
            </a:r>
            <a:endParaRPr lang="en-AU" sz="4799" spc="-102" dirty="0">
              <a:gradFill>
                <a:gsLst>
                  <a:gs pos="1250">
                    <a:srgbClr val="505050"/>
                  </a:gs>
                  <a:gs pos="100000">
                    <a:srgbClr val="505050"/>
                  </a:gs>
                </a:gsLst>
                <a:lin ang="5400000" scaled="0"/>
              </a:gradFill>
              <a:latin typeface="Segoe UI Light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436475" cy="699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00725"/>
      </p:ext>
    </p:extLst>
  </p:cSld>
  <p:clrMapOvr>
    <a:masterClrMapping/>
  </p:clrMapOvr>
  <p:transition>
    <p:fad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AU">
                <a:gradFill>
                  <a:gsLst>
                    <a:gs pos="1250">
                      <a:srgbClr val="505050"/>
                    </a:gs>
                    <a:gs pos="100000">
                      <a:srgbClr val="505050"/>
                    </a:gs>
                  </a:gsLst>
                  <a:lin ang="5400000" scaled="0"/>
                </a:gradFill>
                <a:latin typeface="Segoe UI Light"/>
              </a:rPr>
              <a:t>LTSB Servicing Cadence</a:t>
            </a:r>
            <a:endParaRPr lang="en-AU" sz="4799" spc="-102" dirty="0">
              <a:gradFill>
                <a:gsLst>
                  <a:gs pos="1250">
                    <a:srgbClr val="505050"/>
                  </a:gs>
                  <a:gs pos="100000">
                    <a:srgbClr val="505050"/>
                  </a:gs>
                </a:gsLst>
                <a:lin ang="5400000" scaled="0"/>
              </a:gradFill>
              <a:latin typeface="Segoe UI Light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436475" cy="699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645240"/>
      </p:ext>
    </p:extLst>
  </p:cSld>
  <p:clrMapOvr>
    <a:masterClrMapping/>
  </p:clrMapOvr>
  <p:transition>
    <p:fad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AU">
                <a:gradFill>
                  <a:gsLst>
                    <a:gs pos="1250">
                      <a:srgbClr val="505050"/>
                    </a:gs>
                    <a:gs pos="100000">
                      <a:srgbClr val="505050"/>
                    </a:gs>
                  </a:gsLst>
                  <a:lin ang="5400000" scaled="0"/>
                </a:gradFill>
                <a:latin typeface="Segoe UI Light"/>
              </a:rPr>
              <a:t>Beware of the LTSB….</a:t>
            </a:r>
            <a:endParaRPr lang="en-AU" sz="4799" spc="-102" dirty="0">
              <a:gradFill>
                <a:gsLst>
                  <a:gs pos="1250">
                    <a:srgbClr val="505050"/>
                  </a:gs>
                  <a:gs pos="100000">
                    <a:srgbClr val="505050"/>
                  </a:gs>
                </a:gsLst>
                <a:lin ang="5400000" scaled="0"/>
              </a:gradFill>
              <a:latin typeface="Segoe UI Light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436475" cy="699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090448"/>
      </p:ext>
    </p:extLst>
  </p:cSld>
  <p:clrMapOvr>
    <a:masterClrMapping/>
  </p:clrMapOvr>
  <p:transition>
    <p:fad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sz="3600">
                <a:solidFill>
                  <a:srgbClr val="7030A0"/>
                </a:solidFill>
              </a:rPr>
              <a:t>Thinking through deployment strategy</a:t>
            </a:r>
            <a:endParaRPr lang="en-US" sz="3600" dirty="0">
              <a:solidFill>
                <a:srgbClr val="7030A0"/>
              </a:solidFill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436475" cy="699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612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>
                <a:solidFill>
                  <a:srgbClr val="7030A0"/>
                </a:solidFill>
              </a:rPr>
              <a:t>Configuring to receive feature upgrades via CBB</a:t>
            </a:r>
            <a:endParaRPr lang="en-US" sz="3200" dirty="0">
              <a:solidFill>
                <a:srgbClr val="7030A0"/>
              </a:solidFill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436475" cy="699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257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7030A0"/>
                </a:solidFill>
              </a:rPr>
              <a:t>What to deploy</a:t>
            </a:r>
            <a:endParaRPr lang="en-US" dirty="0">
              <a:solidFill>
                <a:srgbClr val="7030A0"/>
              </a:solidFill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436475" cy="699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975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Management choices</a:t>
            </a:r>
            <a:endParaRPr lang="cs-CZ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436475" cy="699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130414"/>
      </p:ext>
    </p:extLst>
  </p:cSld>
  <p:clrMapOvr>
    <a:masterClrMapping/>
  </p:clrMapOvr>
  <p:transition>
    <p:fade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Flexibility in Management Choices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436475" cy="699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636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436475" cy="699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596509"/>
      </p:ext>
    </p:extLst>
  </p:cSld>
  <p:clrMapOvr>
    <a:masterClrMapping/>
  </p:clrMapOvr>
  <p:transition>
    <p:fade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4">
                <a:solidFill>
                  <a:schemeClr val="bg1"/>
                </a:solidFill>
              </a:rPr>
              <a:t>Infrastructure Upgrades</a:t>
            </a:r>
            <a:endParaRPr lang="en-US" sz="4804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436475" cy="699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340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Windows 10 deployment</a:t>
            </a:r>
            <a:endParaRPr lang="cs-CZ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436475" cy="699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01108"/>
      </p:ext>
    </p:extLst>
  </p:cSld>
  <p:clrMapOvr>
    <a:masterClrMapping/>
  </p:clrMapOvr>
  <p:transition>
    <p:fade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Provisioning, not reimaging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436475" cy="699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024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/>
              <a:t>Provisioning,</a:t>
            </a:r>
            <a:br>
              <a:rPr lang="en-US" sz="5400"/>
            </a:br>
            <a:r>
              <a:rPr lang="en-US" sz="5400"/>
              <a:t>not reimaging</a:t>
            </a:r>
            <a:endParaRPr lang="en-US" sz="54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436475" cy="699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303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Runtime provisioning to the rescue!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436475" cy="699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69165"/>
      </p:ext>
    </p:extLst>
  </p:cSld>
  <p:clrMapOvr>
    <a:masterClrMapping/>
  </p:clrMapOvr>
  <p:transition>
    <p:fade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When to use provisioning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436475" cy="699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961126"/>
      </p:ext>
    </p:extLst>
  </p:cSld>
  <p:clrMapOvr>
    <a:masterClrMapping/>
  </p:clrMapOvr>
  <p:transition>
    <p:fade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How it works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436475" cy="699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754781"/>
      </p:ext>
    </p:extLst>
  </p:cSld>
  <p:clrMapOvr>
    <a:masterClrMapping/>
  </p:clrMapOvr>
  <p:transition>
    <p:fade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/>
              <a:t>Windows Imaging and Configuration Designer</a:t>
            </a:r>
            <a:endParaRPr lang="en-US" sz="54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436475" cy="699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788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Applying a package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436475" cy="699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165584"/>
      </p:ext>
    </p:extLst>
  </p:cSld>
  <p:clrMapOvr>
    <a:masterClrMapping/>
  </p:clrMapOvr>
  <p:transition>
    <p:fade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Provisioning in first run experience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436475" cy="699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348624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436475" cy="699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868181"/>
      </p:ext>
    </p:extLst>
  </p:cSld>
  <p:clrMapOvr>
    <a:masterClrMapping/>
  </p:clrMapOvr>
  <p:transition>
    <p:fade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Provisioning in first run experience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436475" cy="699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275073"/>
      </p:ext>
    </p:extLst>
  </p:cSld>
  <p:clrMapOvr>
    <a:masterClrMapping/>
  </p:clrMapOvr>
  <p:transition>
    <p:fade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Provisioning during runtime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436475" cy="699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631628"/>
      </p:ext>
    </p:extLst>
  </p:cSld>
  <p:clrMapOvr>
    <a:masterClrMapping/>
  </p:clrMapOvr>
  <p:transition>
    <p:fade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Provisioning during runtime: USB tether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436475" cy="699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923396"/>
      </p:ext>
    </p:extLst>
  </p:cSld>
  <p:clrMapOvr>
    <a:masterClrMapping/>
  </p:clrMapOvr>
  <p:transition>
    <p:fade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Consistent user interface on desktop and mobile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436475" cy="699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377062"/>
      </p:ext>
    </p:extLst>
  </p:cSld>
  <p:clrMapOvr>
    <a:masterClrMapping/>
  </p:clrMapOvr>
  <p:transition>
    <p:fade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can be provisioned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436475" cy="699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207666"/>
      </p:ext>
    </p:extLst>
  </p:cSld>
  <p:clrMapOvr>
    <a:masterClrMapping/>
  </p:clrMapOvr>
  <p:transition>
    <p:fade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can be provisioned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436475" cy="699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887556"/>
      </p:ext>
    </p:extLst>
  </p:cSld>
  <p:clrMapOvr>
    <a:masterClrMapping/>
  </p:clrMapOvr>
  <p:transition>
    <p:fade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can be provisioned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436475" cy="699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423738"/>
      </p:ext>
    </p:extLst>
  </p:cSld>
  <p:clrMapOvr>
    <a:masterClrMapping/>
  </p:clrMapOvr>
  <p:transition>
    <p:fade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can be provisioned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436475" cy="699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610318"/>
      </p:ext>
    </p:extLst>
  </p:cSld>
  <p:clrMapOvr>
    <a:masterClrMapping/>
  </p:clrMapOvr>
  <p:transition>
    <p:fade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can be provisioned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436475" cy="699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991603"/>
      </p:ext>
    </p:extLst>
  </p:cSld>
  <p:clrMapOvr>
    <a:masterClrMapping/>
  </p:clrMapOvr>
  <p:transition>
    <p:fade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can be provisioned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436475" cy="699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927542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436475" cy="699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010494"/>
      </p:ext>
    </p:extLst>
  </p:cSld>
  <p:clrMapOvr>
    <a:masterClrMapping/>
  </p:clrMapOvr>
  <p:transition>
    <p:fade/>
  </p:transition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Security: encryption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436475" cy="699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510354"/>
      </p:ext>
    </p:extLst>
  </p:cSld>
  <p:clrMapOvr>
    <a:masterClrMapping/>
  </p:clrMapOvr>
  <p:transition>
    <p:fade/>
  </p:transition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Managing the packages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436475" cy="699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909089"/>
      </p:ext>
    </p:extLst>
  </p:cSld>
  <p:clrMapOvr>
    <a:masterClrMapping/>
  </p:clrMapOvr>
  <p:transition>
    <p:fade/>
  </p:transition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/>
              <a:t>Set up a new device for an employee</a:t>
            </a:r>
            <a:endParaRPr lang="en-US" sz="44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436475" cy="699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453562"/>
      </p:ext>
    </p:extLst>
  </p:cSld>
  <p:clrMapOvr>
    <a:masterClrMapping/>
  </p:clrMapOvr>
  <p:transition>
    <p:fade/>
  </p:transition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Configure a device to be used as </a:t>
            </a:r>
            <a:br>
              <a:rPr lang="en-US"/>
            </a:br>
            <a:r>
              <a:rPr lang="en-US"/>
              <a:t>a point of sale or inventory terminal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436475" cy="699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21163"/>
      </p:ext>
    </p:extLst>
  </p:cSld>
  <p:clrMapOvr>
    <a:masterClrMapping/>
  </p:clrMapOvr>
  <p:transition>
    <p:fade/>
  </p:transition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Configure personally owned device to </a:t>
            </a:r>
            <a:br>
              <a:rPr lang="en-US"/>
            </a:br>
            <a:r>
              <a:rPr lang="en-US"/>
              <a:t>use within an organization (BYOD)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436475" cy="699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257797"/>
      </p:ext>
    </p:extLst>
  </p:cSld>
  <p:clrMapOvr>
    <a:masterClrMapping/>
  </p:clrMapOvr>
  <p:transition>
    <p:fade/>
  </p:transition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/>
              <a:t>Create persistent configuration by </a:t>
            </a:r>
            <a:br>
              <a:rPr lang="en-US" sz="4400"/>
            </a:br>
            <a:r>
              <a:rPr lang="en-US" sz="4400"/>
              <a:t>embedding a package in the image</a:t>
            </a:r>
            <a:endParaRPr lang="en-US" sz="44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436475" cy="699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108152"/>
      </p:ext>
    </p:extLst>
  </p:cSld>
  <p:clrMapOvr>
    <a:masterClrMapping/>
  </p:clrMapOvr>
  <p:transition>
    <p:fade/>
  </p:transition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Windows 10 deployment</a:t>
            </a:r>
            <a:endParaRPr lang="cs-CZ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436475" cy="699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531112"/>
      </p:ext>
    </p:extLst>
  </p:cSld>
  <p:clrMapOvr>
    <a:masterClrMapping/>
  </p:clrMapOvr>
  <p:transition>
    <p:fade/>
  </p:transition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App and device compatibility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436475" cy="699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217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Hardware compatibility</a:t>
            </a:r>
            <a:endParaRPr lang="cs-CZ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436475" cy="699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324588"/>
      </p:ext>
    </p:extLst>
  </p:cSld>
  <p:clrMapOvr>
    <a:masterClrMapping/>
  </p:clrMapOvr>
  <p:transition>
    <p:fade/>
  </p:transition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/>
              <a:t>Enterprise investments</a:t>
            </a:r>
            <a:br>
              <a:rPr lang="en-US" sz="5400"/>
            </a:br>
            <a:r>
              <a:rPr lang="en-US" sz="5400"/>
              <a:t>for Internet Explorer 11</a:t>
            </a:r>
            <a:endParaRPr lang="en-US" sz="54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436475" cy="699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012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Quick overview</a:t>
            </a:r>
            <a:endParaRPr lang="cs-CZ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436475" cy="699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114857"/>
      </p:ext>
    </p:extLst>
  </p:cSld>
  <p:clrMapOvr>
    <a:masterClrMapping/>
  </p:clrMapOvr>
  <p:transition>
    <p:fade/>
  </p:transition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b="1"/>
              <a:t>Microsoft Edge + Microsoft </a:t>
            </a:r>
            <a:r>
              <a:rPr lang="cs-CZ" sz="5400" b="1"/>
              <a:t>Internet Explorer</a:t>
            </a:r>
            <a:endParaRPr lang="en-US" sz="5400" b="1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436475" cy="699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812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Reducing the Windows Footprint</a:t>
            </a:r>
            <a:br>
              <a:rPr lang="en-US"/>
            </a:br>
            <a:r>
              <a:rPr lang="en-US" sz="3200"/>
              <a:t>New recovery process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436475" cy="699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375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Reducing the Windows Footprint</a:t>
            </a:r>
            <a:br>
              <a:rPr lang="en-US"/>
            </a:br>
            <a:r>
              <a:rPr lang="en-US" sz="3200"/>
              <a:t>New recovery process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436475" cy="699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086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Windows 10 deployment</a:t>
            </a:r>
            <a:endParaRPr lang="cs-CZ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436475" cy="699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312753"/>
      </p:ext>
    </p:extLst>
  </p:cSld>
  <p:clrMapOvr>
    <a:masterClrMapping/>
  </p:clrMapOvr>
  <p:transition>
    <p:fade/>
  </p:transition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Assessment and Deployment Kit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436475" cy="699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441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MDT 2013 Update 1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436475" cy="699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57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>
                <a:solidFill>
                  <a:schemeClr val="accent4">
                    <a:lumMod val="75000"/>
                  </a:schemeClr>
                </a:solidFill>
              </a:rPr>
              <a:t>ConfigMgr and MDT Support for Windows 10</a:t>
            </a:r>
            <a:endParaRPr lang="en-US" sz="3200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436475" cy="699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694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Windows 10 Activation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436475" cy="699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115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>
                <a:solidFill>
                  <a:schemeClr val="accent4">
                    <a:lumMod val="75000"/>
                  </a:schemeClr>
                </a:solidFill>
              </a:rPr>
              <a:t>Windows Server support for Windows 10</a:t>
            </a:r>
            <a:endParaRPr lang="en-US" sz="3600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436475" cy="699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613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Enterprise preview process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436475" cy="699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196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359</Words>
  <Application>Microsoft Office PowerPoint</Application>
  <PresentationFormat>Custom</PresentationFormat>
  <Paragraphs>105</Paragraphs>
  <Slides>133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133</vt:i4>
      </vt:variant>
    </vt:vector>
  </HeadingPairs>
  <TitlesOfParts>
    <vt:vector size="138" baseType="lpstr">
      <vt:lpstr>Arial</vt:lpstr>
      <vt:lpstr>Calibri</vt:lpstr>
      <vt:lpstr>Calibri Light</vt:lpstr>
      <vt:lpstr>Segoe UI Light</vt:lpstr>
      <vt:lpstr>Office Theme</vt:lpstr>
      <vt:lpstr>PowerPoint Presentation</vt:lpstr>
      <vt:lpstr>Windows 10 - OS, který chcete!</vt:lpstr>
      <vt:lpstr>Windows 10 quick overview</vt:lpstr>
      <vt:lpstr>Discussion</vt:lpstr>
      <vt:lpstr>Quick overview</vt:lpstr>
      <vt:lpstr>PowerPoint Presentation</vt:lpstr>
      <vt:lpstr>PowerPoint Presentation</vt:lpstr>
      <vt:lpstr>PowerPoint Presentation</vt:lpstr>
      <vt:lpstr>Quick overview</vt:lpstr>
      <vt:lpstr>Windows 10 editions</vt:lpstr>
      <vt:lpstr>New Features overview</vt:lpstr>
      <vt:lpstr>Start menu</vt:lpstr>
      <vt:lpstr>Deprecated features</vt:lpstr>
      <vt:lpstr>Quick overview</vt:lpstr>
      <vt:lpstr>Windows 10 requirements</vt:lpstr>
      <vt:lpstr>Additional requirements</vt:lpstr>
      <vt:lpstr>Additional  requirements</vt:lpstr>
      <vt:lpstr>Additional requirements</vt:lpstr>
      <vt:lpstr>Additional requirements</vt:lpstr>
      <vt:lpstr>Quick overview</vt:lpstr>
      <vt:lpstr>Upgrade paths from previous Windows</vt:lpstr>
      <vt:lpstr>Windows 10 free upgrade</vt:lpstr>
      <vt:lpstr>Windows 10 download tool</vt:lpstr>
      <vt:lpstr>Windows RT</vt:lpstr>
      <vt:lpstr>Universal Apps + Continuum</vt:lpstr>
      <vt:lpstr>Windows 10 deployment</vt:lpstr>
      <vt:lpstr>Windows 10 deployment</vt:lpstr>
      <vt:lpstr>The end of wipe  and reload!</vt:lpstr>
      <vt:lpstr>Deployment Options</vt:lpstr>
      <vt:lpstr>Moving in-place</vt:lpstr>
      <vt:lpstr>Moving In-place</vt:lpstr>
      <vt:lpstr>PowerPoint Presentation</vt:lpstr>
      <vt:lpstr>When not to use in-place upgrade</vt:lpstr>
      <vt:lpstr>Windows 7 in-place upgrade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Traditional deployment</vt:lpstr>
      <vt:lpstr>Compact OS</vt:lpstr>
      <vt:lpstr>Compact OS</vt:lpstr>
      <vt:lpstr>Windows 10 management</vt:lpstr>
      <vt:lpstr>Windows as a service</vt:lpstr>
      <vt:lpstr>PowerPoint Presentation</vt:lpstr>
      <vt:lpstr>Windows as a Service</vt:lpstr>
      <vt:lpstr>PowerPoint Presentation</vt:lpstr>
      <vt:lpstr>PowerPoint Presentation</vt:lpstr>
      <vt:lpstr>CBB Servicing Cadence</vt:lpstr>
      <vt:lpstr>LTSB Servicing Cadence</vt:lpstr>
      <vt:lpstr>Beware of the LTSB….</vt:lpstr>
      <vt:lpstr>Thinking through deployment strategy</vt:lpstr>
      <vt:lpstr>Configuring to receive feature upgrades via CBB</vt:lpstr>
      <vt:lpstr>What to deploy</vt:lpstr>
      <vt:lpstr>Management choices</vt:lpstr>
      <vt:lpstr>Flexibility in Management Choices</vt:lpstr>
      <vt:lpstr>Infrastructure Upgrades</vt:lpstr>
      <vt:lpstr>Windows 10 deployment</vt:lpstr>
      <vt:lpstr>Provisioning, not reimaging</vt:lpstr>
      <vt:lpstr>Provisioning, not reimaging</vt:lpstr>
      <vt:lpstr>Runtime provisioning to the rescue!</vt:lpstr>
      <vt:lpstr>When to use provisioning</vt:lpstr>
      <vt:lpstr>How it works</vt:lpstr>
      <vt:lpstr>Windows Imaging and Configuration Designer</vt:lpstr>
      <vt:lpstr>Applying a package</vt:lpstr>
      <vt:lpstr>Provisioning in first run experience</vt:lpstr>
      <vt:lpstr>Provisioning in first run experience</vt:lpstr>
      <vt:lpstr>Provisioning during runtime</vt:lpstr>
      <vt:lpstr>Provisioning during runtime: USB tether</vt:lpstr>
      <vt:lpstr>Consistent user interface on desktop and mobile</vt:lpstr>
      <vt:lpstr>What can be provisioned</vt:lpstr>
      <vt:lpstr>What can be provisioned</vt:lpstr>
      <vt:lpstr>What can be provisioned</vt:lpstr>
      <vt:lpstr>What can be provisioned</vt:lpstr>
      <vt:lpstr>What can be provisioned</vt:lpstr>
      <vt:lpstr>What can be provisioned</vt:lpstr>
      <vt:lpstr>Security: encryption</vt:lpstr>
      <vt:lpstr>Managing the packages</vt:lpstr>
      <vt:lpstr>Set up a new device for an employee</vt:lpstr>
      <vt:lpstr>Configure a device to be used as  a point of sale or inventory terminal</vt:lpstr>
      <vt:lpstr>Configure personally owned device to  use within an organization (BYOD)</vt:lpstr>
      <vt:lpstr>Create persistent configuration by  embedding a package in the image</vt:lpstr>
      <vt:lpstr>Windows 10 deployment</vt:lpstr>
      <vt:lpstr>App and device compatibility</vt:lpstr>
      <vt:lpstr>Hardware compatibility</vt:lpstr>
      <vt:lpstr>Enterprise investments for Internet Explorer 11</vt:lpstr>
      <vt:lpstr>Microsoft Edge + Microsoft Internet Explorer</vt:lpstr>
      <vt:lpstr>Reducing the Windows Footprint New recovery process</vt:lpstr>
      <vt:lpstr>Reducing the Windows Footprint New recovery process</vt:lpstr>
      <vt:lpstr>Windows 10 deployment</vt:lpstr>
      <vt:lpstr>Assessment and Deployment Kit</vt:lpstr>
      <vt:lpstr>MDT 2013 Update 1</vt:lpstr>
      <vt:lpstr>ConfigMgr and MDT Support for Windows 10</vt:lpstr>
      <vt:lpstr>Windows 10 Activation</vt:lpstr>
      <vt:lpstr>Windows Server support for Windows 10</vt:lpstr>
      <vt:lpstr>Enterprise preview process</vt:lpstr>
      <vt:lpstr>Windows 10 deployment</vt:lpstr>
      <vt:lpstr>Consider your deployment approach </vt:lpstr>
      <vt:lpstr>Windows 10 security</vt:lpstr>
      <vt:lpstr>Windows 10 security</vt:lpstr>
      <vt:lpstr>Biometric authentication in Windows 10</vt:lpstr>
      <vt:lpstr>Enrollment</vt:lpstr>
      <vt:lpstr>Usage</vt:lpstr>
      <vt:lpstr>Recovery</vt:lpstr>
      <vt:lpstr>Authentication versus identification</vt:lpstr>
      <vt:lpstr>Windows Hello security requirements</vt:lpstr>
      <vt:lpstr>Live-ness and anti-spoofing?</vt:lpstr>
      <vt:lpstr>Windows Hello</vt:lpstr>
      <vt:lpstr>Windows 10 security</vt:lpstr>
      <vt:lpstr>PowerPoint Presentation</vt:lpstr>
      <vt:lpstr>PowerPoint Presentation</vt:lpstr>
      <vt:lpstr>PowerPoint Presentation</vt:lpstr>
      <vt:lpstr>Windows Hello and Microsoft Passport</vt:lpstr>
      <vt:lpstr>PowerPoint Presentation</vt:lpstr>
      <vt:lpstr>Windows 10 security</vt:lpstr>
      <vt:lpstr>PowerPoint Presentation</vt:lpstr>
      <vt:lpstr>Virtual Secure Mode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Windows 10 1511</vt:lpstr>
      <vt:lpstr>UI improvements</vt:lpstr>
      <vt:lpstr>Action center</vt:lpstr>
      <vt:lpstr>Windows Settings app</vt:lpstr>
      <vt:lpstr>Virtual desktops</vt:lpstr>
      <vt:lpstr>Windows 10 - OS, který chcete!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Kamil Roman</dc:creator>
  <cp:lastModifiedBy>Kamil Roman</cp:lastModifiedBy>
  <cp:revision>1</cp:revision>
  <dcterms:created xsi:type="dcterms:W3CDTF">2016-02-27T19:11:54Z</dcterms:created>
  <dcterms:modified xsi:type="dcterms:W3CDTF">2016-02-27T19:11:54Z</dcterms:modified>
</cp:coreProperties>
</file>