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130"/>
  </p:notesMasterIdLst>
  <p:handoutMasterIdLst>
    <p:handoutMasterId r:id="rId131"/>
  </p:handoutMasterIdLst>
  <p:sldIdLst>
    <p:sldId id="367" r:id="rId2"/>
    <p:sldId id="376" r:id="rId3"/>
    <p:sldId id="344" r:id="rId4"/>
    <p:sldId id="466" r:id="rId5"/>
    <p:sldId id="365" r:id="rId6"/>
    <p:sldId id="345" r:id="rId7"/>
    <p:sldId id="431" r:id="rId8"/>
    <p:sldId id="482" r:id="rId9"/>
    <p:sldId id="467" r:id="rId10"/>
    <p:sldId id="458" r:id="rId11"/>
    <p:sldId id="392" r:id="rId12"/>
    <p:sldId id="321" r:id="rId13"/>
    <p:sldId id="483" r:id="rId14"/>
    <p:sldId id="450" r:id="rId15"/>
    <p:sldId id="452" r:id="rId16"/>
    <p:sldId id="451" r:id="rId17"/>
    <p:sldId id="484" r:id="rId18"/>
    <p:sldId id="454" r:id="rId19"/>
    <p:sldId id="485" r:id="rId20"/>
    <p:sldId id="394" r:id="rId21"/>
    <p:sldId id="453" r:id="rId22"/>
    <p:sldId id="468" r:id="rId23"/>
    <p:sldId id="332" r:id="rId24"/>
    <p:sldId id="460" r:id="rId25"/>
    <p:sldId id="319" r:id="rId26"/>
    <p:sldId id="341" r:id="rId27"/>
    <p:sldId id="323" r:id="rId28"/>
    <p:sldId id="465" r:id="rId29"/>
    <p:sldId id="459" r:id="rId30"/>
    <p:sldId id="461" r:id="rId31"/>
    <p:sldId id="357" r:id="rId32"/>
    <p:sldId id="488" r:id="rId33"/>
    <p:sldId id="470" r:id="rId34"/>
    <p:sldId id="355" r:id="rId35"/>
    <p:sldId id="489" r:id="rId36"/>
    <p:sldId id="471" r:id="rId37"/>
    <p:sldId id="463" r:id="rId38"/>
    <p:sldId id="455" r:id="rId39"/>
    <p:sldId id="456" r:id="rId40"/>
    <p:sldId id="490" r:id="rId41"/>
    <p:sldId id="486" r:id="rId42"/>
    <p:sldId id="472" r:id="rId43"/>
    <p:sldId id="387" r:id="rId44"/>
    <p:sldId id="491" r:id="rId45"/>
    <p:sldId id="381" r:id="rId46"/>
    <p:sldId id="474" r:id="rId47"/>
    <p:sldId id="473" r:id="rId48"/>
    <p:sldId id="492" r:id="rId49"/>
    <p:sldId id="457" r:id="rId50"/>
    <p:sldId id="320" r:id="rId51"/>
    <p:sldId id="354" r:id="rId52"/>
    <p:sldId id="393" r:id="rId53"/>
    <p:sldId id="395" r:id="rId54"/>
    <p:sldId id="396" r:id="rId55"/>
    <p:sldId id="435" r:id="rId56"/>
    <p:sldId id="384" r:id="rId57"/>
    <p:sldId id="330" r:id="rId58"/>
    <p:sldId id="493" r:id="rId59"/>
    <p:sldId id="327" r:id="rId60"/>
    <p:sldId id="336" r:id="rId61"/>
    <p:sldId id="337" r:id="rId62"/>
    <p:sldId id="436" r:id="rId63"/>
    <p:sldId id="446" r:id="rId64"/>
    <p:sldId id="437" r:id="rId65"/>
    <p:sldId id="438" r:id="rId66"/>
    <p:sldId id="439" r:id="rId67"/>
    <p:sldId id="447" r:id="rId68"/>
    <p:sldId id="440" r:id="rId69"/>
    <p:sldId id="441" r:id="rId70"/>
    <p:sldId id="448" r:id="rId71"/>
    <p:sldId id="442" r:id="rId72"/>
    <p:sldId id="443" r:id="rId73"/>
    <p:sldId id="444" r:id="rId74"/>
    <p:sldId id="449" r:id="rId75"/>
    <p:sldId id="445" r:id="rId76"/>
    <p:sldId id="503" r:id="rId77"/>
    <p:sldId id="329" r:id="rId78"/>
    <p:sldId id="326" r:id="rId79"/>
    <p:sldId id="506" r:id="rId80"/>
    <p:sldId id="322" r:id="rId81"/>
    <p:sldId id="339" r:id="rId82"/>
    <p:sldId id="340" r:id="rId83"/>
    <p:sldId id="477" r:id="rId84"/>
    <p:sldId id="338" r:id="rId85"/>
    <p:sldId id="324" r:id="rId86"/>
    <p:sldId id="478" r:id="rId87"/>
    <p:sldId id="349" r:id="rId88"/>
    <p:sldId id="343" r:id="rId89"/>
    <p:sldId id="494" r:id="rId90"/>
    <p:sldId id="388" r:id="rId91"/>
    <p:sldId id="505" r:id="rId92"/>
    <p:sldId id="417" r:id="rId93"/>
    <p:sldId id="403" r:id="rId94"/>
    <p:sldId id="418" r:id="rId95"/>
    <p:sldId id="420" r:id="rId96"/>
    <p:sldId id="419" r:id="rId97"/>
    <p:sldId id="425" r:id="rId98"/>
    <p:sldId id="421" r:id="rId99"/>
    <p:sldId id="422" r:id="rId100"/>
    <p:sldId id="423" r:id="rId101"/>
    <p:sldId id="424" r:id="rId102"/>
    <p:sldId id="426" r:id="rId103"/>
    <p:sldId id="429" r:id="rId104"/>
    <p:sldId id="427" r:id="rId105"/>
    <p:sldId id="430" r:id="rId106"/>
    <p:sldId id="390" r:id="rId107"/>
    <p:sldId id="498" r:id="rId108"/>
    <p:sldId id="499" r:id="rId109"/>
    <p:sldId id="391" r:id="rId110"/>
    <p:sldId id="500" r:id="rId111"/>
    <p:sldId id="351" r:id="rId112"/>
    <p:sldId id="501" r:id="rId113"/>
    <p:sldId id="434" r:id="rId114"/>
    <p:sldId id="433" r:id="rId115"/>
    <p:sldId id="353" r:id="rId116"/>
    <p:sldId id="502" r:id="rId117"/>
    <p:sldId id="352" r:id="rId118"/>
    <p:sldId id="504" r:id="rId119"/>
    <p:sldId id="359" r:id="rId120"/>
    <p:sldId id="415" r:id="rId121"/>
    <p:sldId id="480" r:id="rId122"/>
    <p:sldId id="333" r:id="rId123"/>
    <p:sldId id="378" r:id="rId124"/>
    <p:sldId id="380" r:id="rId125"/>
    <p:sldId id="379" r:id="rId126"/>
    <p:sldId id="375" r:id="rId127"/>
    <p:sldId id="385" r:id="rId128"/>
    <p:sldId id="364" r:id="rId129"/>
  </p:sldIdLst>
  <p:sldSz cx="12192000" cy="6858000"/>
  <p:notesSz cx="9928225" cy="67976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400"/>
    <a:srgbClr val="FF7F00"/>
    <a:srgbClr val="000000"/>
    <a:srgbClr val="FFFFFF"/>
    <a:srgbClr val="3399FF"/>
    <a:srgbClr val="2097D0"/>
    <a:srgbClr val="1C4F8C"/>
    <a:srgbClr val="B66D31"/>
    <a:srgbClr val="718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 autoAdjust="0"/>
    <p:restoredTop sz="94700" autoAdjust="0"/>
  </p:normalViewPr>
  <p:slideViewPr>
    <p:cSldViewPr>
      <p:cViewPr varScale="1">
        <p:scale>
          <a:sx n="119" d="100"/>
          <a:sy n="119" d="100"/>
        </p:scale>
        <p:origin x="96" y="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658F5F3-0C9C-473B-9B3B-A688CE6A3B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656E609-A10A-47C5-BAE6-0FD63CEE1A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3326B-2B0F-4266-BF2D-3AFBC86DFB94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8C6500-FFE8-4747-9CEE-6586DE393E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051A96-EBAF-44FD-9809-615B300FB2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5E5F-2AD7-450D-9869-1F45CBCE6C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4247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C3DD1-6B4C-423E-A696-BD4124EC33BC}" type="datetimeFigureOut">
              <a:rPr lang="cs-CZ" smtClean="0"/>
              <a:pPr/>
              <a:t>30.09.2019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764F6-20DF-4459-862B-64827B1A39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811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Dohromady to dává 138%</a:t>
            </a:r>
          </a:p>
          <a:p>
            <a:r>
              <a:rPr lang="cs-CZ" dirty="0"/>
              <a:t>Source </a:t>
            </a:r>
            <a:r>
              <a:rPr lang="cs-CZ" dirty="0" err="1"/>
              <a:t>Safe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58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49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82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Nelze použít vzestupnou řadu, musí se použít něco unikátního. </a:t>
            </a:r>
            <a:r>
              <a:rPr lang="cs-CZ" dirty="0" err="1"/>
              <a:t>GUIDy</a:t>
            </a:r>
            <a:r>
              <a:rPr lang="cs-CZ" dirty="0"/>
              <a:t>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7995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Editor je nastavený VIM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14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Editor je nastavený VIM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016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23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435" y="3886200"/>
            <a:ext cx="935576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9F43-D196-445B-9599-191F24B301A9}" type="datetime1">
              <a:rPr lang="cs-CZ" smtClean="0"/>
              <a:t>30.09.2019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90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77D0-B001-417C-A400-A9F434832227}" type="datetime1">
              <a:rPr lang="cs-CZ" smtClean="0"/>
              <a:t>30.09.2019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41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E030-F3A2-4AE9-BB5B-1DA5AB04E18D}" type="datetime1">
              <a:rPr lang="cs-CZ" smtClean="0"/>
              <a:t>30.09.2019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04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E125-93D8-453E-9B00-6C5BF49FF108}" type="datetime1">
              <a:rPr lang="cs-CZ" smtClean="0"/>
              <a:t>30.09.2019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5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3056980"/>
            <a:ext cx="10363200" cy="1362075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66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424" y="1556793"/>
            <a:ext cx="10363200" cy="136815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spc="-130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6639-DE81-4267-90FB-19C422BBEF99}" type="datetime1">
              <a:rPr lang="cs-CZ" smtClean="0"/>
              <a:t>30.09.2019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65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AC85-C318-4D24-ACA7-909681043DE8}" type="datetime1">
              <a:rPr lang="cs-CZ" smtClean="0"/>
              <a:t>30.09.2019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69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FAB-A5D0-4F59-AB46-C565E3FB927E}" type="datetime1">
              <a:rPr lang="cs-CZ" smtClean="0"/>
              <a:t>30.09.2019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7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E8C-2AF7-4C34-BDD5-3E91E96107FB}" type="datetime1">
              <a:rPr lang="cs-CZ" smtClean="0"/>
              <a:t>30.09.2019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06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4A4F-B4A6-4C2A-84FA-469DD3C08BAF}" type="datetime1">
              <a:rPr lang="cs-CZ" smtClean="0"/>
              <a:t>30.09.2019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85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0" spc="-150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 spc="-12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1B67-AC19-410D-95A9-F82E1E718F0C}" type="datetime1">
              <a:rPr lang="cs-CZ" smtClean="0"/>
              <a:t>30.09.2019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27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spc="-150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 spc="-12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51B-F105-4CBB-B8E1-0664822BB9A7}" type="datetime1">
              <a:rPr lang="cs-CZ" smtClean="0"/>
              <a:t>30.09.2019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42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8A939CA1-1C32-41FC-8226-238AA43A91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28048" y="3861048"/>
            <a:ext cx="5486400" cy="28289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D7B05-DA90-40B5-B9A7-994806FE2069}" type="datetime1">
              <a:rPr lang="cs-CZ" smtClean="0"/>
              <a:t>30.09.2019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87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spc="-300" baseline="0">
          <a:solidFill>
            <a:srgbClr val="2097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spc="-20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spc="-19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pc="-18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spc="-17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 spc="-13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hyperlink" Target="http://git-school.github.io/visualizing-git/" TargetMode="Externa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gitbranching.js.org/" TargetMode="Externa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" TargetMode="External"/><Relationship Id="rId2" Type="http://schemas.openxmlformats.org/officeDocument/2006/relationships/hyperlink" Target="https://git-scm.com/" TargetMode="Externa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gitbranching.js.org/" TargetMode="Externa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gitbranching.js.org/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s.stackoverflow.com/survey/2018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havel@havit.cz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gitbranching.js.org/" TargetMode="Externa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gitbranching.js.org/" TargetMode="Externa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gitbranching.js.org/" TargetMode="Externa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gitbranching.js.org/" TargetMode="Externa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9456" y="3200994"/>
            <a:ext cx="8782744" cy="2028206"/>
          </a:xfrm>
        </p:spPr>
        <p:txBody>
          <a:bodyPr>
            <a:normAutofit/>
          </a:bodyPr>
          <a:lstStyle/>
          <a:p>
            <a:r>
              <a:rPr lang="cs-CZ" dirty="0"/>
              <a:t>GIT skrz naskrz</a:t>
            </a:r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>
          <a:xfrm>
            <a:off x="1199456" y="1700808"/>
            <a:ext cx="8782744" cy="1368152"/>
          </a:xfrm>
        </p:spPr>
        <p:txBody>
          <a:bodyPr/>
          <a:lstStyle/>
          <a:p>
            <a:r>
              <a:rPr lang="cs-CZ" dirty="0"/>
              <a:t>Martin Havel</a:t>
            </a:r>
          </a:p>
          <a:p>
            <a:r>
              <a:rPr lang="cs-CZ" sz="2000" dirty="0"/>
              <a:t>Software </a:t>
            </a:r>
            <a:r>
              <a:rPr lang="cs-CZ" sz="2000" dirty="0" err="1"/>
              <a:t>engineer</a:t>
            </a:r>
            <a:r>
              <a:rPr lang="cs-CZ" sz="2000" dirty="0"/>
              <a:t>, HAVIT, s.r.o.</a:t>
            </a:r>
            <a:br>
              <a:rPr lang="cs-CZ" sz="2000" dirty="0"/>
            </a:br>
            <a:r>
              <a:rPr lang="cs-CZ" sz="2000" dirty="0"/>
              <a:t>havel@havit.cz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263351" y="203498"/>
            <a:ext cx="11665297" cy="11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467BC09-FA61-408F-ADED-45D6839A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8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B378C2-7610-48AC-BA8D-00A59C88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dirty="0"/>
              <a:t>Příkazový řádek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38EB4B-C980-470F-A6B6-E9BAC6F75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Windows</a:t>
            </a:r>
          </a:p>
          <a:p>
            <a:pPr lvl="1"/>
            <a:r>
              <a:rPr lang="cs-CZ" dirty="0" err="1"/>
              <a:t>Cmd</a:t>
            </a:r>
            <a:endParaRPr lang="cs-CZ" dirty="0"/>
          </a:p>
          <a:p>
            <a:pPr lvl="1"/>
            <a:r>
              <a:rPr lang="cs-CZ" dirty="0"/>
              <a:t>Linuxový </a:t>
            </a:r>
            <a:r>
              <a:rPr lang="cs-CZ" dirty="0" err="1"/>
              <a:t>bash</a:t>
            </a:r>
            <a:endParaRPr lang="cs-CZ" dirty="0"/>
          </a:p>
          <a:p>
            <a:r>
              <a:rPr lang="cs-CZ" dirty="0"/>
              <a:t>Linux</a:t>
            </a:r>
          </a:p>
          <a:p>
            <a:pPr lvl="1"/>
            <a:r>
              <a:rPr lang="cs-CZ" dirty="0" err="1"/>
              <a:t>bash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E24A5BF-93CE-4B90-A177-B621FC2E1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938338"/>
            <a:ext cx="3095625" cy="3095625"/>
          </a:xfrm>
          <a:prstGeom prst="rect">
            <a:avLst/>
          </a:prstGeom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67560333-B396-4C3D-A838-D43D4A8EDC55}"/>
              </a:ext>
            </a:extLst>
          </p:cNvPr>
          <p:cNvSpPr/>
          <p:nvPr/>
        </p:nvSpPr>
        <p:spPr>
          <a:xfrm rot="18905505">
            <a:off x="6127407" y="2329913"/>
            <a:ext cx="2376264" cy="2325317"/>
          </a:xfrm>
          <a:prstGeom prst="roundRect">
            <a:avLst>
              <a:gd name="adj" fmla="val 79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B62FF-7B61-4C6A-81D8-FFC2AA76E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938338"/>
            <a:ext cx="3095625" cy="3095625"/>
          </a:xfrm>
          <a:prstGeom prst="rect">
            <a:avLst/>
          </a:prstGeom>
        </p:spPr>
      </p:pic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806FB149-5604-4FE0-BED8-82B010E8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26814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Zástupný symbol pro obsah 2">
            <a:extLst>
              <a:ext uri="{FF2B5EF4-FFF2-40B4-BE49-F238E27FC236}">
                <a16:creationId xmlns:a16="http://schemas.microsoft.com/office/drawing/2014/main" id="{BBEBD520-44D0-42B1-958C-45B28A28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F..M = ^F 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B62D59-F365-426C-B73F-10DF86B9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Když to napíšu opačně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CD999477-A167-405E-91DF-ADDF32BA22A2}"/>
              </a:ext>
            </a:extLst>
          </p:cNvPr>
          <p:cNvSpPr/>
          <p:nvPr/>
        </p:nvSpPr>
        <p:spPr>
          <a:xfrm>
            <a:off x="6312024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4F84389-2DD6-4929-B40B-D1327B9BB700}"/>
              </a:ext>
            </a:extLst>
          </p:cNvPr>
          <p:cNvSpPr/>
          <p:nvPr/>
        </p:nvSpPr>
        <p:spPr>
          <a:xfrm>
            <a:off x="7769747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9D062BB5-6AEF-4B0D-9B74-AB4FFA8F7A16}"/>
              </a:ext>
            </a:extLst>
          </p:cNvPr>
          <p:cNvSpPr/>
          <p:nvPr/>
        </p:nvSpPr>
        <p:spPr>
          <a:xfrm>
            <a:off x="4854301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3CE8F310-09FC-4E7C-B479-2934925769C3}"/>
              </a:ext>
            </a:extLst>
          </p:cNvPr>
          <p:cNvSpPr/>
          <p:nvPr/>
        </p:nvSpPr>
        <p:spPr>
          <a:xfrm>
            <a:off x="9227472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789A86DA-5EE6-482B-809D-EDA76D5DF5DB}"/>
              </a:ext>
            </a:extLst>
          </p:cNvPr>
          <p:cNvSpPr/>
          <p:nvPr/>
        </p:nvSpPr>
        <p:spPr>
          <a:xfrm>
            <a:off x="7802624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E13CB372-A35D-4846-9F9A-365660C360F3}"/>
              </a:ext>
            </a:extLst>
          </p:cNvPr>
          <p:cNvSpPr/>
          <p:nvPr/>
        </p:nvSpPr>
        <p:spPr>
          <a:xfrm>
            <a:off x="3396578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8C60218-CA0E-490E-A8FE-4074F9454584}"/>
              </a:ext>
            </a:extLst>
          </p:cNvPr>
          <p:cNvCxnSpPr>
            <a:cxnSpLocks/>
          </p:cNvCxnSpPr>
          <p:nvPr/>
        </p:nvCxnSpPr>
        <p:spPr>
          <a:xfrm flipV="1">
            <a:off x="6870990" y="4752451"/>
            <a:ext cx="93163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11F9358-FD1D-45E9-B40A-EAF4CF576D34}"/>
              </a:ext>
            </a:extLst>
          </p:cNvPr>
          <p:cNvCxnSpPr>
            <a:cxnSpLocks/>
            <a:stCxn id="24" idx="6"/>
            <a:endCxn id="56" idx="2"/>
          </p:cNvCxnSpPr>
          <p:nvPr/>
        </p:nvCxnSpPr>
        <p:spPr>
          <a:xfrm>
            <a:off x="8378688" y="2260160"/>
            <a:ext cx="848784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5FD58D24-0AD9-4EB8-9306-6893095CECE5}"/>
              </a:ext>
            </a:extLst>
          </p:cNvPr>
          <p:cNvCxnSpPr>
            <a:cxnSpLocks/>
          </p:cNvCxnSpPr>
          <p:nvPr/>
        </p:nvCxnSpPr>
        <p:spPr>
          <a:xfrm>
            <a:off x="3972642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77BA3C8A-1AAA-4C36-9A33-EEBE53C8B877}"/>
              </a:ext>
            </a:extLst>
          </p:cNvPr>
          <p:cNvCxnSpPr>
            <a:cxnSpLocks/>
          </p:cNvCxnSpPr>
          <p:nvPr/>
        </p:nvCxnSpPr>
        <p:spPr>
          <a:xfrm>
            <a:off x="5430365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>
            <a:extLst>
              <a:ext uri="{FF2B5EF4-FFF2-40B4-BE49-F238E27FC236}">
                <a16:creationId xmlns:a16="http://schemas.microsoft.com/office/drawing/2014/main" id="{F0D91E0B-3206-490C-A57A-30F6AD032EB2}"/>
              </a:ext>
            </a:extLst>
          </p:cNvPr>
          <p:cNvSpPr/>
          <p:nvPr/>
        </p:nvSpPr>
        <p:spPr>
          <a:xfrm>
            <a:off x="1938855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86E17CD2-1794-46E7-95EC-DAA1A96BE9C1}"/>
              </a:ext>
            </a:extLst>
          </p:cNvPr>
          <p:cNvSpPr/>
          <p:nvPr/>
        </p:nvSpPr>
        <p:spPr>
          <a:xfrm>
            <a:off x="6288964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68440898-6CDE-4281-BB67-4344CC9B9ABA}"/>
              </a:ext>
            </a:extLst>
          </p:cNvPr>
          <p:cNvSpPr/>
          <p:nvPr/>
        </p:nvSpPr>
        <p:spPr>
          <a:xfrm>
            <a:off x="9227472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</a:t>
            </a: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DF68AFB8-AAB3-4CAD-900C-CD2B1DDBEF16}"/>
              </a:ext>
            </a:extLst>
          </p:cNvPr>
          <p:cNvSpPr/>
          <p:nvPr/>
        </p:nvSpPr>
        <p:spPr>
          <a:xfrm>
            <a:off x="4854301" y="4475331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</a:t>
            </a:r>
          </a:p>
        </p:txBody>
      </p: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9FF3D0AA-DD11-4399-8E9E-CBB66532F55A}"/>
              </a:ext>
            </a:extLst>
          </p:cNvPr>
          <p:cNvCxnSpPr>
            <a:cxnSpLocks/>
          </p:cNvCxnSpPr>
          <p:nvPr/>
        </p:nvCxnSpPr>
        <p:spPr>
          <a:xfrm>
            <a:off x="2514919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372ADD48-ADFB-43F9-96CB-4199A9EFC0FD}"/>
              </a:ext>
            </a:extLst>
          </p:cNvPr>
          <p:cNvCxnSpPr>
            <a:cxnSpLocks/>
          </p:cNvCxnSpPr>
          <p:nvPr/>
        </p:nvCxnSpPr>
        <p:spPr>
          <a:xfrm>
            <a:off x="8378688" y="4752451"/>
            <a:ext cx="84878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C5B08C95-5BB2-4A4B-8A2E-F175ECC6BAED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>
            <a:off x="8345811" y="3573016"/>
            <a:ext cx="881661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DB6D932F-1869-44CE-92C8-80778528456E}"/>
              </a:ext>
            </a:extLst>
          </p:cNvPr>
          <p:cNvCxnSpPr>
            <a:cxnSpLocks/>
          </p:cNvCxnSpPr>
          <p:nvPr/>
        </p:nvCxnSpPr>
        <p:spPr>
          <a:xfrm>
            <a:off x="5430365" y="4757907"/>
            <a:ext cx="864561" cy="10913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ál 57">
            <a:extLst>
              <a:ext uri="{FF2B5EF4-FFF2-40B4-BE49-F238E27FC236}">
                <a16:creationId xmlns:a16="http://schemas.microsoft.com/office/drawing/2014/main" id="{FE627D48-1305-461C-BA14-F1B52C66E0D8}"/>
              </a:ext>
            </a:extLst>
          </p:cNvPr>
          <p:cNvSpPr/>
          <p:nvPr/>
        </p:nvSpPr>
        <p:spPr>
          <a:xfrm>
            <a:off x="6294926" y="4475331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</a:t>
            </a:r>
          </a:p>
        </p:txBody>
      </p:sp>
      <p:sp>
        <p:nvSpPr>
          <p:cNvPr id="59" name="Ovál 58">
            <a:extLst>
              <a:ext uri="{FF2B5EF4-FFF2-40B4-BE49-F238E27FC236}">
                <a16:creationId xmlns:a16="http://schemas.microsoft.com/office/drawing/2014/main" id="{9DD99BBE-E381-410B-803D-210AE3850F29}"/>
              </a:ext>
            </a:extLst>
          </p:cNvPr>
          <p:cNvSpPr/>
          <p:nvPr/>
        </p:nvSpPr>
        <p:spPr>
          <a:xfrm>
            <a:off x="7802624" y="4475331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</a:t>
            </a:r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24C6177D-D102-4532-89AC-840371E60291}"/>
              </a:ext>
            </a:extLst>
          </p:cNvPr>
          <p:cNvSpPr/>
          <p:nvPr/>
        </p:nvSpPr>
        <p:spPr>
          <a:xfrm>
            <a:off x="9227472" y="4475331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83E05615-E2E8-4E0B-8C5B-4C2972327C10}"/>
              </a:ext>
            </a:extLst>
          </p:cNvPr>
          <p:cNvCxnSpPr>
            <a:cxnSpLocks/>
            <a:stCxn id="55" idx="6"/>
            <a:endCxn id="24" idx="2"/>
          </p:cNvCxnSpPr>
          <p:nvPr/>
        </p:nvCxnSpPr>
        <p:spPr>
          <a:xfrm>
            <a:off x="6865028" y="2260160"/>
            <a:ext cx="937596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A553B734-52AB-4507-AF8F-F2273B356C8D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6888088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AA299C96-AFCA-4291-83B7-33774A4AF670}"/>
              </a:ext>
            </a:extLst>
          </p:cNvPr>
          <p:cNvCxnSpPr>
            <a:cxnSpLocks/>
            <a:stCxn id="22" idx="7"/>
            <a:endCxn id="55" idx="2"/>
          </p:cNvCxnSpPr>
          <p:nvPr/>
        </p:nvCxnSpPr>
        <p:spPr>
          <a:xfrm flipV="1">
            <a:off x="5346002" y="2260160"/>
            <a:ext cx="942962" cy="1109187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B9783178-CAB8-4057-AB11-7CFB54EEA36A}"/>
              </a:ext>
            </a:extLst>
          </p:cNvPr>
          <p:cNvCxnSpPr>
            <a:cxnSpLocks/>
            <a:stCxn id="25" idx="5"/>
            <a:endCxn id="57" idx="2"/>
          </p:cNvCxnSpPr>
          <p:nvPr/>
        </p:nvCxnSpPr>
        <p:spPr>
          <a:xfrm>
            <a:off x="3888279" y="3776685"/>
            <a:ext cx="966022" cy="986678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7BDABF-6D7F-4E93-951C-E7A57F08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100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87624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Zástupný symbol pro obsah 2">
            <a:extLst>
              <a:ext uri="{FF2B5EF4-FFF2-40B4-BE49-F238E27FC236}">
                <a16:creationId xmlns:a16="http://schemas.microsoft.com/office/drawing/2014/main" id="{BBEBD520-44D0-42B1-958C-45B28A28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F…I = I…F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B62D59-F365-426C-B73F-10DF86B9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tečky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CD999477-A167-405E-91DF-ADDF32BA22A2}"/>
              </a:ext>
            </a:extLst>
          </p:cNvPr>
          <p:cNvSpPr/>
          <p:nvPr/>
        </p:nvSpPr>
        <p:spPr>
          <a:xfrm>
            <a:off x="6312024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4F84389-2DD6-4929-B40B-D1327B9BB700}"/>
              </a:ext>
            </a:extLst>
          </p:cNvPr>
          <p:cNvSpPr/>
          <p:nvPr/>
        </p:nvSpPr>
        <p:spPr>
          <a:xfrm>
            <a:off x="7769747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9D062BB5-6AEF-4B0D-9B74-AB4FFA8F7A16}"/>
              </a:ext>
            </a:extLst>
          </p:cNvPr>
          <p:cNvSpPr/>
          <p:nvPr/>
        </p:nvSpPr>
        <p:spPr>
          <a:xfrm>
            <a:off x="4854301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3CE8F310-09FC-4E7C-B479-2934925769C3}"/>
              </a:ext>
            </a:extLst>
          </p:cNvPr>
          <p:cNvSpPr/>
          <p:nvPr/>
        </p:nvSpPr>
        <p:spPr>
          <a:xfrm>
            <a:off x="9227472" y="3284984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789A86DA-5EE6-482B-809D-EDA76D5DF5DB}"/>
              </a:ext>
            </a:extLst>
          </p:cNvPr>
          <p:cNvSpPr/>
          <p:nvPr/>
        </p:nvSpPr>
        <p:spPr>
          <a:xfrm>
            <a:off x="7802624" y="1972128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E13CB372-A35D-4846-9F9A-365660C360F3}"/>
              </a:ext>
            </a:extLst>
          </p:cNvPr>
          <p:cNvSpPr/>
          <p:nvPr/>
        </p:nvSpPr>
        <p:spPr>
          <a:xfrm>
            <a:off x="3396578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8C60218-CA0E-490E-A8FE-4074F9454584}"/>
              </a:ext>
            </a:extLst>
          </p:cNvPr>
          <p:cNvCxnSpPr>
            <a:cxnSpLocks/>
          </p:cNvCxnSpPr>
          <p:nvPr/>
        </p:nvCxnSpPr>
        <p:spPr>
          <a:xfrm flipV="1">
            <a:off x="6870990" y="4752451"/>
            <a:ext cx="93163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11F9358-FD1D-45E9-B40A-EAF4CF576D34}"/>
              </a:ext>
            </a:extLst>
          </p:cNvPr>
          <p:cNvCxnSpPr>
            <a:cxnSpLocks/>
            <a:stCxn id="24" idx="6"/>
            <a:endCxn id="56" idx="2"/>
          </p:cNvCxnSpPr>
          <p:nvPr/>
        </p:nvCxnSpPr>
        <p:spPr>
          <a:xfrm>
            <a:off x="8378688" y="2260160"/>
            <a:ext cx="848784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5FD58D24-0AD9-4EB8-9306-6893095CECE5}"/>
              </a:ext>
            </a:extLst>
          </p:cNvPr>
          <p:cNvCxnSpPr>
            <a:cxnSpLocks/>
          </p:cNvCxnSpPr>
          <p:nvPr/>
        </p:nvCxnSpPr>
        <p:spPr>
          <a:xfrm>
            <a:off x="3972642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77BA3C8A-1AAA-4C36-9A33-EEBE53C8B877}"/>
              </a:ext>
            </a:extLst>
          </p:cNvPr>
          <p:cNvCxnSpPr>
            <a:cxnSpLocks/>
          </p:cNvCxnSpPr>
          <p:nvPr/>
        </p:nvCxnSpPr>
        <p:spPr>
          <a:xfrm>
            <a:off x="5430365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>
            <a:extLst>
              <a:ext uri="{FF2B5EF4-FFF2-40B4-BE49-F238E27FC236}">
                <a16:creationId xmlns:a16="http://schemas.microsoft.com/office/drawing/2014/main" id="{F0D91E0B-3206-490C-A57A-30F6AD032EB2}"/>
              </a:ext>
            </a:extLst>
          </p:cNvPr>
          <p:cNvSpPr/>
          <p:nvPr/>
        </p:nvSpPr>
        <p:spPr>
          <a:xfrm>
            <a:off x="1938855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86E17CD2-1794-46E7-95EC-DAA1A96BE9C1}"/>
              </a:ext>
            </a:extLst>
          </p:cNvPr>
          <p:cNvSpPr/>
          <p:nvPr/>
        </p:nvSpPr>
        <p:spPr>
          <a:xfrm>
            <a:off x="6288964" y="1972128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68440898-6CDE-4281-BB67-4344CC9B9ABA}"/>
              </a:ext>
            </a:extLst>
          </p:cNvPr>
          <p:cNvSpPr/>
          <p:nvPr/>
        </p:nvSpPr>
        <p:spPr>
          <a:xfrm>
            <a:off x="9227472" y="1972128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</a:t>
            </a: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DF68AFB8-AAB3-4CAD-900C-CD2B1DDBEF16}"/>
              </a:ext>
            </a:extLst>
          </p:cNvPr>
          <p:cNvSpPr/>
          <p:nvPr/>
        </p:nvSpPr>
        <p:spPr>
          <a:xfrm>
            <a:off x="4854301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</a:t>
            </a:r>
          </a:p>
        </p:txBody>
      </p: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9FF3D0AA-DD11-4399-8E9E-CBB66532F55A}"/>
              </a:ext>
            </a:extLst>
          </p:cNvPr>
          <p:cNvCxnSpPr>
            <a:cxnSpLocks/>
          </p:cNvCxnSpPr>
          <p:nvPr/>
        </p:nvCxnSpPr>
        <p:spPr>
          <a:xfrm>
            <a:off x="2514919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372ADD48-ADFB-43F9-96CB-4199A9EFC0FD}"/>
              </a:ext>
            </a:extLst>
          </p:cNvPr>
          <p:cNvCxnSpPr>
            <a:cxnSpLocks/>
          </p:cNvCxnSpPr>
          <p:nvPr/>
        </p:nvCxnSpPr>
        <p:spPr>
          <a:xfrm>
            <a:off x="8378688" y="4752451"/>
            <a:ext cx="84878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C5B08C95-5BB2-4A4B-8A2E-F175ECC6BAED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>
            <a:off x="8345811" y="3573016"/>
            <a:ext cx="881661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DB6D932F-1869-44CE-92C8-80778528456E}"/>
              </a:ext>
            </a:extLst>
          </p:cNvPr>
          <p:cNvCxnSpPr>
            <a:cxnSpLocks/>
          </p:cNvCxnSpPr>
          <p:nvPr/>
        </p:nvCxnSpPr>
        <p:spPr>
          <a:xfrm>
            <a:off x="5430365" y="4757907"/>
            <a:ext cx="864561" cy="10913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ál 57">
            <a:extLst>
              <a:ext uri="{FF2B5EF4-FFF2-40B4-BE49-F238E27FC236}">
                <a16:creationId xmlns:a16="http://schemas.microsoft.com/office/drawing/2014/main" id="{FE627D48-1305-461C-BA14-F1B52C66E0D8}"/>
              </a:ext>
            </a:extLst>
          </p:cNvPr>
          <p:cNvSpPr/>
          <p:nvPr/>
        </p:nvSpPr>
        <p:spPr>
          <a:xfrm>
            <a:off x="6294926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</a:t>
            </a:r>
          </a:p>
        </p:txBody>
      </p:sp>
      <p:sp>
        <p:nvSpPr>
          <p:cNvPr id="59" name="Ovál 58">
            <a:extLst>
              <a:ext uri="{FF2B5EF4-FFF2-40B4-BE49-F238E27FC236}">
                <a16:creationId xmlns:a16="http://schemas.microsoft.com/office/drawing/2014/main" id="{9DD99BBE-E381-410B-803D-210AE3850F29}"/>
              </a:ext>
            </a:extLst>
          </p:cNvPr>
          <p:cNvSpPr/>
          <p:nvPr/>
        </p:nvSpPr>
        <p:spPr>
          <a:xfrm>
            <a:off x="7802624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</a:t>
            </a:r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24C6177D-D102-4532-89AC-840371E60291}"/>
              </a:ext>
            </a:extLst>
          </p:cNvPr>
          <p:cNvSpPr/>
          <p:nvPr/>
        </p:nvSpPr>
        <p:spPr>
          <a:xfrm>
            <a:off x="9227472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83E05615-E2E8-4E0B-8C5B-4C2972327C10}"/>
              </a:ext>
            </a:extLst>
          </p:cNvPr>
          <p:cNvCxnSpPr>
            <a:cxnSpLocks/>
            <a:stCxn id="55" idx="6"/>
            <a:endCxn id="24" idx="2"/>
          </p:cNvCxnSpPr>
          <p:nvPr/>
        </p:nvCxnSpPr>
        <p:spPr>
          <a:xfrm>
            <a:off x="6865028" y="2260160"/>
            <a:ext cx="937596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A553B734-52AB-4507-AF8F-F2273B356C8D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6888088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AA299C96-AFCA-4291-83B7-33774A4AF670}"/>
              </a:ext>
            </a:extLst>
          </p:cNvPr>
          <p:cNvCxnSpPr>
            <a:cxnSpLocks/>
            <a:stCxn id="22" idx="7"/>
            <a:endCxn id="55" idx="2"/>
          </p:cNvCxnSpPr>
          <p:nvPr/>
        </p:nvCxnSpPr>
        <p:spPr>
          <a:xfrm flipV="1">
            <a:off x="5346002" y="2260160"/>
            <a:ext cx="942962" cy="1109187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B9783178-CAB8-4057-AB11-7CFB54EEA36A}"/>
              </a:ext>
            </a:extLst>
          </p:cNvPr>
          <p:cNvCxnSpPr>
            <a:cxnSpLocks/>
            <a:stCxn id="25" idx="5"/>
            <a:endCxn id="57" idx="2"/>
          </p:cNvCxnSpPr>
          <p:nvPr/>
        </p:nvCxnSpPr>
        <p:spPr>
          <a:xfrm>
            <a:off x="3888279" y="3776685"/>
            <a:ext cx="966022" cy="986678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2EF194-00EE-4B56-9CC6-FBD7D923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101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77057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42676-868C-4072-8E00-4BEF593FC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Adresace intervalu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118416-1152-4812-8709-186264815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 nyní pro </a:t>
            </a:r>
            <a:r>
              <a:rPr lang="cs-CZ" b="1" dirty="0" err="1"/>
              <a:t>diff</a:t>
            </a:r>
            <a:endParaRPr lang="cs-CZ" b="1" dirty="0"/>
          </a:p>
          <a:p>
            <a:r>
              <a:rPr lang="cs-CZ" dirty="0"/>
              <a:t>(výběr dvou komitů)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4C4A4D-196E-4F89-8E19-15592FFE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102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74631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Zástupný symbol pro obsah 2">
            <a:extLst>
              <a:ext uri="{FF2B5EF4-FFF2-40B4-BE49-F238E27FC236}">
                <a16:creationId xmlns:a16="http://schemas.microsoft.com/office/drawing/2014/main" id="{BBEBD520-44D0-42B1-958C-45B28A28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 I = F..I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B62D59-F365-426C-B73F-10DF86B9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Jednoduchý výběr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CD999477-A167-405E-91DF-ADDF32BA22A2}"/>
              </a:ext>
            </a:extLst>
          </p:cNvPr>
          <p:cNvSpPr/>
          <p:nvPr/>
        </p:nvSpPr>
        <p:spPr>
          <a:xfrm>
            <a:off x="6312024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4F84389-2DD6-4929-B40B-D1327B9BB700}"/>
              </a:ext>
            </a:extLst>
          </p:cNvPr>
          <p:cNvSpPr/>
          <p:nvPr/>
        </p:nvSpPr>
        <p:spPr>
          <a:xfrm>
            <a:off x="7769747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9D062BB5-6AEF-4B0D-9B74-AB4FFA8F7A16}"/>
              </a:ext>
            </a:extLst>
          </p:cNvPr>
          <p:cNvSpPr/>
          <p:nvPr/>
        </p:nvSpPr>
        <p:spPr>
          <a:xfrm>
            <a:off x="4854301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3CE8F310-09FC-4E7C-B479-2934925769C3}"/>
              </a:ext>
            </a:extLst>
          </p:cNvPr>
          <p:cNvSpPr/>
          <p:nvPr/>
        </p:nvSpPr>
        <p:spPr>
          <a:xfrm>
            <a:off x="9227472" y="3284984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789A86DA-5EE6-482B-809D-EDA76D5DF5DB}"/>
              </a:ext>
            </a:extLst>
          </p:cNvPr>
          <p:cNvSpPr/>
          <p:nvPr/>
        </p:nvSpPr>
        <p:spPr>
          <a:xfrm>
            <a:off x="7802624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E13CB372-A35D-4846-9F9A-365660C360F3}"/>
              </a:ext>
            </a:extLst>
          </p:cNvPr>
          <p:cNvSpPr/>
          <p:nvPr/>
        </p:nvSpPr>
        <p:spPr>
          <a:xfrm>
            <a:off x="3396578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8C60218-CA0E-490E-A8FE-4074F9454584}"/>
              </a:ext>
            </a:extLst>
          </p:cNvPr>
          <p:cNvCxnSpPr>
            <a:cxnSpLocks/>
          </p:cNvCxnSpPr>
          <p:nvPr/>
        </p:nvCxnSpPr>
        <p:spPr>
          <a:xfrm flipV="1">
            <a:off x="6870990" y="4752451"/>
            <a:ext cx="93163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11F9358-FD1D-45E9-B40A-EAF4CF576D34}"/>
              </a:ext>
            </a:extLst>
          </p:cNvPr>
          <p:cNvCxnSpPr>
            <a:cxnSpLocks/>
            <a:stCxn id="24" idx="6"/>
            <a:endCxn id="56" idx="2"/>
          </p:cNvCxnSpPr>
          <p:nvPr/>
        </p:nvCxnSpPr>
        <p:spPr>
          <a:xfrm>
            <a:off x="8378688" y="2260160"/>
            <a:ext cx="848784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5FD58D24-0AD9-4EB8-9306-6893095CECE5}"/>
              </a:ext>
            </a:extLst>
          </p:cNvPr>
          <p:cNvCxnSpPr>
            <a:cxnSpLocks/>
          </p:cNvCxnSpPr>
          <p:nvPr/>
        </p:nvCxnSpPr>
        <p:spPr>
          <a:xfrm>
            <a:off x="3972642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77BA3C8A-1AAA-4C36-9A33-EEBE53C8B877}"/>
              </a:ext>
            </a:extLst>
          </p:cNvPr>
          <p:cNvCxnSpPr>
            <a:cxnSpLocks/>
          </p:cNvCxnSpPr>
          <p:nvPr/>
        </p:nvCxnSpPr>
        <p:spPr>
          <a:xfrm>
            <a:off x="5430365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>
            <a:extLst>
              <a:ext uri="{FF2B5EF4-FFF2-40B4-BE49-F238E27FC236}">
                <a16:creationId xmlns:a16="http://schemas.microsoft.com/office/drawing/2014/main" id="{F0D91E0B-3206-490C-A57A-30F6AD032EB2}"/>
              </a:ext>
            </a:extLst>
          </p:cNvPr>
          <p:cNvSpPr/>
          <p:nvPr/>
        </p:nvSpPr>
        <p:spPr>
          <a:xfrm>
            <a:off x="1938855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86E17CD2-1794-46E7-95EC-DAA1A96BE9C1}"/>
              </a:ext>
            </a:extLst>
          </p:cNvPr>
          <p:cNvSpPr/>
          <p:nvPr/>
        </p:nvSpPr>
        <p:spPr>
          <a:xfrm>
            <a:off x="6288964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68440898-6CDE-4281-BB67-4344CC9B9ABA}"/>
              </a:ext>
            </a:extLst>
          </p:cNvPr>
          <p:cNvSpPr/>
          <p:nvPr/>
        </p:nvSpPr>
        <p:spPr>
          <a:xfrm>
            <a:off x="9227472" y="1972128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</a:t>
            </a: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DF68AFB8-AAB3-4CAD-900C-CD2B1DDBEF16}"/>
              </a:ext>
            </a:extLst>
          </p:cNvPr>
          <p:cNvSpPr/>
          <p:nvPr/>
        </p:nvSpPr>
        <p:spPr>
          <a:xfrm>
            <a:off x="4854301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</a:t>
            </a:r>
          </a:p>
        </p:txBody>
      </p: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9FF3D0AA-DD11-4399-8E9E-CBB66532F55A}"/>
              </a:ext>
            </a:extLst>
          </p:cNvPr>
          <p:cNvCxnSpPr>
            <a:cxnSpLocks/>
          </p:cNvCxnSpPr>
          <p:nvPr/>
        </p:nvCxnSpPr>
        <p:spPr>
          <a:xfrm>
            <a:off x="2514919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372ADD48-ADFB-43F9-96CB-4199A9EFC0FD}"/>
              </a:ext>
            </a:extLst>
          </p:cNvPr>
          <p:cNvCxnSpPr>
            <a:cxnSpLocks/>
          </p:cNvCxnSpPr>
          <p:nvPr/>
        </p:nvCxnSpPr>
        <p:spPr>
          <a:xfrm>
            <a:off x="8378688" y="4752451"/>
            <a:ext cx="84878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C5B08C95-5BB2-4A4B-8A2E-F175ECC6BAED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>
            <a:off x="8345811" y="3573016"/>
            <a:ext cx="881661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DB6D932F-1869-44CE-92C8-80778528456E}"/>
              </a:ext>
            </a:extLst>
          </p:cNvPr>
          <p:cNvCxnSpPr>
            <a:cxnSpLocks/>
          </p:cNvCxnSpPr>
          <p:nvPr/>
        </p:nvCxnSpPr>
        <p:spPr>
          <a:xfrm>
            <a:off x="5430365" y="4757907"/>
            <a:ext cx="864561" cy="10913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ál 57">
            <a:extLst>
              <a:ext uri="{FF2B5EF4-FFF2-40B4-BE49-F238E27FC236}">
                <a16:creationId xmlns:a16="http://schemas.microsoft.com/office/drawing/2014/main" id="{FE627D48-1305-461C-BA14-F1B52C66E0D8}"/>
              </a:ext>
            </a:extLst>
          </p:cNvPr>
          <p:cNvSpPr/>
          <p:nvPr/>
        </p:nvSpPr>
        <p:spPr>
          <a:xfrm>
            <a:off x="6294926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</a:t>
            </a:r>
          </a:p>
        </p:txBody>
      </p:sp>
      <p:sp>
        <p:nvSpPr>
          <p:cNvPr id="59" name="Ovál 58">
            <a:extLst>
              <a:ext uri="{FF2B5EF4-FFF2-40B4-BE49-F238E27FC236}">
                <a16:creationId xmlns:a16="http://schemas.microsoft.com/office/drawing/2014/main" id="{9DD99BBE-E381-410B-803D-210AE3850F29}"/>
              </a:ext>
            </a:extLst>
          </p:cNvPr>
          <p:cNvSpPr/>
          <p:nvPr/>
        </p:nvSpPr>
        <p:spPr>
          <a:xfrm>
            <a:off x="7802624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</a:t>
            </a:r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24C6177D-D102-4532-89AC-840371E60291}"/>
              </a:ext>
            </a:extLst>
          </p:cNvPr>
          <p:cNvSpPr/>
          <p:nvPr/>
        </p:nvSpPr>
        <p:spPr>
          <a:xfrm>
            <a:off x="9227472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83E05615-E2E8-4E0B-8C5B-4C2972327C10}"/>
              </a:ext>
            </a:extLst>
          </p:cNvPr>
          <p:cNvCxnSpPr>
            <a:cxnSpLocks/>
            <a:stCxn id="55" idx="6"/>
            <a:endCxn id="24" idx="2"/>
          </p:cNvCxnSpPr>
          <p:nvPr/>
        </p:nvCxnSpPr>
        <p:spPr>
          <a:xfrm>
            <a:off x="6865028" y="2260160"/>
            <a:ext cx="937596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A553B734-52AB-4507-AF8F-F2273B356C8D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6888088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AA299C96-AFCA-4291-83B7-33774A4AF670}"/>
              </a:ext>
            </a:extLst>
          </p:cNvPr>
          <p:cNvCxnSpPr>
            <a:cxnSpLocks/>
            <a:stCxn id="22" idx="7"/>
            <a:endCxn id="55" idx="2"/>
          </p:cNvCxnSpPr>
          <p:nvPr/>
        </p:nvCxnSpPr>
        <p:spPr>
          <a:xfrm flipV="1">
            <a:off x="5346002" y="2260160"/>
            <a:ext cx="942962" cy="1109187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B9783178-CAB8-4057-AB11-7CFB54EEA36A}"/>
              </a:ext>
            </a:extLst>
          </p:cNvPr>
          <p:cNvCxnSpPr>
            <a:cxnSpLocks/>
            <a:stCxn id="25" idx="5"/>
            <a:endCxn id="57" idx="2"/>
          </p:cNvCxnSpPr>
          <p:nvPr/>
        </p:nvCxnSpPr>
        <p:spPr>
          <a:xfrm>
            <a:off x="3888279" y="3776685"/>
            <a:ext cx="966022" cy="986678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louk 2">
            <a:extLst>
              <a:ext uri="{FF2B5EF4-FFF2-40B4-BE49-F238E27FC236}">
                <a16:creationId xmlns:a16="http://schemas.microsoft.com/office/drawing/2014/main" id="{F24F3C7F-1941-4684-8016-F98E31E62167}"/>
              </a:ext>
            </a:extLst>
          </p:cNvPr>
          <p:cNvSpPr/>
          <p:nvPr/>
        </p:nvSpPr>
        <p:spPr>
          <a:xfrm>
            <a:off x="9237129" y="2260160"/>
            <a:ext cx="1132813" cy="1312845"/>
          </a:xfrm>
          <a:prstGeom prst="arc">
            <a:avLst>
              <a:gd name="adj1" fmla="val 16200000"/>
              <a:gd name="adj2" fmla="val 4958274"/>
            </a:avLst>
          </a:prstGeom>
          <a:ln w="539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76B5CA-12BE-4891-9934-A2D5BD6F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103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29322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Zástupný symbol pro obsah 2">
            <a:extLst>
              <a:ext uri="{FF2B5EF4-FFF2-40B4-BE49-F238E27FC236}">
                <a16:creationId xmlns:a16="http://schemas.microsoft.com/office/drawing/2014/main" id="{BBEBD520-44D0-42B1-958C-45B28A28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F…I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B62D59-F365-426C-B73F-10DF86B9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tečky pro </a:t>
            </a:r>
            <a:r>
              <a:rPr lang="cs-CZ" dirty="0" err="1"/>
              <a:t>diff</a:t>
            </a:r>
            <a:endParaRPr lang="cs-CZ" dirty="0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CD999477-A167-405E-91DF-ADDF32BA22A2}"/>
              </a:ext>
            </a:extLst>
          </p:cNvPr>
          <p:cNvSpPr/>
          <p:nvPr/>
        </p:nvSpPr>
        <p:spPr>
          <a:xfrm>
            <a:off x="6312024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4F84389-2DD6-4929-B40B-D1327B9BB700}"/>
              </a:ext>
            </a:extLst>
          </p:cNvPr>
          <p:cNvSpPr/>
          <p:nvPr/>
        </p:nvSpPr>
        <p:spPr>
          <a:xfrm>
            <a:off x="7769747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9D062BB5-6AEF-4B0D-9B74-AB4FFA8F7A16}"/>
              </a:ext>
            </a:extLst>
          </p:cNvPr>
          <p:cNvSpPr/>
          <p:nvPr/>
        </p:nvSpPr>
        <p:spPr>
          <a:xfrm>
            <a:off x="4854301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3CE8F310-09FC-4E7C-B479-2934925769C3}"/>
              </a:ext>
            </a:extLst>
          </p:cNvPr>
          <p:cNvSpPr/>
          <p:nvPr/>
        </p:nvSpPr>
        <p:spPr>
          <a:xfrm>
            <a:off x="9227472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789A86DA-5EE6-482B-809D-EDA76D5DF5DB}"/>
              </a:ext>
            </a:extLst>
          </p:cNvPr>
          <p:cNvSpPr/>
          <p:nvPr/>
        </p:nvSpPr>
        <p:spPr>
          <a:xfrm>
            <a:off x="7802624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E13CB372-A35D-4846-9F9A-365660C360F3}"/>
              </a:ext>
            </a:extLst>
          </p:cNvPr>
          <p:cNvSpPr/>
          <p:nvPr/>
        </p:nvSpPr>
        <p:spPr>
          <a:xfrm>
            <a:off x="3396578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8C60218-CA0E-490E-A8FE-4074F9454584}"/>
              </a:ext>
            </a:extLst>
          </p:cNvPr>
          <p:cNvCxnSpPr>
            <a:cxnSpLocks/>
          </p:cNvCxnSpPr>
          <p:nvPr/>
        </p:nvCxnSpPr>
        <p:spPr>
          <a:xfrm flipV="1">
            <a:off x="6870990" y="4752451"/>
            <a:ext cx="93163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11F9358-FD1D-45E9-B40A-EAF4CF576D34}"/>
              </a:ext>
            </a:extLst>
          </p:cNvPr>
          <p:cNvCxnSpPr>
            <a:cxnSpLocks/>
            <a:stCxn id="24" idx="6"/>
            <a:endCxn id="56" idx="2"/>
          </p:cNvCxnSpPr>
          <p:nvPr/>
        </p:nvCxnSpPr>
        <p:spPr>
          <a:xfrm>
            <a:off x="8378688" y="2260160"/>
            <a:ext cx="848784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5FD58D24-0AD9-4EB8-9306-6893095CECE5}"/>
              </a:ext>
            </a:extLst>
          </p:cNvPr>
          <p:cNvCxnSpPr>
            <a:cxnSpLocks/>
          </p:cNvCxnSpPr>
          <p:nvPr/>
        </p:nvCxnSpPr>
        <p:spPr>
          <a:xfrm>
            <a:off x="3972642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77BA3C8A-1AAA-4C36-9A33-EEBE53C8B877}"/>
              </a:ext>
            </a:extLst>
          </p:cNvPr>
          <p:cNvCxnSpPr>
            <a:cxnSpLocks/>
          </p:cNvCxnSpPr>
          <p:nvPr/>
        </p:nvCxnSpPr>
        <p:spPr>
          <a:xfrm>
            <a:off x="5430365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>
            <a:extLst>
              <a:ext uri="{FF2B5EF4-FFF2-40B4-BE49-F238E27FC236}">
                <a16:creationId xmlns:a16="http://schemas.microsoft.com/office/drawing/2014/main" id="{F0D91E0B-3206-490C-A57A-30F6AD032EB2}"/>
              </a:ext>
            </a:extLst>
          </p:cNvPr>
          <p:cNvSpPr/>
          <p:nvPr/>
        </p:nvSpPr>
        <p:spPr>
          <a:xfrm>
            <a:off x="1938855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86E17CD2-1794-46E7-95EC-DAA1A96BE9C1}"/>
              </a:ext>
            </a:extLst>
          </p:cNvPr>
          <p:cNvSpPr/>
          <p:nvPr/>
        </p:nvSpPr>
        <p:spPr>
          <a:xfrm>
            <a:off x="6288964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68440898-6CDE-4281-BB67-4344CC9B9ABA}"/>
              </a:ext>
            </a:extLst>
          </p:cNvPr>
          <p:cNvSpPr/>
          <p:nvPr/>
        </p:nvSpPr>
        <p:spPr>
          <a:xfrm>
            <a:off x="9227472" y="1972128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</a:t>
            </a: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DF68AFB8-AAB3-4CAD-900C-CD2B1DDBEF16}"/>
              </a:ext>
            </a:extLst>
          </p:cNvPr>
          <p:cNvSpPr/>
          <p:nvPr/>
        </p:nvSpPr>
        <p:spPr>
          <a:xfrm>
            <a:off x="4854301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</a:t>
            </a:r>
          </a:p>
        </p:txBody>
      </p: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9FF3D0AA-DD11-4399-8E9E-CBB66532F55A}"/>
              </a:ext>
            </a:extLst>
          </p:cNvPr>
          <p:cNvCxnSpPr>
            <a:cxnSpLocks/>
          </p:cNvCxnSpPr>
          <p:nvPr/>
        </p:nvCxnSpPr>
        <p:spPr>
          <a:xfrm>
            <a:off x="2514919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372ADD48-ADFB-43F9-96CB-4199A9EFC0FD}"/>
              </a:ext>
            </a:extLst>
          </p:cNvPr>
          <p:cNvCxnSpPr>
            <a:cxnSpLocks/>
          </p:cNvCxnSpPr>
          <p:nvPr/>
        </p:nvCxnSpPr>
        <p:spPr>
          <a:xfrm>
            <a:off x="8378688" y="4752451"/>
            <a:ext cx="84878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C5B08C95-5BB2-4A4B-8A2E-F175ECC6BAED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>
            <a:off x="8345811" y="3573016"/>
            <a:ext cx="881661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DB6D932F-1869-44CE-92C8-80778528456E}"/>
              </a:ext>
            </a:extLst>
          </p:cNvPr>
          <p:cNvCxnSpPr>
            <a:cxnSpLocks/>
          </p:cNvCxnSpPr>
          <p:nvPr/>
        </p:nvCxnSpPr>
        <p:spPr>
          <a:xfrm>
            <a:off x="5430365" y="4757907"/>
            <a:ext cx="864561" cy="10913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ál 57">
            <a:extLst>
              <a:ext uri="{FF2B5EF4-FFF2-40B4-BE49-F238E27FC236}">
                <a16:creationId xmlns:a16="http://schemas.microsoft.com/office/drawing/2014/main" id="{FE627D48-1305-461C-BA14-F1B52C66E0D8}"/>
              </a:ext>
            </a:extLst>
          </p:cNvPr>
          <p:cNvSpPr/>
          <p:nvPr/>
        </p:nvSpPr>
        <p:spPr>
          <a:xfrm>
            <a:off x="6294926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</a:t>
            </a:r>
          </a:p>
        </p:txBody>
      </p:sp>
      <p:sp>
        <p:nvSpPr>
          <p:cNvPr id="59" name="Ovál 58">
            <a:extLst>
              <a:ext uri="{FF2B5EF4-FFF2-40B4-BE49-F238E27FC236}">
                <a16:creationId xmlns:a16="http://schemas.microsoft.com/office/drawing/2014/main" id="{9DD99BBE-E381-410B-803D-210AE3850F29}"/>
              </a:ext>
            </a:extLst>
          </p:cNvPr>
          <p:cNvSpPr/>
          <p:nvPr/>
        </p:nvSpPr>
        <p:spPr>
          <a:xfrm>
            <a:off x="7802624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</a:t>
            </a:r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24C6177D-D102-4532-89AC-840371E60291}"/>
              </a:ext>
            </a:extLst>
          </p:cNvPr>
          <p:cNvSpPr/>
          <p:nvPr/>
        </p:nvSpPr>
        <p:spPr>
          <a:xfrm>
            <a:off x="9227472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83E05615-E2E8-4E0B-8C5B-4C2972327C10}"/>
              </a:ext>
            </a:extLst>
          </p:cNvPr>
          <p:cNvCxnSpPr>
            <a:cxnSpLocks/>
            <a:stCxn id="55" idx="6"/>
            <a:endCxn id="24" idx="2"/>
          </p:cNvCxnSpPr>
          <p:nvPr/>
        </p:nvCxnSpPr>
        <p:spPr>
          <a:xfrm>
            <a:off x="6865028" y="2260160"/>
            <a:ext cx="937596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A553B734-52AB-4507-AF8F-F2273B356C8D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6888088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AA299C96-AFCA-4291-83B7-33774A4AF670}"/>
              </a:ext>
            </a:extLst>
          </p:cNvPr>
          <p:cNvCxnSpPr>
            <a:cxnSpLocks/>
            <a:stCxn id="22" idx="7"/>
            <a:endCxn id="55" idx="2"/>
          </p:cNvCxnSpPr>
          <p:nvPr/>
        </p:nvCxnSpPr>
        <p:spPr>
          <a:xfrm flipV="1">
            <a:off x="5346002" y="2260160"/>
            <a:ext cx="942962" cy="1109187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B9783178-CAB8-4057-AB11-7CFB54EEA36A}"/>
              </a:ext>
            </a:extLst>
          </p:cNvPr>
          <p:cNvCxnSpPr>
            <a:cxnSpLocks/>
            <a:stCxn id="25" idx="5"/>
            <a:endCxn id="57" idx="2"/>
          </p:cNvCxnSpPr>
          <p:nvPr/>
        </p:nvCxnSpPr>
        <p:spPr>
          <a:xfrm>
            <a:off x="3888279" y="3776685"/>
            <a:ext cx="966022" cy="986678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louk 28">
            <a:extLst>
              <a:ext uri="{FF2B5EF4-FFF2-40B4-BE49-F238E27FC236}">
                <a16:creationId xmlns:a16="http://schemas.microsoft.com/office/drawing/2014/main" id="{78F7CB9F-5B80-4157-8EB1-476F4FA46730}"/>
              </a:ext>
            </a:extLst>
          </p:cNvPr>
          <p:cNvSpPr/>
          <p:nvPr/>
        </p:nvSpPr>
        <p:spPr>
          <a:xfrm rot="15046094">
            <a:off x="5965188" y="413545"/>
            <a:ext cx="2583984" cy="4367054"/>
          </a:xfrm>
          <a:prstGeom prst="arc">
            <a:avLst>
              <a:gd name="adj1" fmla="val 16271819"/>
              <a:gd name="adj2" fmla="val 5478509"/>
            </a:avLst>
          </a:prstGeom>
          <a:ln w="539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33FD10-47EA-4658-86DC-371E4154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104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73875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Zástupný symbol pro obsah 2">
            <a:extLst>
              <a:ext uri="{FF2B5EF4-FFF2-40B4-BE49-F238E27FC236}">
                <a16:creationId xmlns:a16="http://schemas.microsoft.com/office/drawing/2014/main" id="{BBEBD520-44D0-42B1-958C-45B28A28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I…F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B62D59-F365-426C-B73F-10DF86B9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tečky pro </a:t>
            </a:r>
            <a:r>
              <a:rPr lang="cs-CZ" dirty="0" err="1"/>
              <a:t>diff</a:t>
            </a:r>
            <a:endParaRPr lang="cs-CZ" dirty="0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CD999477-A167-405E-91DF-ADDF32BA22A2}"/>
              </a:ext>
            </a:extLst>
          </p:cNvPr>
          <p:cNvSpPr/>
          <p:nvPr/>
        </p:nvSpPr>
        <p:spPr>
          <a:xfrm>
            <a:off x="6312024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4F84389-2DD6-4929-B40B-D1327B9BB700}"/>
              </a:ext>
            </a:extLst>
          </p:cNvPr>
          <p:cNvSpPr/>
          <p:nvPr/>
        </p:nvSpPr>
        <p:spPr>
          <a:xfrm>
            <a:off x="7769747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9D062BB5-6AEF-4B0D-9B74-AB4FFA8F7A16}"/>
              </a:ext>
            </a:extLst>
          </p:cNvPr>
          <p:cNvSpPr/>
          <p:nvPr/>
        </p:nvSpPr>
        <p:spPr>
          <a:xfrm>
            <a:off x="4854301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3CE8F310-09FC-4E7C-B479-2934925769C3}"/>
              </a:ext>
            </a:extLst>
          </p:cNvPr>
          <p:cNvSpPr/>
          <p:nvPr/>
        </p:nvSpPr>
        <p:spPr>
          <a:xfrm>
            <a:off x="9227472" y="3284984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789A86DA-5EE6-482B-809D-EDA76D5DF5DB}"/>
              </a:ext>
            </a:extLst>
          </p:cNvPr>
          <p:cNvSpPr/>
          <p:nvPr/>
        </p:nvSpPr>
        <p:spPr>
          <a:xfrm>
            <a:off x="7802624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E13CB372-A35D-4846-9F9A-365660C360F3}"/>
              </a:ext>
            </a:extLst>
          </p:cNvPr>
          <p:cNvSpPr/>
          <p:nvPr/>
        </p:nvSpPr>
        <p:spPr>
          <a:xfrm>
            <a:off x="3396578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8C60218-CA0E-490E-A8FE-4074F9454584}"/>
              </a:ext>
            </a:extLst>
          </p:cNvPr>
          <p:cNvCxnSpPr>
            <a:cxnSpLocks/>
          </p:cNvCxnSpPr>
          <p:nvPr/>
        </p:nvCxnSpPr>
        <p:spPr>
          <a:xfrm flipV="1">
            <a:off x="6870990" y="4752451"/>
            <a:ext cx="93163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11F9358-FD1D-45E9-B40A-EAF4CF576D34}"/>
              </a:ext>
            </a:extLst>
          </p:cNvPr>
          <p:cNvCxnSpPr>
            <a:cxnSpLocks/>
            <a:stCxn id="24" idx="6"/>
            <a:endCxn id="56" idx="2"/>
          </p:cNvCxnSpPr>
          <p:nvPr/>
        </p:nvCxnSpPr>
        <p:spPr>
          <a:xfrm>
            <a:off x="8378688" y="2260160"/>
            <a:ext cx="848784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5FD58D24-0AD9-4EB8-9306-6893095CECE5}"/>
              </a:ext>
            </a:extLst>
          </p:cNvPr>
          <p:cNvCxnSpPr>
            <a:cxnSpLocks/>
          </p:cNvCxnSpPr>
          <p:nvPr/>
        </p:nvCxnSpPr>
        <p:spPr>
          <a:xfrm>
            <a:off x="3972642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77BA3C8A-1AAA-4C36-9A33-EEBE53C8B877}"/>
              </a:ext>
            </a:extLst>
          </p:cNvPr>
          <p:cNvCxnSpPr>
            <a:cxnSpLocks/>
          </p:cNvCxnSpPr>
          <p:nvPr/>
        </p:nvCxnSpPr>
        <p:spPr>
          <a:xfrm>
            <a:off x="5430365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>
            <a:extLst>
              <a:ext uri="{FF2B5EF4-FFF2-40B4-BE49-F238E27FC236}">
                <a16:creationId xmlns:a16="http://schemas.microsoft.com/office/drawing/2014/main" id="{F0D91E0B-3206-490C-A57A-30F6AD032EB2}"/>
              </a:ext>
            </a:extLst>
          </p:cNvPr>
          <p:cNvSpPr/>
          <p:nvPr/>
        </p:nvSpPr>
        <p:spPr>
          <a:xfrm>
            <a:off x="1938855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86E17CD2-1794-46E7-95EC-DAA1A96BE9C1}"/>
              </a:ext>
            </a:extLst>
          </p:cNvPr>
          <p:cNvSpPr/>
          <p:nvPr/>
        </p:nvSpPr>
        <p:spPr>
          <a:xfrm>
            <a:off x="6288964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68440898-6CDE-4281-BB67-4344CC9B9ABA}"/>
              </a:ext>
            </a:extLst>
          </p:cNvPr>
          <p:cNvSpPr/>
          <p:nvPr/>
        </p:nvSpPr>
        <p:spPr>
          <a:xfrm>
            <a:off x="9227472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</a:t>
            </a: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DF68AFB8-AAB3-4CAD-900C-CD2B1DDBEF16}"/>
              </a:ext>
            </a:extLst>
          </p:cNvPr>
          <p:cNvSpPr/>
          <p:nvPr/>
        </p:nvSpPr>
        <p:spPr>
          <a:xfrm>
            <a:off x="4854301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</a:t>
            </a:r>
          </a:p>
        </p:txBody>
      </p: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9FF3D0AA-DD11-4399-8E9E-CBB66532F55A}"/>
              </a:ext>
            </a:extLst>
          </p:cNvPr>
          <p:cNvCxnSpPr>
            <a:cxnSpLocks/>
          </p:cNvCxnSpPr>
          <p:nvPr/>
        </p:nvCxnSpPr>
        <p:spPr>
          <a:xfrm>
            <a:off x="2514919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372ADD48-ADFB-43F9-96CB-4199A9EFC0FD}"/>
              </a:ext>
            </a:extLst>
          </p:cNvPr>
          <p:cNvCxnSpPr>
            <a:cxnSpLocks/>
          </p:cNvCxnSpPr>
          <p:nvPr/>
        </p:nvCxnSpPr>
        <p:spPr>
          <a:xfrm>
            <a:off x="8378688" y="4752451"/>
            <a:ext cx="84878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C5B08C95-5BB2-4A4B-8A2E-F175ECC6BAED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>
            <a:off x="8345811" y="3573016"/>
            <a:ext cx="881661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DB6D932F-1869-44CE-92C8-80778528456E}"/>
              </a:ext>
            </a:extLst>
          </p:cNvPr>
          <p:cNvCxnSpPr>
            <a:cxnSpLocks/>
          </p:cNvCxnSpPr>
          <p:nvPr/>
        </p:nvCxnSpPr>
        <p:spPr>
          <a:xfrm>
            <a:off x="5430365" y="4757907"/>
            <a:ext cx="864561" cy="10913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ál 57">
            <a:extLst>
              <a:ext uri="{FF2B5EF4-FFF2-40B4-BE49-F238E27FC236}">
                <a16:creationId xmlns:a16="http://schemas.microsoft.com/office/drawing/2014/main" id="{FE627D48-1305-461C-BA14-F1B52C66E0D8}"/>
              </a:ext>
            </a:extLst>
          </p:cNvPr>
          <p:cNvSpPr/>
          <p:nvPr/>
        </p:nvSpPr>
        <p:spPr>
          <a:xfrm>
            <a:off x="6294926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</a:t>
            </a:r>
          </a:p>
        </p:txBody>
      </p:sp>
      <p:sp>
        <p:nvSpPr>
          <p:cNvPr id="59" name="Ovál 58">
            <a:extLst>
              <a:ext uri="{FF2B5EF4-FFF2-40B4-BE49-F238E27FC236}">
                <a16:creationId xmlns:a16="http://schemas.microsoft.com/office/drawing/2014/main" id="{9DD99BBE-E381-410B-803D-210AE3850F29}"/>
              </a:ext>
            </a:extLst>
          </p:cNvPr>
          <p:cNvSpPr/>
          <p:nvPr/>
        </p:nvSpPr>
        <p:spPr>
          <a:xfrm>
            <a:off x="7802624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</a:t>
            </a:r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24C6177D-D102-4532-89AC-840371E60291}"/>
              </a:ext>
            </a:extLst>
          </p:cNvPr>
          <p:cNvSpPr/>
          <p:nvPr/>
        </p:nvSpPr>
        <p:spPr>
          <a:xfrm>
            <a:off x="9227472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83E05615-E2E8-4E0B-8C5B-4C2972327C10}"/>
              </a:ext>
            </a:extLst>
          </p:cNvPr>
          <p:cNvCxnSpPr>
            <a:cxnSpLocks/>
            <a:stCxn id="55" idx="6"/>
            <a:endCxn id="24" idx="2"/>
          </p:cNvCxnSpPr>
          <p:nvPr/>
        </p:nvCxnSpPr>
        <p:spPr>
          <a:xfrm>
            <a:off x="6865028" y="2260160"/>
            <a:ext cx="937596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A553B734-52AB-4507-AF8F-F2273B356C8D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6888088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AA299C96-AFCA-4291-83B7-33774A4AF670}"/>
              </a:ext>
            </a:extLst>
          </p:cNvPr>
          <p:cNvCxnSpPr>
            <a:cxnSpLocks/>
            <a:stCxn id="22" idx="7"/>
            <a:endCxn id="55" idx="2"/>
          </p:cNvCxnSpPr>
          <p:nvPr/>
        </p:nvCxnSpPr>
        <p:spPr>
          <a:xfrm flipV="1">
            <a:off x="5346002" y="2260160"/>
            <a:ext cx="942962" cy="1109187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B9783178-CAB8-4057-AB11-7CFB54EEA36A}"/>
              </a:ext>
            </a:extLst>
          </p:cNvPr>
          <p:cNvCxnSpPr>
            <a:cxnSpLocks/>
            <a:stCxn id="25" idx="5"/>
            <a:endCxn id="57" idx="2"/>
          </p:cNvCxnSpPr>
          <p:nvPr/>
        </p:nvCxnSpPr>
        <p:spPr>
          <a:xfrm>
            <a:off x="3888279" y="3776685"/>
            <a:ext cx="966022" cy="986678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louk 28">
            <a:extLst>
              <a:ext uri="{FF2B5EF4-FFF2-40B4-BE49-F238E27FC236}">
                <a16:creationId xmlns:a16="http://schemas.microsoft.com/office/drawing/2014/main" id="{78F7CB9F-5B80-4157-8EB1-476F4FA46730}"/>
              </a:ext>
            </a:extLst>
          </p:cNvPr>
          <p:cNvSpPr/>
          <p:nvPr/>
        </p:nvSpPr>
        <p:spPr>
          <a:xfrm rot="5400000">
            <a:off x="6810103" y="1730052"/>
            <a:ext cx="1066638" cy="4367054"/>
          </a:xfrm>
          <a:prstGeom prst="arc">
            <a:avLst>
              <a:gd name="adj1" fmla="val 16200000"/>
              <a:gd name="adj2" fmla="val 5478509"/>
            </a:avLst>
          </a:prstGeom>
          <a:ln w="539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1162B5-0F1B-44C1-B9C0-D78815AA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105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85708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B532D-A10A-43E2-853A-5C6B64470D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Řešení problémů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72E2F7-BDAC-4284-99A9-92BC4948B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989138"/>
            <a:ext cx="9355765" cy="1752600"/>
          </a:xfrm>
        </p:spPr>
        <p:txBody>
          <a:bodyPr/>
          <a:lstStyle/>
          <a:p>
            <a:r>
              <a:rPr lang="cs-CZ" dirty="0"/>
              <a:t>Další pokročilé techniky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074397-E786-4939-A4F1-E0C12E3B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106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8687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B542F-AEAD-4882-B438-D18CE553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push</a:t>
            </a:r>
            <a:r>
              <a:rPr lang="cs-CZ" dirty="0"/>
              <a:t> --</a:t>
            </a:r>
            <a:r>
              <a:rPr lang="cs-CZ" dirty="0" err="1"/>
              <a:t>force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1CF710-82DA-408D-BBCC-B3749B98D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A744A7-9FAD-400F-AA9D-335395B8E9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5"/>
          <a:stretch/>
        </p:blipFill>
        <p:spPr>
          <a:xfrm>
            <a:off x="6312024" y="856813"/>
            <a:ext cx="4824536" cy="5144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08AF74-4412-45E6-858B-B9002BD5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107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05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D17FE-A58B-458A-9ED8-864A3797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5A9DBE-6CA6-4E07-A21B-202092EBB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push</a:t>
            </a:r>
            <a:r>
              <a:rPr lang="cs-CZ" dirty="0"/>
              <a:t> --</a:t>
            </a:r>
            <a:r>
              <a:rPr lang="cs-CZ" dirty="0" err="1"/>
              <a:t>force</a:t>
            </a:r>
            <a:endParaRPr lang="cs-CZ" dirty="0"/>
          </a:p>
          <a:p>
            <a:r>
              <a:rPr lang="cs-CZ" dirty="0">
                <a:hlinkClick r:id="rId2"/>
              </a:rPr>
              <a:t>http://git-school.github.io/visualizing-git/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AAC8B6-6ECC-49C1-A545-6F001574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108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86766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78659-F521-472A-B3D1-46A38D8E2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commit</a:t>
            </a:r>
            <a:r>
              <a:rPr lang="cs-CZ" dirty="0"/>
              <a:t> - -</a:t>
            </a:r>
            <a:r>
              <a:rPr lang="cs-CZ" dirty="0" err="1"/>
              <a:t>amend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E668E6-143E-4D68-AD98-A51CB47C1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Přepíše poslední komit</a:t>
            </a:r>
          </a:p>
          <a:p>
            <a:pPr lvl="1"/>
            <a:r>
              <a:rPr lang="cs-CZ" dirty="0"/>
              <a:t>Mění popis</a:t>
            </a:r>
          </a:p>
          <a:p>
            <a:pPr lvl="1"/>
            <a:r>
              <a:rPr lang="cs-CZ" dirty="0"/>
              <a:t>Přidává, nebo mění soubor</a:t>
            </a:r>
          </a:p>
          <a:p>
            <a:pPr lvl="2"/>
            <a:r>
              <a:rPr lang="cs-CZ" dirty="0"/>
              <a:t>Pomocí </a:t>
            </a:r>
            <a:r>
              <a:rPr lang="cs-CZ" dirty="0" err="1">
                <a:latin typeface="Consolas" panose="020B0609020204030204" pitchFamily="49" charset="0"/>
              </a:rPr>
              <a:t>git</a:t>
            </a:r>
            <a:r>
              <a:rPr lang="cs-CZ" dirty="0">
                <a:latin typeface="Consolas" panose="020B0609020204030204" pitchFamily="49" charset="0"/>
              </a:rPr>
              <a:t> </a:t>
            </a:r>
            <a:r>
              <a:rPr lang="cs-CZ" dirty="0" err="1">
                <a:latin typeface="Consolas" panose="020B0609020204030204" pitchFamily="49" charset="0"/>
              </a:rPr>
              <a:t>add</a:t>
            </a:r>
            <a:endParaRPr lang="cs-CZ" dirty="0">
              <a:latin typeface="Consolas" panose="020B0609020204030204" pitchFamily="49" charset="0"/>
            </a:endParaRPr>
          </a:p>
          <a:p>
            <a:pPr lvl="1"/>
            <a:r>
              <a:rPr lang="cs-CZ" dirty="0"/>
              <a:t>Odebírání souboru</a:t>
            </a:r>
          </a:p>
          <a:p>
            <a:pPr lvl="2"/>
            <a:r>
              <a:rPr lang="cs-CZ" spc="0" dirty="0" err="1">
                <a:latin typeface="Consolas" panose="020B0609020204030204" pitchFamily="49" charset="0"/>
              </a:rPr>
              <a:t>git</a:t>
            </a:r>
            <a:r>
              <a:rPr lang="cs-CZ" spc="0" dirty="0">
                <a:latin typeface="Consolas" panose="020B0609020204030204" pitchFamily="49" charset="0"/>
              </a:rPr>
              <a:t> </a:t>
            </a:r>
            <a:r>
              <a:rPr lang="cs-CZ" spc="0" dirty="0" err="1">
                <a:latin typeface="Consolas" panose="020B0609020204030204" pitchFamily="49" charset="0"/>
              </a:rPr>
              <a:t>rm</a:t>
            </a:r>
            <a:r>
              <a:rPr lang="cs-CZ" spc="0" dirty="0">
                <a:latin typeface="Consolas" panose="020B0609020204030204" pitchFamily="49" charset="0"/>
              </a:rPr>
              <a:t> --</a:t>
            </a:r>
            <a:r>
              <a:rPr lang="cs-CZ" spc="0" dirty="0" err="1">
                <a:latin typeface="Consolas" panose="020B0609020204030204" pitchFamily="49" charset="0"/>
              </a:rPr>
              <a:t>cached</a:t>
            </a:r>
            <a:r>
              <a:rPr lang="cs-CZ" spc="0" dirty="0">
                <a:latin typeface="Consolas" panose="020B0609020204030204" pitchFamily="49" charset="0"/>
              </a:rPr>
              <a:t> &lt;soubor&gt;</a:t>
            </a:r>
          </a:p>
        </p:txBody>
      </p:sp>
      <p:pic>
        <p:nvPicPr>
          <p:cNvPr id="5" name="Obrázek 4" descr="Obsah obrázku utahovací klíč, nástroj&#10;&#10;Popis byl vytvořen automaticky">
            <a:extLst>
              <a:ext uri="{FF2B5EF4-FFF2-40B4-BE49-F238E27FC236}">
                <a16:creationId xmlns:a16="http://schemas.microsoft.com/office/drawing/2014/main" id="{578082E1-691B-4102-B745-942BCB0BB5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1124744"/>
            <a:ext cx="4766988" cy="4766988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A7E346-68C5-47D9-A4A6-E426F2AC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109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58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9AE535-9B82-48F7-A072-D3DD5AAA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Linux (Unix </a:t>
            </a:r>
            <a:r>
              <a:rPr lang="cs-CZ" dirty="0" err="1"/>
              <a:t>like</a:t>
            </a:r>
            <a:r>
              <a:rPr lang="cs-CZ" dirty="0"/>
              <a:t>) </a:t>
            </a:r>
            <a:r>
              <a:rPr lang="cs-CZ" dirty="0" err="1"/>
              <a:t>vs</a:t>
            </a:r>
            <a:r>
              <a:rPr lang="cs-CZ" dirty="0"/>
              <a:t> Windows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C8EBD247-AB59-480B-A561-FEFC2C49C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239343"/>
              </p:ext>
            </p:extLst>
          </p:nvPr>
        </p:nvGraphicFramePr>
        <p:xfrm>
          <a:off x="609600" y="1600200"/>
          <a:ext cx="10972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729140147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44534097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867318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Linux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Windows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27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Seznam souborů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dir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485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Mazání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rm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del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64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Obsah souboru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cat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987257"/>
                  </a:ext>
                </a:extLst>
              </a:tr>
            </a:tbl>
          </a:graphicData>
        </a:graphic>
      </p:graphicFrame>
      <p:graphicFrame>
        <p:nvGraphicFramePr>
          <p:cNvPr id="6" name="Zástupný symbol pro obsah 4">
            <a:extLst>
              <a:ext uri="{FF2B5EF4-FFF2-40B4-BE49-F238E27FC236}">
                <a16:creationId xmlns:a16="http://schemas.microsoft.com/office/drawing/2014/main" id="{A65703B1-6C69-4793-ACDA-C572696E41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05571"/>
              </p:ext>
            </p:extLst>
          </p:nvPr>
        </p:nvGraphicFramePr>
        <p:xfrm>
          <a:off x="609600" y="3501008"/>
          <a:ext cx="10972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729140147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44534097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867318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Linux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Windows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27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Oddělovač adresářů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\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485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Řetězce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“, ', </a:t>
                      </a:r>
                      <a:r>
                        <a:rPr lang="cs-CZ" dirty="0" err="1"/>
                        <a:t>escape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644856"/>
                  </a:ext>
                </a:extLst>
              </a:tr>
            </a:tbl>
          </a:graphicData>
        </a:graphic>
      </p:graphicFrame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80E177C-543D-4E11-B6C9-11CFAE84B17C}"/>
              </a:ext>
            </a:extLst>
          </p:cNvPr>
          <p:cNvSpPr txBox="1">
            <a:spLocks/>
          </p:cNvSpPr>
          <p:nvPr/>
        </p:nvSpPr>
        <p:spPr>
          <a:xfrm>
            <a:off x="609600" y="5157192"/>
            <a:ext cx="10972800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spc="-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spc="-19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-18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spc="-17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spc="-13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dirty="0">
                <a:latin typeface="Consolas" panose="020B0609020204030204" pitchFamily="49" charset="0"/>
              </a:rPr>
              <a:t>Rozdílné chování klávesy TAB</a:t>
            </a:r>
          </a:p>
          <a:p>
            <a:pPr lvl="1" fontAlgn="auto">
              <a:spcAft>
                <a:spcPts val="0"/>
              </a:spcAft>
            </a:pPr>
            <a:r>
              <a:rPr lang="cs-CZ" dirty="0">
                <a:latin typeface="Consolas" panose="020B0609020204030204" pitchFamily="49" charset="0"/>
              </a:rPr>
              <a:t>(</a:t>
            </a:r>
            <a:r>
              <a:rPr lang="cs-CZ" dirty="0" err="1">
                <a:latin typeface="Consolas" panose="020B0609020204030204" pitchFamily="49" charset="0"/>
              </a:rPr>
              <a:t>git</a:t>
            </a:r>
            <a:r>
              <a:rPr lang="cs-CZ" dirty="0">
                <a:latin typeface="Consolas" panose="020B0609020204030204" pitchFamily="49" charset="0"/>
              </a:rPr>
              <a:t> </a:t>
            </a:r>
            <a:r>
              <a:rPr lang="cs-CZ" dirty="0" err="1">
                <a:latin typeface="Consolas" panose="020B0609020204030204" pitchFamily="49" charset="0"/>
              </a:rPr>
              <a:t>bash</a:t>
            </a:r>
            <a:r>
              <a:rPr lang="cs-CZ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85CB9C-9DBB-4936-8A6B-F0D6D938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5765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D17FE-A58B-458A-9ED8-864A3797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5A9DBE-6CA6-4E07-A21B-202092EBB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commit</a:t>
            </a:r>
            <a:r>
              <a:rPr lang="cs-CZ" dirty="0"/>
              <a:t> --</a:t>
            </a:r>
            <a:r>
              <a:rPr lang="cs-CZ" dirty="0" err="1"/>
              <a:t>amend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AD6E86-D4B4-437F-9777-ABBC9900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03052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4D23F-E2DE-4F3D-B372-A76FC06A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reset  </a:t>
            </a:r>
            <a:r>
              <a:rPr lang="cs-CZ" sz="3600" dirty="0"/>
              <a:t>x</a:t>
            </a:r>
            <a:r>
              <a:rPr lang="cs-CZ" dirty="0"/>
              <a:t>  </a:t>
            </a: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checkout</a:t>
            </a:r>
            <a:r>
              <a:rPr lang="cs-CZ" dirty="0"/>
              <a:t>  </a:t>
            </a:r>
            <a:r>
              <a:rPr lang="cs-CZ" sz="3600" dirty="0"/>
              <a:t>x </a:t>
            </a:r>
            <a:r>
              <a:rPr lang="cs-CZ" dirty="0"/>
              <a:t> </a:t>
            </a: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revert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B233D4-C06A-42E5-8AB5-E87443F53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Reset</a:t>
            </a:r>
          </a:p>
          <a:p>
            <a:pPr lvl="1"/>
            <a:r>
              <a:rPr lang="cs-CZ" dirty="0"/>
              <a:t>Vrátí zpět referenci</a:t>
            </a:r>
          </a:p>
          <a:p>
            <a:r>
              <a:rPr lang="cs-CZ" dirty="0" err="1"/>
              <a:t>Checkout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Přesune HEAD</a:t>
            </a:r>
          </a:p>
          <a:p>
            <a:r>
              <a:rPr lang="cs-CZ" dirty="0" err="1"/>
              <a:t>Revert</a:t>
            </a:r>
            <a:endParaRPr lang="cs-CZ" dirty="0"/>
          </a:p>
          <a:p>
            <a:pPr lvl="1"/>
            <a:r>
              <a:rPr lang="cs-CZ" dirty="0"/>
              <a:t>Vytvoří opačný komit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AAF999-828B-4DAD-B273-6AA85E69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76083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D17FE-A58B-458A-9ED8-864A3797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5A9DBE-6CA6-4E07-A21B-202092EBB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reset  </a:t>
            </a:r>
            <a:r>
              <a:rPr lang="cs-CZ" sz="1800" dirty="0"/>
              <a:t>x</a:t>
            </a:r>
            <a:r>
              <a:rPr lang="cs-CZ" dirty="0"/>
              <a:t>  </a:t>
            </a:r>
            <a:r>
              <a:rPr lang="cs-CZ" dirty="0" err="1"/>
              <a:t>checkout</a:t>
            </a:r>
            <a:r>
              <a:rPr lang="cs-CZ" dirty="0"/>
              <a:t>  </a:t>
            </a:r>
            <a:r>
              <a:rPr lang="cs-CZ" sz="1800" dirty="0"/>
              <a:t>x </a:t>
            </a:r>
            <a:r>
              <a:rPr lang="cs-CZ" dirty="0"/>
              <a:t> </a:t>
            </a:r>
            <a:r>
              <a:rPr lang="cs-CZ" dirty="0" err="1"/>
              <a:t>revert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841AEF-2746-4E9B-9E80-44E9E378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18525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2472F-1092-442F-932A-911C428D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reset / </a:t>
            </a:r>
            <a:r>
              <a:rPr lang="cs-CZ" dirty="0" err="1"/>
              <a:t>checkout</a:t>
            </a:r>
            <a:r>
              <a:rPr lang="cs-CZ" dirty="0"/>
              <a:t> na </a:t>
            </a:r>
            <a:r>
              <a:rPr lang="cs-CZ" b="1" dirty="0"/>
              <a:t>komitu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B9DFC39-67EB-4BF4-AA97-114C972B68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399265"/>
              </p:ext>
            </p:extLst>
          </p:nvPr>
        </p:nvGraphicFramePr>
        <p:xfrm>
          <a:off x="609600" y="1790789"/>
          <a:ext cx="9425644" cy="3276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6411">
                  <a:extLst>
                    <a:ext uri="{9D8B030D-6E8A-4147-A177-3AD203B41FA5}">
                      <a16:colId xmlns:a16="http://schemas.microsoft.com/office/drawing/2014/main" val="2159460110"/>
                    </a:ext>
                  </a:extLst>
                </a:gridCol>
                <a:gridCol w="2356411">
                  <a:extLst>
                    <a:ext uri="{9D8B030D-6E8A-4147-A177-3AD203B41FA5}">
                      <a16:colId xmlns:a16="http://schemas.microsoft.com/office/drawing/2014/main" val="1014977112"/>
                    </a:ext>
                  </a:extLst>
                </a:gridCol>
                <a:gridCol w="2356411">
                  <a:extLst>
                    <a:ext uri="{9D8B030D-6E8A-4147-A177-3AD203B41FA5}">
                      <a16:colId xmlns:a16="http://schemas.microsoft.com/office/drawing/2014/main" val="1396836757"/>
                    </a:ext>
                  </a:extLst>
                </a:gridCol>
                <a:gridCol w="2356411">
                  <a:extLst>
                    <a:ext uri="{9D8B030D-6E8A-4147-A177-3AD203B41FA5}">
                      <a16:colId xmlns:a16="http://schemas.microsoft.com/office/drawing/2014/main" val="1150934804"/>
                    </a:ext>
                  </a:extLst>
                </a:gridCol>
              </a:tblGrid>
              <a:tr h="552361"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Arial" panose="020B0604020202020204" pitchFamily="34" charset="0"/>
                        </a:rPr>
                        <a:t>HEAD</a:t>
                      </a: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Arial" panose="020B0604020202020204" pitchFamily="34" charset="0"/>
                        </a:rPr>
                        <a:t>Index</a:t>
                      </a: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>
                          <a:effectLst/>
                          <a:latin typeface="Arial" panose="020B0604020202020204" pitchFamily="34" charset="0"/>
                        </a:rPr>
                        <a:t>Workdir</a:t>
                      </a: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335120805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</a:rPr>
                        <a:t>reset --soft</a:t>
                      </a: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</a:rPr>
                        <a:t>move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</a:rPr>
                        <a:t> reference</a:t>
                      </a: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3517491740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</a:rPr>
                        <a:t>reset [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</a:rPr>
                        <a:t>--</a:t>
                      </a:r>
                      <a:r>
                        <a:rPr lang="cs-CZ" sz="2000" b="1" dirty="0" err="1">
                          <a:effectLst/>
                          <a:latin typeface="Arial" panose="020B0604020202020204" pitchFamily="34" charset="0"/>
                        </a:rPr>
                        <a:t>mixed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</a:rPr>
                        <a:t>move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</a:rPr>
                        <a:t> reference</a:t>
                      </a: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</a:rPr>
                        <a:t>reset</a:t>
                      </a: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2757913015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</a:rPr>
                        <a:t>reset --hard</a:t>
                      </a: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</a:rPr>
                        <a:t>move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</a:rPr>
                        <a:t> reference</a:t>
                      </a: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</a:rPr>
                        <a:t>reset</a:t>
                      </a: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Arial" panose="020B0604020202020204" pitchFamily="34" charset="0"/>
                        </a:rPr>
                        <a:t>reset</a:t>
                      </a: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2976159820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</a:rPr>
                        <a:t>checkout</a:t>
                      </a:r>
                      <a:endParaRPr lang="cs-CZ" sz="2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</a:rPr>
                        <a:t>move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</a:rPr>
                        <a:t>only</a:t>
                      </a:r>
                      <a:endParaRPr lang="cs-CZ" sz="2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</a:rPr>
                        <a:t>reset</a:t>
                      </a: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</a:rPr>
                        <a:t>reset </a:t>
                      </a:r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</a:rPr>
                        <a:t>if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</a:rPr>
                        <a:t> not </a:t>
                      </a:r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</a:rPr>
                        <a:t>changed</a:t>
                      </a:r>
                      <a:endParaRPr lang="cs-CZ" sz="2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3713789824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AEE8E5-1C0B-4C5D-8BFD-AE5BF2F6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43039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2472F-1092-442F-932A-911C428D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reset / </a:t>
            </a:r>
            <a:r>
              <a:rPr lang="cs-CZ" dirty="0" err="1"/>
              <a:t>checkout</a:t>
            </a:r>
            <a:r>
              <a:rPr lang="cs-CZ" dirty="0"/>
              <a:t> na </a:t>
            </a:r>
            <a:r>
              <a:rPr lang="cs-CZ" b="1" dirty="0"/>
              <a:t>souboru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B9DFC39-67EB-4BF4-AA97-114C972B68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886558"/>
              </p:ext>
            </p:extLst>
          </p:nvPr>
        </p:nvGraphicFramePr>
        <p:xfrm>
          <a:off x="609600" y="1916832"/>
          <a:ext cx="7776864" cy="1657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15946011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01497711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39683675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150934804"/>
                    </a:ext>
                  </a:extLst>
                </a:gridCol>
              </a:tblGrid>
              <a:tr h="552361"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Arial" panose="020B0604020202020204" pitchFamily="34" charset="0"/>
                        </a:rPr>
                        <a:t>HEAD</a:t>
                      </a: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Arial" panose="020B0604020202020204" pitchFamily="34" charset="0"/>
                        </a:rPr>
                        <a:t>Index</a:t>
                      </a: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>
                          <a:effectLst/>
                          <a:latin typeface="Arial" panose="020B0604020202020204" pitchFamily="34" charset="0"/>
                        </a:rPr>
                        <a:t>Workdir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335120805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</a:rPr>
                        <a:t>reset</a:t>
                      </a: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</a:rPr>
                        <a:t>reset </a:t>
                      </a:r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</a:rPr>
                        <a:t>file</a:t>
                      </a:r>
                      <a:endParaRPr lang="cs-CZ" sz="2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564655741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</a:rPr>
                        <a:t>checkout</a:t>
                      </a:r>
                      <a:endParaRPr lang="cs-CZ" sz="2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Arial" panose="020B0604020202020204" pitchFamily="34" charset="0"/>
                        </a:rPr>
                        <a:t>reset </a:t>
                      </a:r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</a:rPr>
                        <a:t>file</a:t>
                      </a:r>
                      <a:endParaRPr lang="cs-CZ" sz="2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Arial" panose="020B0604020202020204" pitchFamily="34" charset="0"/>
                        </a:rPr>
                        <a:t>reset </a:t>
                      </a:r>
                      <a:r>
                        <a:rPr lang="cs-CZ" sz="2000" b="1" dirty="0" err="1">
                          <a:effectLst/>
                          <a:latin typeface="Arial" panose="020B0604020202020204" pitchFamily="34" charset="0"/>
                        </a:rPr>
                        <a:t>file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2602873887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1BAED0-C279-46F8-936E-FE271626D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63407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0F04EC-B4BA-49CF-8298-F89E81CD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Detached</a:t>
            </a:r>
            <a:r>
              <a:rPr lang="cs-CZ" dirty="0"/>
              <a:t> HEAD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0B7A5B-1428-4458-B287-9C7713A9B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Změní se příkazem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checkout</a:t>
            </a:r>
            <a:r>
              <a:rPr lang="cs-CZ" b="1" dirty="0">
                <a:latin typeface="Consolas" panose="020B0609020204030204" pitchFamily="49" charset="0"/>
              </a:rPr>
              <a:t> &lt;komit&gt;</a:t>
            </a:r>
          </a:p>
          <a:p>
            <a:r>
              <a:rPr lang="cs-CZ" dirty="0"/>
              <a:t>A vrátíme se příkazem 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checkout</a:t>
            </a:r>
            <a:r>
              <a:rPr lang="cs-CZ" b="1" dirty="0">
                <a:latin typeface="Consolas" panose="020B0609020204030204" pitchFamily="49" charset="0"/>
              </a:rPr>
              <a:t> [</a:t>
            </a:r>
            <a:r>
              <a:rPr lang="cs-CZ" b="1" dirty="0" err="1">
                <a:latin typeface="Consolas" panose="020B0609020204030204" pitchFamily="49" charset="0"/>
              </a:rPr>
              <a:t>master|HEAD</a:t>
            </a:r>
            <a:r>
              <a:rPr lang="cs-CZ" b="1" dirty="0">
                <a:latin typeface="Consolas" panose="020B0609020204030204" pitchFamily="49" charset="0"/>
              </a:rPr>
              <a:t>|&lt;</a:t>
            </a:r>
            <a:r>
              <a:rPr lang="cs-CZ" b="1" dirty="0" err="1">
                <a:latin typeface="Consolas" panose="020B0609020204030204" pitchFamily="49" charset="0"/>
              </a:rPr>
              <a:t>branch</a:t>
            </a:r>
            <a:r>
              <a:rPr lang="cs-CZ" b="1" dirty="0">
                <a:latin typeface="Consolas" panose="020B0609020204030204" pitchFamily="49" charset="0"/>
              </a:rPr>
              <a:t>&gt;]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5E7D2A-61FE-49B6-92F8-2EE22846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79497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D17FE-A58B-458A-9ED8-864A3797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5A9DBE-6CA6-4E07-A21B-202092EBB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Detached</a:t>
            </a:r>
            <a:r>
              <a:rPr lang="cs-CZ" dirty="0"/>
              <a:t> </a:t>
            </a:r>
            <a:r>
              <a:rPr lang="cs-CZ" dirty="0" err="1"/>
              <a:t>head</a:t>
            </a:r>
            <a:endParaRPr lang="cs-CZ" dirty="0"/>
          </a:p>
          <a:p>
            <a:r>
              <a:rPr lang="cs-CZ" dirty="0">
                <a:hlinkClick r:id="rId2"/>
              </a:rPr>
              <a:t>https://learngitbranching.js.org/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88207F-83DA-40A4-A0F2-548E4F66A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04419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rebase</a:t>
            </a:r>
            <a:r>
              <a:rPr lang="cs-CZ" dirty="0"/>
              <a:t> </a:t>
            </a:r>
            <a:r>
              <a:rPr lang="cs-CZ" dirty="0" err="1"/>
              <a:t>interactive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Slučování komitů</a:t>
            </a:r>
          </a:p>
          <a:p>
            <a:r>
              <a:rPr lang="cs-CZ" dirty="0"/>
              <a:t>Rozdělování komitů</a:t>
            </a:r>
          </a:p>
          <a:p>
            <a:r>
              <a:rPr lang="cs-CZ" dirty="0"/>
              <a:t>Přehazování pořadí</a:t>
            </a:r>
          </a:p>
          <a:p>
            <a:r>
              <a:rPr lang="cs-CZ" dirty="0"/>
              <a:t>Změna popisu</a:t>
            </a:r>
          </a:p>
          <a:p>
            <a:r>
              <a:rPr lang="cs-CZ" dirty="0"/>
              <a:t>Úpravu komitů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89FCE4-DAE5-4C36-9168-372B7614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16214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D17FE-A58B-458A-9ED8-864A3797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5A9DBE-6CA6-4E07-A21B-202092EBB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Rebase</a:t>
            </a:r>
            <a:r>
              <a:rPr lang="cs-CZ" dirty="0"/>
              <a:t> </a:t>
            </a:r>
            <a:r>
              <a:rPr lang="cs-CZ" dirty="0" err="1"/>
              <a:t>interactive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E4920E-25FB-441B-98CE-10FE563B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05296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23948-1496-4DEC-B85F-943B66CC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clean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7E4813-76CC-44B0-BA21-079898159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clean</a:t>
            </a:r>
            <a:endParaRPr lang="cs-CZ" b="1" dirty="0">
              <a:latin typeface="Consolas" panose="020B0609020204030204" pitchFamily="49" charset="0"/>
            </a:endParaRPr>
          </a:p>
          <a:p>
            <a:pPr lvl="1"/>
            <a:r>
              <a:rPr lang="cs-CZ" dirty="0"/>
              <a:t>f 		</a:t>
            </a:r>
            <a:r>
              <a:rPr lang="en-US" dirty="0"/>
              <a:t>force</a:t>
            </a:r>
          </a:p>
          <a:p>
            <a:pPr lvl="1"/>
            <a:r>
              <a:rPr lang="cs-CZ" dirty="0"/>
              <a:t>d		</a:t>
            </a:r>
            <a:r>
              <a:rPr lang="en-US" dirty="0"/>
              <a:t>remove whole directories</a:t>
            </a:r>
          </a:p>
          <a:p>
            <a:pPr lvl="1"/>
            <a:r>
              <a:rPr lang="cs-CZ" dirty="0"/>
              <a:t>x		</a:t>
            </a:r>
            <a:r>
              <a:rPr lang="en-US" dirty="0"/>
              <a:t>remove ignored files, too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8A40B1-C0D1-4468-BE33-C0F3AA8B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76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566545-0DD1-4F76-9D71-B2E584B5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Bohatá dokumentace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68A8DF-0D0B-4444-B611-AED4F4150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„Man“ </a:t>
            </a:r>
            <a:r>
              <a:rPr lang="cs-CZ" dirty="0" err="1"/>
              <a:t>pages</a:t>
            </a:r>
            <a:r>
              <a:rPr lang="cs-CZ" dirty="0"/>
              <a:t> (</a:t>
            </a: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&lt;příkaz&gt;)</a:t>
            </a:r>
          </a:p>
          <a:p>
            <a:r>
              <a:rPr lang="cs-CZ" dirty="0"/>
              <a:t>Stručný návod  (</a:t>
            </a:r>
            <a:r>
              <a:rPr lang="cs-CZ" dirty="0" err="1"/>
              <a:t>git</a:t>
            </a:r>
            <a:r>
              <a:rPr lang="cs-CZ" dirty="0"/>
              <a:t> &lt;příkaz&gt; -h)</a:t>
            </a:r>
          </a:p>
          <a:p>
            <a:r>
              <a:rPr lang="cs-CZ" dirty="0"/>
              <a:t>Návody na </a:t>
            </a:r>
            <a:r>
              <a:rPr lang="cs-CZ" dirty="0">
                <a:hlinkClick r:id="rId2"/>
              </a:rPr>
              <a:t>https://git-scm.com</a:t>
            </a:r>
            <a:endParaRPr lang="cs-CZ" dirty="0"/>
          </a:p>
          <a:p>
            <a:r>
              <a:rPr lang="cs-CZ" dirty="0"/>
              <a:t>Návodné texty u příkazů</a:t>
            </a:r>
          </a:p>
          <a:p>
            <a:r>
              <a:rPr lang="cs-CZ" dirty="0"/>
              <a:t>Hledat „</a:t>
            </a:r>
            <a:r>
              <a:rPr lang="cs-CZ" dirty="0" err="1"/>
              <a:t>git</a:t>
            </a:r>
            <a:r>
              <a:rPr lang="cs-CZ" dirty="0"/>
              <a:t>-příkaz“</a:t>
            </a:r>
          </a:p>
          <a:p>
            <a:r>
              <a:rPr lang="cs-CZ" dirty="0"/>
              <a:t>A když selžou všechny možnosti, je tu vždy </a:t>
            </a:r>
            <a:r>
              <a:rPr lang="cs-CZ" dirty="0">
                <a:hlinkClick r:id="rId3"/>
              </a:rPr>
              <a:t>https://stackoverflow.com/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AA6283-6C71-4E71-A50A-8616DA2D8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593088"/>
      </p:ext>
    </p:extLst>
  </p:cSld>
  <p:clrMapOvr>
    <a:masterClrMapping/>
  </p:clrMapOvr>
  <p:transition spd="med">
    <p:fade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D7A15-4522-4321-BD13-08903569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pouze lokálně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818259-E3BD-4A5A-8D0A-F6A54A181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</a:t>
            </a:r>
            <a:r>
              <a:rPr lang="en-US" dirty="0" err="1"/>
              <a:t>ooks</a:t>
            </a:r>
            <a:r>
              <a:rPr lang="en-US" dirty="0"/>
              <a:t> </a:t>
            </a:r>
          </a:p>
          <a:p>
            <a:r>
              <a:rPr lang="cs-CZ" dirty="0"/>
              <a:t>r</a:t>
            </a:r>
            <a:r>
              <a:rPr lang="en-US" dirty="0" err="1"/>
              <a:t>eflog</a:t>
            </a:r>
            <a:endParaRPr lang="cs-CZ" dirty="0"/>
          </a:p>
          <a:p>
            <a:r>
              <a:rPr lang="en-US" dirty="0"/>
              <a:t>Branches </a:t>
            </a:r>
            <a:r>
              <a:rPr lang="cs-CZ" dirty="0"/>
              <a:t>– standardně se neposílají na server</a:t>
            </a:r>
            <a:endParaRPr lang="en-US" dirty="0"/>
          </a:p>
          <a:p>
            <a:r>
              <a:rPr lang="en-US" dirty="0"/>
              <a:t>tags </a:t>
            </a:r>
            <a:r>
              <a:rPr lang="cs-CZ" dirty="0"/>
              <a:t>– </a:t>
            </a:r>
            <a:r>
              <a:rPr lang="pt-BR" dirty="0"/>
              <a:t>standardně se neposíl</a:t>
            </a:r>
            <a:r>
              <a:rPr lang="cs-CZ" dirty="0" err="1"/>
              <a:t>ají</a:t>
            </a:r>
            <a:r>
              <a:rPr lang="pt-BR" dirty="0"/>
              <a:t> na server</a:t>
            </a:r>
            <a:endParaRPr lang="en-US" dirty="0"/>
          </a:p>
          <a:p>
            <a:r>
              <a:rPr lang="en-US" dirty="0"/>
              <a:t>unreferenced commits – </a:t>
            </a:r>
            <a:r>
              <a:rPr lang="cs-CZ" dirty="0"/>
              <a:t>časem se ztratí</a:t>
            </a:r>
            <a:endParaRPr lang="en-US" dirty="0"/>
          </a:p>
          <a:p>
            <a:r>
              <a:rPr lang="cs-CZ" dirty="0" err="1"/>
              <a:t>stashed</a:t>
            </a:r>
            <a:r>
              <a:rPr lang="en-US" dirty="0"/>
              <a:t> work – </a:t>
            </a:r>
            <a:r>
              <a:rPr lang="cs-CZ" dirty="0"/>
              <a:t>je pouze lokálně</a:t>
            </a:r>
            <a:endParaRPr lang="en-US" dirty="0"/>
          </a:p>
          <a:p>
            <a:r>
              <a:rPr lang="en-US" dirty="0"/>
              <a:t>git notes – </a:t>
            </a:r>
            <a:r>
              <a:rPr lang="cs-CZ" dirty="0"/>
              <a:t>poznámky ke komitům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10700E-C33B-4338-B820-EEF434F6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42713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157BB-E615-435C-94B2-05CCBBF62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Čestná zmínka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882F17-42F8-403E-B491-FE1B241FCB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BA8044-C7AF-4B27-9254-40668506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37141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F47E58-F3BA-4F72-866C-FCE7776C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blame</a:t>
            </a:r>
            <a:r>
              <a:rPr lang="cs-CZ" dirty="0"/>
              <a:t> [-M|-C]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379A8B-C65F-4394-AFF8-1995ACE28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 změnil (přesunul/zkopíroval) jaký řádek</a:t>
            </a:r>
          </a:p>
          <a:p>
            <a:pPr lvl="1"/>
            <a:r>
              <a:rPr lang="cs-CZ" dirty="0"/>
              <a:t>C – dohledává zkopírované řádky</a:t>
            </a:r>
          </a:p>
          <a:p>
            <a:pPr lvl="1"/>
            <a:r>
              <a:rPr lang="cs-CZ" dirty="0"/>
              <a:t>M – dohledává přesunuté řádky</a:t>
            </a:r>
          </a:p>
          <a:p>
            <a:pPr lvl="1"/>
            <a:endParaRPr lang="cs-CZ" dirty="0">
              <a:latin typeface="Consolas" panose="020B0609020204030204" pitchFamily="49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75712E8-4DB0-46B8-AFA9-2B05C816A0EE}"/>
              </a:ext>
            </a:extLst>
          </p:cNvPr>
          <p:cNvSpPr txBox="1"/>
          <p:nvPr/>
        </p:nvSpPr>
        <p:spPr>
          <a:xfrm>
            <a:off x="6438945" y="5805264"/>
            <a:ext cx="503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courtesy of Ambro/FreeDigitalPhotos.net</a:t>
            </a:r>
          </a:p>
        </p:txBody>
      </p:sp>
      <p:pic>
        <p:nvPicPr>
          <p:cNvPr id="6" name="Obrázek 5" descr="Obsah obrázku osoba, muž, obloha&#10;&#10;Popis byl vytvořen automaticky">
            <a:extLst>
              <a:ext uri="{FF2B5EF4-FFF2-40B4-BE49-F238E27FC236}">
                <a16:creationId xmlns:a16="http://schemas.microsoft.com/office/drawing/2014/main" id="{C97D3F63-87A6-4D22-A2C7-D7E056EA88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45" y="2590819"/>
            <a:ext cx="4826356" cy="3209527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FACE94-6EFE-419F-AE57-163FD15C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91772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87052-7B58-4C43-9CCF-AC1BB6C1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Submodules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F037C0-34D2-432B-BFA2-3E6F436E6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Přidání </a:t>
            </a:r>
            <a:r>
              <a:rPr lang="cs-CZ" dirty="0" err="1"/>
              <a:t>submodulu</a:t>
            </a:r>
            <a:endParaRPr lang="cs-CZ" dirty="0"/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submodule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add</a:t>
            </a:r>
            <a:r>
              <a:rPr lang="cs-CZ" b="1" dirty="0">
                <a:latin typeface="Consolas" panose="020B0609020204030204" pitchFamily="49" charset="0"/>
              </a:rPr>
              <a:t> &lt;</a:t>
            </a:r>
            <a:r>
              <a:rPr lang="cs-CZ" b="1" dirty="0" err="1">
                <a:latin typeface="Consolas" panose="020B0609020204030204" pitchFamily="49" charset="0"/>
              </a:rPr>
              <a:t>repository</a:t>
            </a:r>
            <a:r>
              <a:rPr lang="cs-CZ" b="1" dirty="0">
                <a:latin typeface="Consolas" panose="020B0609020204030204" pitchFamily="49" charset="0"/>
              </a:rPr>
              <a:t>&gt;</a:t>
            </a:r>
          </a:p>
          <a:p>
            <a:r>
              <a:rPr lang="cs-CZ" dirty="0"/>
              <a:t>Inicializace </a:t>
            </a:r>
            <a:r>
              <a:rPr lang="cs-CZ" dirty="0" err="1"/>
              <a:t>submodulu</a:t>
            </a:r>
            <a:r>
              <a:rPr lang="cs-CZ" dirty="0"/>
              <a:t> (potřebná před aktualizací)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submodule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init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</a:p>
          <a:p>
            <a:r>
              <a:rPr lang="cs-CZ" dirty="0"/>
              <a:t>Aktualizace </a:t>
            </a:r>
            <a:r>
              <a:rPr lang="cs-CZ" dirty="0" err="1"/>
              <a:t>submodulu</a:t>
            </a:r>
            <a:endParaRPr lang="cs-CZ" dirty="0"/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submodule</a:t>
            </a:r>
            <a:r>
              <a:rPr lang="cs-CZ" b="1" dirty="0">
                <a:latin typeface="Consolas" panose="020B0609020204030204" pitchFamily="49" charset="0"/>
              </a:rPr>
              <a:t> update</a:t>
            </a:r>
            <a:r>
              <a:rPr lang="cs-CZ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09F2DB-7506-4AB6-9078-EFDE9FFC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20482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DFE8F0-0561-41A4-B76F-8366CBF1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git </a:t>
            </a:r>
            <a:r>
              <a:rPr lang="en-US" dirty="0" err="1"/>
              <a:t>rerere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3D064F-A457-4239-88CE-852C6CD81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Reuse recorded resolution of conflicted merges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3FD5C2-9521-4CBC-8FD8-67A00CF7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50256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54B67-5FF2-4C46-896F-36B49AC1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bisect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F24117-F1D1-4458-839A-53C0B7114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Hledání chyby metodou půlení intervalu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8F67B4-0E9D-4427-B600-3B0A17F8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46421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95BBD-03AC-4767-96A6-CC674366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filter-branch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AA45EA-299B-4509-A6A8-618A93526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Švýcarský nůž </a:t>
            </a:r>
          </a:p>
          <a:p>
            <a:r>
              <a:rPr lang="cs-CZ" dirty="0"/>
              <a:t>Ohromně mocný</a:t>
            </a:r>
          </a:p>
          <a:p>
            <a:r>
              <a:rPr lang="cs-CZ" dirty="0"/>
              <a:t>Ohromně nebezpečný</a:t>
            </a:r>
          </a:p>
          <a:p>
            <a:r>
              <a:rPr lang="cs-CZ" dirty="0"/>
              <a:t>Příklady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git filter-branch --tree-filter 'rm </a:t>
            </a:r>
            <a:r>
              <a:rPr lang="cs-CZ" dirty="0">
                <a:latin typeface="Consolas" panose="020B0609020204030204" pitchFamily="49" charset="0"/>
              </a:rPr>
              <a:t>&lt;</a:t>
            </a:r>
            <a:r>
              <a:rPr lang="en-US" dirty="0">
                <a:latin typeface="Consolas" panose="020B0609020204030204" pitchFamily="49" charset="0"/>
              </a:rPr>
              <a:t>filename</a:t>
            </a:r>
            <a:r>
              <a:rPr lang="cs-CZ" dirty="0">
                <a:latin typeface="Consolas" panose="020B0609020204030204" pitchFamily="49" charset="0"/>
              </a:rPr>
              <a:t>&gt;</a:t>
            </a:r>
            <a:r>
              <a:rPr lang="en-US" dirty="0">
                <a:latin typeface="Consolas" panose="020B0609020204030204" pitchFamily="49" charset="0"/>
              </a:rPr>
              <a:t>' HEAD</a:t>
            </a:r>
            <a:endParaRPr lang="cs-CZ" dirty="0">
              <a:latin typeface="Consolas" panose="020B0609020204030204" pitchFamily="49" charset="0"/>
            </a:endParaRPr>
          </a:p>
          <a:p>
            <a:pPr lvl="1"/>
            <a:r>
              <a:rPr lang="cs-CZ" dirty="0" err="1">
                <a:latin typeface="Consolas" panose="020B0609020204030204" pitchFamily="49" charset="0"/>
              </a:rPr>
              <a:t>git</a:t>
            </a:r>
            <a:r>
              <a:rPr lang="cs-CZ" dirty="0">
                <a:latin typeface="Consolas" panose="020B0609020204030204" pitchFamily="49" charset="0"/>
              </a:rPr>
              <a:t> </a:t>
            </a:r>
            <a:r>
              <a:rPr lang="cs-CZ" dirty="0" err="1">
                <a:latin typeface="Consolas" panose="020B0609020204030204" pitchFamily="49" charset="0"/>
              </a:rPr>
              <a:t>filter-branch</a:t>
            </a:r>
            <a:r>
              <a:rPr lang="cs-CZ" dirty="0">
                <a:latin typeface="Consolas" panose="020B0609020204030204" pitchFamily="49" charset="0"/>
              </a:rPr>
              <a:t> -f --</a:t>
            </a:r>
            <a:r>
              <a:rPr lang="cs-CZ" dirty="0" err="1">
                <a:latin typeface="Consolas" panose="020B0609020204030204" pitchFamily="49" charset="0"/>
              </a:rPr>
              <a:t>msg-filter</a:t>
            </a:r>
            <a:r>
              <a:rPr lang="cs-CZ" dirty="0">
                <a:latin typeface="Consolas" panose="020B0609020204030204" pitchFamily="49" charset="0"/>
              </a:rPr>
              <a:t> </a:t>
            </a:r>
            <a:br>
              <a:rPr lang="cs-CZ" dirty="0">
                <a:latin typeface="Consolas" panose="020B0609020204030204" pitchFamily="49" charset="0"/>
              </a:rPr>
            </a:br>
            <a:r>
              <a:rPr lang="cs-CZ" dirty="0">
                <a:latin typeface="Consolas" panose="020B0609020204030204" pitchFamily="49" charset="0"/>
              </a:rPr>
              <a:t>"sed 's/^</a:t>
            </a:r>
            <a:r>
              <a:rPr lang="cs-CZ" dirty="0" err="1">
                <a:latin typeface="Consolas" panose="020B0609020204030204" pitchFamily="49" charset="0"/>
              </a:rPr>
              <a:t>git</a:t>
            </a:r>
            <a:r>
              <a:rPr lang="cs-CZ" dirty="0">
                <a:latin typeface="Consolas" panose="020B0609020204030204" pitchFamily="49" charset="0"/>
              </a:rPr>
              <a:t>-</a:t>
            </a:r>
            <a:r>
              <a:rPr lang="cs-CZ" dirty="0" err="1">
                <a:latin typeface="Consolas" panose="020B0609020204030204" pitchFamily="49" charset="0"/>
              </a:rPr>
              <a:t>tfs</a:t>
            </a:r>
            <a:r>
              <a:rPr lang="cs-CZ" dirty="0">
                <a:latin typeface="Consolas" panose="020B0609020204030204" pitchFamily="49" charset="0"/>
              </a:rPr>
              <a:t>-id:.*;C\([0-9]*\)$/</a:t>
            </a:r>
            <a:r>
              <a:rPr lang="cs-CZ" dirty="0" err="1">
                <a:latin typeface="Consolas" panose="020B0609020204030204" pitchFamily="49" charset="0"/>
              </a:rPr>
              <a:t>Changeset</a:t>
            </a:r>
            <a:r>
              <a:rPr lang="cs-CZ" dirty="0">
                <a:latin typeface="Consolas" panose="020B0609020204030204" pitchFamily="49" charset="0"/>
              </a:rPr>
              <a:t>:\1/g'" -- --</a:t>
            </a:r>
            <a:r>
              <a:rPr lang="cs-CZ" dirty="0" err="1">
                <a:latin typeface="Consolas" panose="020B0609020204030204" pitchFamily="49" charset="0"/>
              </a:rPr>
              <a:t>all</a:t>
            </a:r>
            <a:endParaRPr lang="cs-CZ" dirty="0">
              <a:latin typeface="Consolas" panose="020B0609020204030204" pitchFamily="49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5140DD-D07F-4B4A-86DF-9A9CDA4A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5885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AA9C2-A0EE-4BA6-959B-602A86EA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Pull</a:t>
            </a:r>
            <a:r>
              <a:rPr lang="cs-CZ" dirty="0"/>
              <a:t> </a:t>
            </a:r>
            <a:r>
              <a:rPr lang="cs-CZ" dirty="0" err="1"/>
              <a:t>request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F8E55C-71D4-4434-992D-FF9A72F0D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se odešle ke schválení</a:t>
            </a:r>
          </a:p>
          <a:p>
            <a:r>
              <a:rPr lang="cs-CZ" dirty="0"/>
              <a:t>Po schválení se integruje do vývojové větve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5536D6-EE88-4507-A8EA-0302E04F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93944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55571D-D06B-466E-AAA8-AD883C52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204864"/>
            <a:ext cx="10363200" cy="1362075"/>
          </a:xfrm>
        </p:spPr>
        <p:txBody>
          <a:bodyPr/>
          <a:lstStyle/>
          <a:p>
            <a:r>
              <a:rPr lang="cs-CZ" dirty="0"/>
              <a:t>Slovo na závěr?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D62EF1D-1658-4D41-9D7B-7878DD2BC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280" y="2636912"/>
            <a:ext cx="10363200" cy="1368152"/>
          </a:xfrm>
        </p:spPr>
        <p:txBody>
          <a:bodyPr/>
          <a:lstStyle/>
          <a:p>
            <a:r>
              <a:rPr lang="cs-CZ" dirty="0"/>
              <a:t>Používejte GIT.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C72138-DCD1-4DD9-AB72-83BB19AF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128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BC4330-A05E-4EA1-A4D1-0205AC2718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8128" y="2204864"/>
            <a:ext cx="22193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62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29C39C-ECEC-4254-8D99-C771195CCC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Git dělí příkazy na dvě úrovně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253AE0-7457-4701-8B36-9E2E0D3812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9B340F-FA38-4EB8-B2C0-200184EB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4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BAAE8-32ED-4EF4-ABA9-970940FB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Low</a:t>
            </a:r>
            <a:r>
              <a:rPr lang="cs-CZ" dirty="0"/>
              <a:t>-level </a:t>
            </a:r>
            <a:r>
              <a:rPr lang="cs-CZ" dirty="0" err="1"/>
              <a:t>commands</a:t>
            </a:r>
            <a:r>
              <a:rPr lang="cs-CZ" dirty="0"/>
              <a:t> (</a:t>
            </a:r>
            <a:r>
              <a:rPr lang="cs-CZ" dirty="0" err="1"/>
              <a:t>plumbing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B8431-D9F6-4E14-932F-09210A67F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5">
            <a:normAutofit fontScale="70000" lnSpcReduction="20000"/>
          </a:bodyPr>
          <a:lstStyle/>
          <a:p>
            <a:pPr marL="0" indent="0">
              <a:buNone/>
            </a:pPr>
            <a:r>
              <a:rPr lang="cs-CZ" spc="0" dirty="0" err="1"/>
              <a:t>git-apply</a:t>
            </a:r>
            <a:r>
              <a:rPr lang="cs-CZ" spc="0" dirty="0"/>
              <a:t>               </a:t>
            </a:r>
          </a:p>
          <a:p>
            <a:pPr marL="0" indent="0">
              <a:buNone/>
            </a:pPr>
            <a:r>
              <a:rPr lang="cs-CZ" spc="0" dirty="0" err="1"/>
              <a:t>git-cat-file</a:t>
            </a:r>
            <a:r>
              <a:rPr lang="cs-CZ" spc="0" dirty="0"/>
              <a:t>            </a:t>
            </a:r>
          </a:p>
          <a:p>
            <a:pPr marL="0" indent="0">
              <a:buNone/>
            </a:pPr>
            <a:r>
              <a:rPr lang="cs-CZ" spc="0" dirty="0" err="1"/>
              <a:t>git-column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git-commit-tree</a:t>
            </a:r>
            <a:r>
              <a:rPr lang="cs-CZ" spc="0" dirty="0"/>
              <a:t>         </a:t>
            </a:r>
          </a:p>
          <a:p>
            <a:pPr marL="0" indent="0">
              <a:buNone/>
            </a:pPr>
            <a:r>
              <a:rPr lang="cs-CZ" spc="0" dirty="0" err="1"/>
              <a:t>git-credential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git-credential-cache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git-credential-store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git-daemon</a:t>
            </a:r>
            <a:r>
              <a:rPr lang="cs-CZ" spc="0" dirty="0"/>
              <a:t>              </a:t>
            </a:r>
          </a:p>
          <a:p>
            <a:pPr marL="0" indent="0">
              <a:buNone/>
            </a:pPr>
            <a:r>
              <a:rPr lang="cs-CZ" spc="0" dirty="0" err="1"/>
              <a:t>git-diff-files</a:t>
            </a:r>
            <a:r>
              <a:rPr lang="cs-CZ" spc="0" dirty="0"/>
              <a:t>    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</a:t>
            </a:r>
            <a:r>
              <a:rPr lang="cs-CZ" spc="0" dirty="0" err="1"/>
              <a:t>diff</a:t>
            </a:r>
            <a:r>
              <a:rPr lang="cs-CZ" spc="0" dirty="0"/>
              <a:t>-index          </a:t>
            </a:r>
          </a:p>
          <a:p>
            <a:pPr marL="0" indent="0">
              <a:buNone/>
            </a:pPr>
            <a:r>
              <a:rPr lang="cs-CZ" spc="0" dirty="0" err="1"/>
              <a:t>git-diff-tree</a:t>
            </a:r>
            <a:r>
              <a:rPr lang="cs-CZ" spc="0" dirty="0"/>
              <a:t>           </a:t>
            </a:r>
          </a:p>
          <a:p>
            <a:pPr marL="0" indent="0">
              <a:buNone/>
            </a:pPr>
            <a:r>
              <a:rPr lang="cs-CZ" spc="0" dirty="0" err="1"/>
              <a:t>git-fetch-pack</a:t>
            </a:r>
            <a:r>
              <a:rPr lang="cs-CZ" spc="0" dirty="0"/>
              <a:t>          </a:t>
            </a:r>
          </a:p>
          <a:p>
            <a:pPr marL="0" indent="0">
              <a:buNone/>
            </a:pPr>
            <a:r>
              <a:rPr lang="cs-CZ" spc="0" dirty="0" err="1"/>
              <a:t>git-fmt-merge-msg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git-for-each-ref</a:t>
            </a:r>
            <a:r>
              <a:rPr lang="cs-CZ" spc="0" dirty="0"/>
              <a:t>        </a:t>
            </a:r>
          </a:p>
          <a:p>
            <a:pPr marL="0" indent="0">
              <a:buNone/>
            </a:pPr>
            <a:r>
              <a:rPr lang="cs-CZ" spc="0" dirty="0" err="1"/>
              <a:t>git-hash-object</a:t>
            </a:r>
            <a:r>
              <a:rPr lang="cs-CZ" spc="0" dirty="0"/>
              <a:t>   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-http-</a:t>
            </a:r>
            <a:r>
              <a:rPr lang="cs-CZ" spc="0" dirty="0" err="1"/>
              <a:t>backend</a:t>
            </a:r>
            <a:r>
              <a:rPr lang="cs-CZ" spc="0" dirty="0"/>
              <a:t>  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-http-</a:t>
            </a:r>
            <a:r>
              <a:rPr lang="cs-CZ" spc="0" dirty="0" err="1"/>
              <a:t>fetch</a:t>
            </a:r>
            <a:r>
              <a:rPr lang="cs-CZ" spc="0" dirty="0"/>
              <a:t>    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-http-</a:t>
            </a:r>
            <a:r>
              <a:rPr lang="cs-CZ" spc="0" dirty="0" err="1"/>
              <a:t>push</a:t>
            </a:r>
            <a:r>
              <a:rPr lang="cs-CZ" spc="0" dirty="0"/>
              <a:t>           </a:t>
            </a:r>
          </a:p>
          <a:p>
            <a:pPr marL="0" indent="0">
              <a:buNone/>
            </a:pPr>
            <a:r>
              <a:rPr lang="cs-CZ" spc="0" dirty="0" err="1"/>
              <a:t>git-check-attr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git-check-ignore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git-check-mailmap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</a:t>
            </a:r>
            <a:r>
              <a:rPr lang="cs-CZ" spc="0" dirty="0" err="1"/>
              <a:t>checkout</a:t>
            </a:r>
            <a:r>
              <a:rPr lang="cs-CZ" spc="0" dirty="0"/>
              <a:t>-index      </a:t>
            </a:r>
          </a:p>
          <a:p>
            <a:pPr marL="0" indent="0">
              <a:buNone/>
            </a:pPr>
            <a:r>
              <a:rPr lang="cs-CZ" spc="0" dirty="0" err="1"/>
              <a:t>git-check-ref-format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-index-</a:t>
            </a:r>
            <a:r>
              <a:rPr lang="cs-CZ" spc="0" dirty="0" err="1"/>
              <a:t>pack</a:t>
            </a:r>
            <a:r>
              <a:rPr lang="cs-CZ" spc="0" dirty="0"/>
              <a:t>    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-interpret-</a:t>
            </a:r>
            <a:r>
              <a:rPr lang="cs-CZ" spc="0" dirty="0" err="1"/>
              <a:t>trailers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git-ls-files</a:t>
            </a:r>
            <a:r>
              <a:rPr lang="cs-CZ" spc="0" dirty="0"/>
              <a:t>            </a:t>
            </a:r>
          </a:p>
          <a:p>
            <a:pPr marL="0" indent="0">
              <a:buNone/>
            </a:pPr>
            <a:r>
              <a:rPr lang="cs-CZ" spc="0" dirty="0" err="1"/>
              <a:t>git-ls-remote</a:t>
            </a:r>
            <a:r>
              <a:rPr lang="cs-CZ" spc="0" dirty="0"/>
              <a:t>           </a:t>
            </a:r>
          </a:p>
          <a:p>
            <a:pPr marL="0" indent="0">
              <a:buNone/>
            </a:pPr>
            <a:r>
              <a:rPr lang="cs-CZ" spc="0" dirty="0" err="1"/>
              <a:t>git-ls-tree</a:t>
            </a:r>
            <a:r>
              <a:rPr lang="cs-CZ" spc="0" dirty="0"/>
              <a:t>             </a:t>
            </a:r>
          </a:p>
          <a:p>
            <a:pPr marL="0" indent="0">
              <a:buNone/>
            </a:pPr>
            <a:r>
              <a:rPr lang="cs-CZ" spc="0" dirty="0" err="1"/>
              <a:t>git-mailinfo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git-mailsplit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</a:t>
            </a:r>
            <a:r>
              <a:rPr lang="cs-CZ" spc="0" dirty="0" err="1"/>
              <a:t>merge</a:t>
            </a:r>
            <a:r>
              <a:rPr lang="cs-CZ" spc="0" dirty="0"/>
              <a:t>-base          </a:t>
            </a:r>
          </a:p>
          <a:p>
            <a:pPr marL="0" indent="0">
              <a:buNone/>
            </a:pPr>
            <a:r>
              <a:rPr lang="cs-CZ" spc="0" dirty="0" err="1"/>
              <a:t>git-merge-file</a:t>
            </a:r>
            <a:r>
              <a:rPr lang="cs-CZ" spc="0" dirty="0"/>
              <a:t>    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</a:t>
            </a:r>
            <a:r>
              <a:rPr lang="cs-CZ" spc="0" dirty="0" err="1"/>
              <a:t>merge</a:t>
            </a:r>
            <a:r>
              <a:rPr lang="cs-CZ" spc="0" dirty="0"/>
              <a:t>-index         </a:t>
            </a:r>
          </a:p>
          <a:p>
            <a:pPr marL="0" indent="0">
              <a:buNone/>
            </a:pPr>
            <a:r>
              <a:rPr lang="cs-CZ" spc="0" dirty="0" err="1"/>
              <a:t>git-merge-one-file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git-mktag</a:t>
            </a:r>
            <a:r>
              <a:rPr lang="cs-CZ" spc="0" dirty="0"/>
              <a:t>               </a:t>
            </a:r>
          </a:p>
          <a:p>
            <a:pPr marL="0" indent="0">
              <a:buNone/>
            </a:pPr>
            <a:r>
              <a:rPr lang="cs-CZ" spc="0" dirty="0" err="1"/>
              <a:t>git-mktree</a:t>
            </a:r>
            <a:r>
              <a:rPr lang="cs-CZ" spc="0" dirty="0"/>
              <a:t>              </a:t>
            </a:r>
          </a:p>
          <a:p>
            <a:pPr marL="0" indent="0">
              <a:buNone/>
            </a:pPr>
            <a:r>
              <a:rPr lang="cs-CZ" spc="0" dirty="0" err="1"/>
              <a:t>git-name-rev</a:t>
            </a:r>
            <a:r>
              <a:rPr lang="cs-CZ" spc="0" dirty="0"/>
              <a:t>            </a:t>
            </a:r>
          </a:p>
          <a:p>
            <a:pPr marL="0" indent="0">
              <a:buNone/>
            </a:pPr>
            <a:r>
              <a:rPr lang="cs-CZ" spc="0" dirty="0" err="1"/>
              <a:t>git-pack-objects</a:t>
            </a:r>
            <a:r>
              <a:rPr lang="cs-CZ" spc="0" dirty="0"/>
              <a:t>        </a:t>
            </a:r>
          </a:p>
          <a:p>
            <a:pPr marL="0" indent="0">
              <a:buNone/>
            </a:pPr>
            <a:r>
              <a:rPr lang="cs-CZ" spc="0" dirty="0" err="1"/>
              <a:t>git-pack-redundant</a:t>
            </a:r>
            <a:r>
              <a:rPr lang="cs-CZ" spc="0" dirty="0"/>
              <a:t>      </a:t>
            </a:r>
          </a:p>
          <a:p>
            <a:pPr marL="0" indent="0">
              <a:buNone/>
            </a:pPr>
            <a:r>
              <a:rPr lang="cs-CZ" spc="0" dirty="0" err="1"/>
              <a:t>git-parse-remote</a:t>
            </a:r>
            <a:r>
              <a:rPr lang="cs-CZ" spc="0" dirty="0"/>
              <a:t>  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-patch-id</a:t>
            </a:r>
          </a:p>
          <a:p>
            <a:pPr marL="0" indent="0">
              <a:buNone/>
            </a:pPr>
            <a:r>
              <a:rPr lang="cs-CZ" spc="0" dirty="0" err="1"/>
              <a:t>git-prune-packed</a:t>
            </a:r>
            <a:r>
              <a:rPr lang="cs-CZ" spc="0" dirty="0"/>
              <a:t>        </a:t>
            </a:r>
          </a:p>
          <a:p>
            <a:pPr marL="0" indent="0">
              <a:buNone/>
            </a:pPr>
            <a:r>
              <a:rPr lang="cs-CZ" spc="0" dirty="0" err="1"/>
              <a:t>git-read-tree</a:t>
            </a:r>
            <a:r>
              <a:rPr lang="cs-CZ" spc="0" dirty="0"/>
              <a:t>           </a:t>
            </a:r>
          </a:p>
          <a:p>
            <a:pPr marL="0" indent="0">
              <a:buNone/>
            </a:pPr>
            <a:r>
              <a:rPr lang="cs-CZ" spc="0" dirty="0" err="1"/>
              <a:t>git-receive-pack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</a:t>
            </a:r>
            <a:r>
              <a:rPr lang="cs-CZ" spc="0" dirty="0" err="1"/>
              <a:t>rev</a:t>
            </a:r>
            <a:r>
              <a:rPr lang="cs-CZ" spc="0" dirty="0"/>
              <a:t>-list            </a:t>
            </a:r>
          </a:p>
          <a:p>
            <a:pPr marL="0" indent="0">
              <a:buNone/>
            </a:pPr>
            <a:r>
              <a:rPr lang="cs-CZ" spc="0" dirty="0" err="1"/>
              <a:t>git-send-pack</a:t>
            </a:r>
            <a:r>
              <a:rPr lang="cs-CZ" spc="0" dirty="0"/>
              <a:t>           </a:t>
            </a:r>
          </a:p>
          <a:p>
            <a:pPr marL="0" indent="0">
              <a:buNone/>
            </a:pPr>
            <a:r>
              <a:rPr lang="cs-CZ" spc="0" dirty="0" err="1"/>
              <a:t>git-shell</a:t>
            </a:r>
            <a:endParaRPr lang="cs-CZ" spc="0" dirty="0"/>
          </a:p>
          <a:p>
            <a:pPr marL="0" indent="0">
              <a:buNone/>
            </a:pPr>
            <a:r>
              <a:rPr lang="cs-CZ" spc="0" dirty="0"/>
              <a:t>git-sh-i18n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-show-index    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-show-</a:t>
            </a:r>
            <a:r>
              <a:rPr lang="cs-CZ" spc="0" dirty="0" err="1"/>
              <a:t>ref</a:t>
            </a:r>
            <a:r>
              <a:rPr lang="cs-CZ" spc="0" dirty="0"/>
              <a:t>      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</a:t>
            </a:r>
            <a:r>
              <a:rPr lang="cs-CZ" spc="0" dirty="0" err="1"/>
              <a:t>sh</a:t>
            </a:r>
            <a:r>
              <a:rPr lang="cs-CZ" spc="0" dirty="0"/>
              <a:t>-setup</a:t>
            </a:r>
          </a:p>
          <a:p>
            <a:pPr marL="0" indent="0">
              <a:buNone/>
            </a:pPr>
            <a:r>
              <a:rPr lang="cs-CZ" spc="0" dirty="0" err="1"/>
              <a:t>git-stripspace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git-symbolic-ref</a:t>
            </a:r>
            <a:r>
              <a:rPr lang="cs-CZ" spc="0" dirty="0"/>
              <a:t>        </a:t>
            </a:r>
          </a:p>
          <a:p>
            <a:pPr marL="0" indent="0">
              <a:buNone/>
            </a:pPr>
            <a:r>
              <a:rPr lang="cs-CZ" spc="0" dirty="0" err="1"/>
              <a:t>git-unpack-file</a:t>
            </a:r>
            <a:r>
              <a:rPr lang="cs-CZ" spc="0" dirty="0"/>
              <a:t>         </a:t>
            </a:r>
          </a:p>
          <a:p>
            <a:pPr marL="0" indent="0">
              <a:buNone/>
            </a:pPr>
            <a:r>
              <a:rPr lang="cs-CZ" spc="0" dirty="0" err="1"/>
              <a:t>git-unpack-objects</a:t>
            </a:r>
            <a:r>
              <a:rPr lang="cs-CZ" spc="0" dirty="0"/>
              <a:t>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-update-index  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-update-</a:t>
            </a:r>
            <a:r>
              <a:rPr lang="cs-CZ" spc="0" dirty="0" err="1"/>
              <a:t>ref</a:t>
            </a:r>
            <a:r>
              <a:rPr lang="cs-CZ" spc="0" dirty="0"/>
              <a:t>    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-update-server-</a:t>
            </a:r>
            <a:r>
              <a:rPr lang="cs-CZ" spc="0" dirty="0" err="1"/>
              <a:t>info</a:t>
            </a:r>
            <a:r>
              <a:rPr lang="cs-CZ" spc="0" dirty="0"/>
              <a:t>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-upload-archive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-upload-</a:t>
            </a:r>
            <a:r>
              <a:rPr lang="cs-CZ" spc="0" dirty="0" err="1"/>
              <a:t>pack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-var                 </a:t>
            </a:r>
          </a:p>
          <a:p>
            <a:pPr marL="0" indent="0">
              <a:buNone/>
            </a:pPr>
            <a:r>
              <a:rPr lang="cs-CZ" spc="0" dirty="0" err="1"/>
              <a:t>git-verify-pack</a:t>
            </a:r>
            <a:r>
              <a:rPr lang="cs-CZ" spc="0" dirty="0"/>
              <a:t>         </a:t>
            </a:r>
          </a:p>
          <a:p>
            <a:pPr marL="0" indent="0">
              <a:buNone/>
            </a:pPr>
            <a:r>
              <a:rPr lang="cs-CZ" spc="0" dirty="0" err="1"/>
              <a:t>git-write-tree</a:t>
            </a:r>
            <a:r>
              <a:rPr lang="cs-CZ" spc="0" dirty="0"/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FF29AD-F1D7-488C-8F54-C6771BD3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805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BAAE8-32ED-4EF4-ABA9-970940FB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Low</a:t>
            </a:r>
            <a:r>
              <a:rPr lang="cs-CZ" dirty="0"/>
              <a:t>-level </a:t>
            </a:r>
            <a:r>
              <a:rPr lang="cs-CZ" dirty="0" err="1"/>
              <a:t>commands</a:t>
            </a:r>
            <a:r>
              <a:rPr lang="cs-CZ" dirty="0"/>
              <a:t> (</a:t>
            </a:r>
            <a:r>
              <a:rPr lang="cs-CZ" dirty="0" err="1"/>
              <a:t>plumbing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B8431-D9F6-4E14-932F-09210A67F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5">
            <a:normAutofit fontScale="70000" lnSpcReduction="20000"/>
          </a:bodyPr>
          <a:lstStyle/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git-apply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git-cat-file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git-column</a:t>
            </a:r>
            <a:endParaRPr lang="cs-CZ" spc="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git-commit-tree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git-credential</a:t>
            </a:r>
            <a:endParaRPr lang="cs-CZ" spc="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git-credential-cache</a:t>
            </a:r>
            <a:endParaRPr lang="cs-CZ" spc="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git-credential-store</a:t>
            </a:r>
            <a:endParaRPr lang="cs-CZ" spc="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git-daemon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git-diff-files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diff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-index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git-diff-tree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git-fetch-pack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git-fmt-merge-msg</a:t>
            </a:r>
            <a:endParaRPr lang="cs-CZ" spc="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git-for-each-ref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git-hash-object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-http-</a:t>
            </a: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backend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-http-</a:t>
            </a: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fetch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-http-</a:t>
            </a: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push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git-check-attr</a:t>
            </a:r>
            <a:endParaRPr lang="cs-CZ" spc="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git-check-ignore</a:t>
            </a:r>
            <a:endParaRPr lang="cs-CZ" spc="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git-check-mailmap</a:t>
            </a:r>
            <a:endParaRPr lang="cs-CZ" spc="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checkout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-index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git-check-ref-format</a:t>
            </a:r>
            <a:endParaRPr lang="cs-CZ" spc="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-index-</a:t>
            </a: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pack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-interpret-</a:t>
            </a: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trailers</a:t>
            </a:r>
            <a:endParaRPr lang="cs-CZ" spc="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git-ls-files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git-ls-remote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git-ls-tree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git-mailinfo</a:t>
            </a:r>
            <a:endParaRPr lang="cs-CZ" spc="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git-mailsplit</a:t>
            </a:r>
            <a:endParaRPr lang="cs-CZ" spc="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merge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-base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git-merge-file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merge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-index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git-merge-one-file</a:t>
            </a:r>
            <a:endParaRPr lang="cs-CZ" spc="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git-mktag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git-mktree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git-name-rev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git-pack-objects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git-pack-redundant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git-parse-remote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-patch-id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git-prune-packed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git-read-tree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git-receive-pack</a:t>
            </a:r>
            <a:endParaRPr lang="cs-CZ" spc="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rev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-list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git-send-pack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git-shell</a:t>
            </a:r>
            <a:endParaRPr lang="cs-CZ" spc="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git-sh-i18n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-show-index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-show-</a:t>
            </a: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ref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sh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-setup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git-stripspace</a:t>
            </a:r>
            <a:endParaRPr lang="cs-CZ" spc="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git-symbolic-ref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git-unpack-file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git-unpack-objects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-update-index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-update-</a:t>
            </a: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ref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-update-server-</a:t>
            </a: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info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-upload-archive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-upload-</a:t>
            </a: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pack</a:t>
            </a:r>
            <a:endParaRPr lang="cs-CZ" spc="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-var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git-verify-pack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65000"/>
                  </a:schemeClr>
                </a:solidFill>
              </a:rPr>
              <a:t>git-write-tree</a:t>
            </a:r>
            <a:r>
              <a:rPr lang="cs-CZ" spc="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DFAB740-A007-442F-83BC-70130D3F2ED7}"/>
              </a:ext>
            </a:extLst>
          </p:cNvPr>
          <p:cNvGrpSpPr/>
          <p:nvPr/>
        </p:nvGrpSpPr>
        <p:grpSpPr>
          <a:xfrm>
            <a:off x="695400" y="1268760"/>
            <a:ext cx="10801200" cy="4752528"/>
            <a:chOff x="695400" y="1268760"/>
            <a:chExt cx="10801200" cy="4752528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AF630CC7-5774-4040-B67E-FE4FC57FC6ED}"/>
                </a:ext>
              </a:extLst>
            </p:cNvPr>
            <p:cNvCxnSpPr/>
            <p:nvPr/>
          </p:nvCxnSpPr>
          <p:spPr>
            <a:xfrm>
              <a:off x="695400" y="1268760"/>
              <a:ext cx="10801200" cy="4752528"/>
            </a:xfrm>
            <a:prstGeom prst="line">
              <a:avLst/>
            </a:prstGeom>
            <a:ln w="381000" cap="rnd">
              <a:solidFill>
                <a:srgbClr val="FF0000">
                  <a:alpha val="6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749022A4-A614-45AC-8A1F-0881E3206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5400" y="1268760"/>
              <a:ext cx="10801200" cy="4752528"/>
            </a:xfrm>
            <a:prstGeom prst="line">
              <a:avLst/>
            </a:prstGeom>
            <a:ln w="381000" cap="rnd">
              <a:solidFill>
                <a:srgbClr val="FF0000">
                  <a:alpha val="6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BDBF1DA9-B361-4984-9CD8-FAB4CDD0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78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D90AD-75C9-434E-9779-AB7C7E43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High</a:t>
            </a:r>
            <a:r>
              <a:rPr lang="cs-CZ" dirty="0"/>
              <a:t>-level </a:t>
            </a:r>
            <a:r>
              <a:rPr lang="cs-CZ" dirty="0" err="1"/>
              <a:t>commands</a:t>
            </a:r>
            <a:r>
              <a:rPr lang="cs-CZ" dirty="0"/>
              <a:t> (</a:t>
            </a:r>
            <a:r>
              <a:rPr lang="cs-CZ" dirty="0" err="1"/>
              <a:t>porcelain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5B50D6-9EF0-4274-9648-F07D5942C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5">
            <a:normAutofit fontScale="62500" lnSpcReduction="20000"/>
          </a:bodyPr>
          <a:lstStyle/>
          <a:p>
            <a:pPr marL="0" indent="0">
              <a:buNone/>
            </a:pPr>
            <a:r>
              <a:rPr lang="cs-CZ" spc="0" dirty="0" err="1"/>
              <a:t>git-add</a:t>
            </a:r>
            <a:r>
              <a:rPr lang="cs-CZ" spc="0" dirty="0"/>
              <a:t>                 </a:t>
            </a:r>
          </a:p>
          <a:p>
            <a:pPr marL="0" indent="0">
              <a:buNone/>
            </a:pPr>
            <a:r>
              <a:rPr lang="cs-CZ" spc="0" dirty="0" err="1"/>
              <a:t>git-am</a:t>
            </a:r>
            <a:r>
              <a:rPr lang="cs-CZ" spc="0" dirty="0"/>
              <a:t>                  </a:t>
            </a:r>
          </a:p>
          <a:p>
            <a:pPr marL="0" indent="0">
              <a:buNone/>
            </a:pPr>
            <a:r>
              <a:rPr lang="cs-CZ" spc="0" dirty="0" err="1"/>
              <a:t>git-annotate</a:t>
            </a:r>
            <a:r>
              <a:rPr lang="cs-CZ" spc="0" dirty="0"/>
              <a:t>            </a:t>
            </a:r>
          </a:p>
          <a:p>
            <a:pPr marL="0" indent="0">
              <a:buNone/>
            </a:pPr>
            <a:r>
              <a:rPr lang="cs-CZ" spc="0" dirty="0" err="1"/>
              <a:t>git-archimport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-archive             </a:t>
            </a:r>
          </a:p>
          <a:p>
            <a:pPr marL="0" indent="0">
              <a:buNone/>
            </a:pPr>
            <a:r>
              <a:rPr lang="cs-CZ" spc="0" dirty="0" err="1"/>
              <a:t>git-bisect</a:t>
            </a:r>
            <a:r>
              <a:rPr lang="cs-CZ" spc="0" dirty="0"/>
              <a:t>              </a:t>
            </a:r>
          </a:p>
          <a:p>
            <a:pPr marL="0" indent="0">
              <a:buNone/>
            </a:pPr>
            <a:r>
              <a:rPr lang="cs-CZ" spc="0" dirty="0" err="1"/>
              <a:t>git-blame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git-branch</a:t>
            </a:r>
            <a:r>
              <a:rPr lang="cs-CZ" spc="0" dirty="0"/>
              <a:t>              </a:t>
            </a:r>
          </a:p>
          <a:p>
            <a:pPr marL="0" indent="0">
              <a:buNone/>
            </a:pPr>
            <a:r>
              <a:rPr lang="cs-CZ" spc="0" dirty="0" err="1"/>
              <a:t>git-bundle</a:t>
            </a:r>
            <a:r>
              <a:rPr lang="cs-CZ" spc="0" dirty="0"/>
              <a:t>              </a:t>
            </a:r>
          </a:p>
          <a:p>
            <a:pPr marL="0" indent="0">
              <a:buNone/>
            </a:pPr>
            <a:r>
              <a:rPr lang="cs-CZ" spc="0" dirty="0" err="1"/>
              <a:t>git-citool</a:t>
            </a:r>
            <a:r>
              <a:rPr lang="cs-CZ" spc="0" dirty="0"/>
              <a:t>              </a:t>
            </a:r>
          </a:p>
          <a:p>
            <a:pPr marL="0" indent="0">
              <a:buNone/>
            </a:pPr>
            <a:r>
              <a:rPr lang="cs-CZ" spc="0" dirty="0" err="1"/>
              <a:t>git-clean</a:t>
            </a:r>
            <a:r>
              <a:rPr lang="cs-CZ" spc="0" dirty="0"/>
              <a:t>               </a:t>
            </a:r>
          </a:p>
          <a:p>
            <a:pPr marL="0" indent="0">
              <a:buNone/>
            </a:pPr>
            <a:r>
              <a:rPr lang="cs-CZ" spc="0" dirty="0" err="1"/>
              <a:t>git-clone</a:t>
            </a:r>
            <a:r>
              <a:rPr lang="cs-CZ" spc="0" dirty="0"/>
              <a:t>               </a:t>
            </a:r>
          </a:p>
          <a:p>
            <a:pPr marL="0" indent="0">
              <a:buNone/>
            </a:pPr>
            <a:r>
              <a:rPr lang="cs-CZ" spc="0" dirty="0" err="1"/>
              <a:t>git-commit</a:t>
            </a:r>
            <a:r>
              <a:rPr lang="cs-CZ" spc="0" dirty="0"/>
              <a:t>              </a:t>
            </a:r>
          </a:p>
          <a:p>
            <a:pPr marL="0" indent="0">
              <a:buNone/>
            </a:pPr>
            <a:r>
              <a:rPr lang="cs-CZ" spc="0" dirty="0" err="1"/>
              <a:t>git-config</a:t>
            </a:r>
            <a:r>
              <a:rPr lang="cs-CZ" spc="0" dirty="0"/>
              <a:t>              </a:t>
            </a:r>
          </a:p>
          <a:p>
            <a:pPr marL="0" indent="0">
              <a:buNone/>
            </a:pPr>
            <a:r>
              <a:rPr lang="cs-CZ" spc="0" dirty="0" err="1"/>
              <a:t>git-count-objects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git-cvsexportcommit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git-cvsimport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git-cvsserver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git-describe</a:t>
            </a:r>
            <a:r>
              <a:rPr lang="cs-CZ" spc="0" dirty="0"/>
              <a:t>            </a:t>
            </a:r>
          </a:p>
          <a:p>
            <a:pPr marL="0" indent="0">
              <a:buNone/>
            </a:pPr>
            <a:r>
              <a:rPr lang="cs-CZ" spc="0" dirty="0" err="1"/>
              <a:t>git-diff</a:t>
            </a:r>
            <a:r>
              <a:rPr lang="cs-CZ" spc="0" dirty="0"/>
              <a:t>                </a:t>
            </a:r>
          </a:p>
          <a:p>
            <a:pPr marL="0" indent="0">
              <a:buNone/>
            </a:pPr>
            <a:r>
              <a:rPr lang="cs-CZ" spc="0" dirty="0" err="1"/>
              <a:t>git-difftool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-fast-export   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-fast-import         </a:t>
            </a:r>
          </a:p>
          <a:p>
            <a:pPr marL="0" indent="0">
              <a:buNone/>
            </a:pPr>
            <a:r>
              <a:rPr lang="cs-CZ" spc="0" dirty="0" err="1"/>
              <a:t>git-fetch</a:t>
            </a:r>
            <a:r>
              <a:rPr lang="cs-CZ" spc="0" dirty="0"/>
              <a:t>               </a:t>
            </a:r>
          </a:p>
          <a:p>
            <a:pPr marL="0" indent="0">
              <a:buNone/>
            </a:pPr>
            <a:r>
              <a:rPr lang="cs-CZ" spc="0" dirty="0" err="1"/>
              <a:t>git-filter-branch</a:t>
            </a:r>
            <a:r>
              <a:rPr lang="cs-CZ" spc="0" dirty="0"/>
              <a:t> 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</a:t>
            </a:r>
            <a:r>
              <a:rPr lang="cs-CZ" spc="0" dirty="0" err="1"/>
              <a:t>format</a:t>
            </a:r>
            <a:r>
              <a:rPr lang="cs-CZ" spc="0" dirty="0"/>
              <a:t>-patch        </a:t>
            </a:r>
          </a:p>
          <a:p>
            <a:pPr marL="0" indent="0">
              <a:buNone/>
            </a:pPr>
            <a:r>
              <a:rPr lang="cs-CZ" spc="0" dirty="0" err="1"/>
              <a:t>git-fsck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git-gc</a:t>
            </a:r>
            <a:r>
              <a:rPr lang="cs-CZ" spc="0" dirty="0"/>
              <a:t>            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</a:t>
            </a:r>
            <a:r>
              <a:rPr lang="cs-CZ" spc="0" dirty="0" err="1"/>
              <a:t>get</a:t>
            </a:r>
            <a:r>
              <a:rPr lang="cs-CZ" spc="0" dirty="0"/>
              <a:t>-tar-</a:t>
            </a:r>
            <a:r>
              <a:rPr lang="cs-CZ" spc="0" dirty="0" err="1"/>
              <a:t>commit</a:t>
            </a:r>
            <a:r>
              <a:rPr lang="cs-CZ" spc="0" dirty="0"/>
              <a:t>-id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-grep                </a:t>
            </a:r>
          </a:p>
          <a:p>
            <a:pPr marL="0" indent="0">
              <a:buNone/>
            </a:pPr>
            <a:r>
              <a:rPr lang="cs-CZ" spc="0" dirty="0" err="1"/>
              <a:t>git-gui</a:t>
            </a:r>
            <a:r>
              <a:rPr lang="cs-CZ" spc="0" dirty="0"/>
              <a:t>                 </a:t>
            </a:r>
          </a:p>
          <a:p>
            <a:pPr marL="0" indent="0">
              <a:buNone/>
            </a:pPr>
            <a:r>
              <a:rPr lang="cs-CZ" spc="0" dirty="0" err="1"/>
              <a:t>git-help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git-checkout</a:t>
            </a:r>
            <a:r>
              <a:rPr lang="cs-CZ" spc="0" dirty="0"/>
              <a:t>            </a:t>
            </a:r>
          </a:p>
          <a:p>
            <a:pPr marL="0" indent="0">
              <a:buNone/>
            </a:pPr>
            <a:r>
              <a:rPr lang="cs-CZ" spc="0" dirty="0" err="1"/>
              <a:t>git-cherry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git-cherry-pick</a:t>
            </a:r>
            <a:r>
              <a:rPr lang="cs-CZ" spc="0" dirty="0"/>
              <a:t>         </a:t>
            </a:r>
          </a:p>
          <a:p>
            <a:pPr marL="0" indent="0">
              <a:buNone/>
            </a:pPr>
            <a:r>
              <a:rPr lang="cs-CZ" spc="0" dirty="0" err="1"/>
              <a:t>git-imap-send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git-init</a:t>
            </a:r>
            <a:r>
              <a:rPr lang="cs-CZ" spc="0" dirty="0"/>
              <a:t>                </a:t>
            </a:r>
          </a:p>
          <a:p>
            <a:pPr marL="0" indent="0">
              <a:buNone/>
            </a:pPr>
            <a:r>
              <a:rPr lang="cs-CZ" spc="0" dirty="0" err="1"/>
              <a:t>git-instaweb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gitk</a:t>
            </a:r>
            <a:r>
              <a:rPr lang="cs-CZ" spc="0" dirty="0"/>
              <a:t>              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-log                 </a:t>
            </a:r>
          </a:p>
          <a:p>
            <a:pPr marL="0" indent="0">
              <a:buNone/>
            </a:pPr>
            <a:r>
              <a:rPr lang="cs-CZ" spc="0" dirty="0" err="1"/>
              <a:t>git-merge</a:t>
            </a:r>
            <a:r>
              <a:rPr lang="cs-CZ" spc="0" dirty="0"/>
              <a:t>               </a:t>
            </a:r>
          </a:p>
          <a:p>
            <a:pPr marL="0" indent="0">
              <a:buNone/>
            </a:pPr>
            <a:r>
              <a:rPr lang="cs-CZ" spc="0" dirty="0" err="1"/>
              <a:t>git-mergetool</a:t>
            </a:r>
            <a:r>
              <a:rPr lang="cs-CZ" spc="0" dirty="0"/>
              <a:t>           </a:t>
            </a:r>
          </a:p>
          <a:p>
            <a:pPr marL="0" indent="0">
              <a:buNone/>
            </a:pPr>
            <a:r>
              <a:rPr lang="cs-CZ" spc="0" dirty="0" err="1"/>
              <a:t>git-merge-tree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git-mv</a:t>
            </a:r>
            <a:r>
              <a:rPr lang="cs-CZ" spc="0" dirty="0"/>
              <a:t>            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-notes               </a:t>
            </a:r>
          </a:p>
          <a:p>
            <a:pPr marL="0" indent="0">
              <a:buNone/>
            </a:pPr>
            <a:r>
              <a:rPr lang="cs-CZ" spc="0" dirty="0"/>
              <a:t>git-p4</a:t>
            </a:r>
          </a:p>
          <a:p>
            <a:pPr marL="0" indent="0">
              <a:buNone/>
            </a:pPr>
            <a:r>
              <a:rPr lang="cs-CZ" spc="0" dirty="0" err="1"/>
              <a:t>git-pack-refs</a:t>
            </a:r>
            <a:r>
              <a:rPr lang="cs-CZ" spc="0" dirty="0"/>
              <a:t>           </a:t>
            </a:r>
          </a:p>
          <a:p>
            <a:pPr marL="0" indent="0">
              <a:buNone/>
            </a:pPr>
            <a:r>
              <a:rPr lang="cs-CZ" spc="0" dirty="0" err="1"/>
              <a:t>git-prune</a:t>
            </a:r>
            <a:r>
              <a:rPr lang="cs-CZ" spc="0" dirty="0"/>
              <a:t>               </a:t>
            </a:r>
          </a:p>
          <a:p>
            <a:pPr marL="0" indent="0">
              <a:buNone/>
            </a:pPr>
            <a:r>
              <a:rPr lang="cs-CZ" spc="0" dirty="0" err="1"/>
              <a:t>git-pull</a:t>
            </a:r>
            <a:r>
              <a:rPr lang="cs-CZ" spc="0" dirty="0"/>
              <a:t>                </a:t>
            </a:r>
          </a:p>
          <a:p>
            <a:pPr marL="0" indent="0">
              <a:buNone/>
            </a:pPr>
            <a:r>
              <a:rPr lang="cs-CZ" spc="0" dirty="0" err="1"/>
              <a:t>git-push</a:t>
            </a:r>
            <a:r>
              <a:rPr lang="cs-CZ" spc="0" dirty="0"/>
              <a:t>                </a:t>
            </a:r>
          </a:p>
          <a:p>
            <a:pPr marL="0" indent="0">
              <a:buNone/>
            </a:pPr>
            <a:r>
              <a:rPr lang="cs-CZ" spc="0" dirty="0" err="1"/>
              <a:t>git-quiltimport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git-rebase</a:t>
            </a:r>
            <a:r>
              <a:rPr lang="cs-CZ" spc="0" dirty="0"/>
              <a:t>              </a:t>
            </a:r>
          </a:p>
          <a:p>
            <a:pPr marL="0" indent="0">
              <a:buNone/>
            </a:pPr>
            <a:r>
              <a:rPr lang="cs-CZ" spc="0" dirty="0" err="1"/>
              <a:t>git-reflog</a:t>
            </a:r>
            <a:r>
              <a:rPr lang="cs-CZ" spc="0" dirty="0"/>
              <a:t>              </a:t>
            </a:r>
          </a:p>
          <a:p>
            <a:pPr marL="0" indent="0">
              <a:buNone/>
            </a:pPr>
            <a:r>
              <a:rPr lang="cs-CZ" spc="0" dirty="0" err="1"/>
              <a:t>git-relink</a:t>
            </a:r>
            <a:r>
              <a:rPr lang="cs-CZ" spc="0" dirty="0"/>
              <a:t>              </a:t>
            </a:r>
          </a:p>
          <a:p>
            <a:pPr marL="0" indent="0">
              <a:buNone/>
            </a:pPr>
            <a:r>
              <a:rPr lang="cs-CZ" spc="0" dirty="0" err="1"/>
              <a:t>git-remote</a:t>
            </a:r>
            <a:r>
              <a:rPr lang="cs-CZ" spc="0" dirty="0"/>
              <a:t>              </a:t>
            </a:r>
          </a:p>
          <a:p>
            <a:pPr marL="0" indent="0">
              <a:buNone/>
            </a:pPr>
            <a:r>
              <a:rPr lang="cs-CZ" spc="0" dirty="0" err="1"/>
              <a:t>git-repack</a:t>
            </a:r>
            <a:r>
              <a:rPr lang="cs-CZ" spc="0" dirty="0"/>
              <a:t>              </a:t>
            </a:r>
          </a:p>
          <a:p>
            <a:pPr marL="0" indent="0">
              <a:buNone/>
            </a:pPr>
            <a:r>
              <a:rPr lang="cs-CZ" spc="0" dirty="0" err="1"/>
              <a:t>git-replace</a:t>
            </a:r>
            <a:r>
              <a:rPr lang="cs-CZ" spc="0" dirty="0"/>
              <a:t>             </a:t>
            </a:r>
          </a:p>
          <a:p>
            <a:pPr marL="0" indent="0">
              <a:buNone/>
            </a:pPr>
            <a:r>
              <a:rPr lang="cs-CZ" spc="0" dirty="0" err="1"/>
              <a:t>git-request-pull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git-rerere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-reset               </a:t>
            </a:r>
          </a:p>
          <a:p>
            <a:pPr marL="0" indent="0">
              <a:buNone/>
            </a:pPr>
            <a:r>
              <a:rPr lang="cs-CZ" spc="0" dirty="0" err="1"/>
              <a:t>git-revert</a:t>
            </a:r>
            <a:r>
              <a:rPr lang="cs-CZ" spc="0" dirty="0"/>
              <a:t>              </a:t>
            </a:r>
          </a:p>
          <a:p>
            <a:pPr marL="0" indent="0">
              <a:buNone/>
            </a:pPr>
            <a:r>
              <a:rPr lang="cs-CZ" spc="0" dirty="0" err="1"/>
              <a:t>git-rev-parse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git-rm</a:t>
            </a:r>
            <a:r>
              <a:rPr lang="cs-CZ" spc="0" dirty="0"/>
              <a:t>            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</a:t>
            </a:r>
            <a:r>
              <a:rPr lang="cs-CZ" spc="0" dirty="0" err="1"/>
              <a:t>send</a:t>
            </a:r>
            <a:r>
              <a:rPr lang="cs-CZ" spc="0" dirty="0"/>
              <a:t>-email</a:t>
            </a:r>
          </a:p>
          <a:p>
            <a:pPr marL="0" indent="0">
              <a:buNone/>
            </a:pPr>
            <a:r>
              <a:rPr lang="cs-CZ" spc="0" dirty="0" err="1"/>
              <a:t>git-shortlog</a:t>
            </a:r>
            <a:r>
              <a:rPr lang="cs-CZ" spc="0" dirty="0"/>
              <a:t>      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-show          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-show-</a:t>
            </a:r>
            <a:r>
              <a:rPr lang="cs-CZ" spc="0" dirty="0" err="1"/>
              <a:t>branch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git-stash</a:t>
            </a:r>
            <a:r>
              <a:rPr lang="cs-CZ" spc="0" dirty="0"/>
              <a:t>               </a:t>
            </a:r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-status              </a:t>
            </a:r>
          </a:p>
          <a:p>
            <a:pPr marL="0" indent="0">
              <a:buNone/>
            </a:pPr>
            <a:r>
              <a:rPr lang="cs-CZ" spc="0" dirty="0" err="1"/>
              <a:t>git-submodule</a:t>
            </a:r>
            <a:r>
              <a:rPr lang="cs-CZ" spc="0" dirty="0"/>
              <a:t>           </a:t>
            </a:r>
          </a:p>
          <a:p>
            <a:pPr marL="0" indent="0">
              <a:buNone/>
            </a:pPr>
            <a:r>
              <a:rPr lang="cs-CZ" spc="0" dirty="0" err="1"/>
              <a:t>git-svn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-tag                 </a:t>
            </a:r>
          </a:p>
          <a:p>
            <a:pPr marL="0" indent="0">
              <a:buNone/>
            </a:pPr>
            <a:r>
              <a:rPr lang="cs-CZ" spc="0" dirty="0" err="1"/>
              <a:t>git-verify-commit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</a:t>
            </a:r>
            <a:r>
              <a:rPr lang="cs-CZ" spc="0" dirty="0"/>
              <a:t>-</a:t>
            </a:r>
            <a:r>
              <a:rPr lang="cs-CZ" spc="0" dirty="0" err="1"/>
              <a:t>verify</a:t>
            </a:r>
            <a:r>
              <a:rPr lang="cs-CZ" spc="0" dirty="0"/>
              <a:t>-tag</a:t>
            </a:r>
          </a:p>
          <a:p>
            <a:pPr marL="0" indent="0">
              <a:buNone/>
            </a:pPr>
            <a:r>
              <a:rPr lang="cs-CZ" spc="0" dirty="0" err="1"/>
              <a:t>gitweb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git-whatchanged</a:t>
            </a:r>
            <a:endParaRPr lang="cs-CZ" spc="0" dirty="0"/>
          </a:p>
          <a:p>
            <a:pPr marL="0" indent="0">
              <a:buNone/>
            </a:pPr>
            <a:r>
              <a:rPr lang="cs-CZ" spc="0" dirty="0" err="1"/>
              <a:t>git-worktree</a:t>
            </a:r>
            <a:r>
              <a:rPr lang="cs-CZ" spc="0" dirty="0"/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A3736A-60F8-40F2-8723-8FE06FF8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985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D90AD-75C9-434E-9779-AB7C7E43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High</a:t>
            </a:r>
            <a:r>
              <a:rPr lang="cs-CZ" dirty="0"/>
              <a:t>-level </a:t>
            </a:r>
            <a:r>
              <a:rPr lang="cs-CZ" dirty="0" err="1"/>
              <a:t>commands</a:t>
            </a:r>
            <a:r>
              <a:rPr lang="cs-CZ" dirty="0"/>
              <a:t> (</a:t>
            </a:r>
            <a:r>
              <a:rPr lang="cs-CZ" dirty="0" err="1"/>
              <a:t>porcelain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5B50D6-9EF0-4274-9648-F07D5942C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5">
            <a:normAutofit fontScale="62500" lnSpcReduction="20000"/>
          </a:bodyPr>
          <a:lstStyle/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git-add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git-am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git-annotate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git-archimport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-archive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git-bisect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git-blame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git-branch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git-bundle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git-citool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git-clean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git-clone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git-commit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git-config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git-count-objects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git-cvsexportcommit</a:t>
            </a:r>
            <a:endParaRPr lang="cs-CZ" spc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git-cvsimport</a:t>
            </a:r>
            <a:endParaRPr lang="cs-CZ" spc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git-cvsserver</a:t>
            </a:r>
            <a:endParaRPr lang="cs-CZ" spc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git-describe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git-diff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git-difftool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-fast-export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-fast-import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git-fetch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git-filter-branch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format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-patch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git-fsck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git-gc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</a:t>
            </a:r>
            <a:r>
              <a:rPr lang="cs-CZ" spc="0" dirty="0">
                <a:solidFill>
                  <a:srgbClr val="000000"/>
                </a:solidFill>
              </a:rPr>
              <a:t>-</a:t>
            </a:r>
            <a:r>
              <a:rPr lang="cs-CZ" spc="0" dirty="0" err="1">
                <a:solidFill>
                  <a:srgbClr val="000000"/>
                </a:solidFill>
              </a:rPr>
              <a:t>get</a:t>
            </a:r>
            <a:r>
              <a:rPr lang="cs-CZ" spc="0" dirty="0">
                <a:solidFill>
                  <a:srgbClr val="000000"/>
                </a:solidFill>
              </a:rPr>
              <a:t>-tar-</a:t>
            </a:r>
            <a:r>
              <a:rPr lang="cs-CZ" spc="0" dirty="0" err="1">
                <a:solidFill>
                  <a:srgbClr val="000000"/>
                </a:solidFill>
              </a:rPr>
              <a:t>commit</a:t>
            </a:r>
            <a:r>
              <a:rPr lang="cs-CZ" spc="0" dirty="0">
                <a:solidFill>
                  <a:srgbClr val="000000"/>
                </a:solidFill>
              </a:rPr>
              <a:t>-id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-grep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git-gui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git-help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git-checkout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git-cherry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git-cherry-pick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git-imap-send</a:t>
            </a:r>
            <a:endParaRPr lang="cs-CZ" spc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git-init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git-instaweb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gitk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-log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git-merge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git-mergetool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git-merge-tree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git-mv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-notes               </a:t>
            </a:r>
          </a:p>
          <a:p>
            <a:pPr marL="0" indent="0">
              <a:buNone/>
            </a:pPr>
            <a:r>
              <a:rPr lang="cs-CZ" spc="0" dirty="0">
                <a:solidFill>
                  <a:srgbClr val="000000"/>
                </a:solidFill>
              </a:rPr>
              <a:t>git-p4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git-pack-refs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git-prune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git-pull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git-push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git-quiltimport</a:t>
            </a:r>
            <a:endParaRPr lang="cs-CZ" spc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git-rebase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git-reflog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git-relink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git-remote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git-repack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git-replace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git-request-pull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git-rerere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-reset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git-revert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git-rev-parse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git-rm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</a:t>
            </a:r>
            <a:r>
              <a:rPr lang="cs-CZ" spc="0" dirty="0">
                <a:solidFill>
                  <a:srgbClr val="000000"/>
                </a:solidFill>
              </a:rPr>
              <a:t>-</a:t>
            </a:r>
            <a:r>
              <a:rPr lang="cs-CZ" spc="0" dirty="0" err="1">
                <a:solidFill>
                  <a:srgbClr val="000000"/>
                </a:solidFill>
              </a:rPr>
              <a:t>send</a:t>
            </a:r>
            <a:r>
              <a:rPr lang="cs-CZ" spc="0" dirty="0">
                <a:solidFill>
                  <a:srgbClr val="000000"/>
                </a:solidFill>
              </a:rPr>
              <a:t>-email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git-shortlog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-show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-show-</a:t>
            </a: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branch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git-stash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-status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git-submodule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git-svn</a:t>
            </a:r>
            <a:endParaRPr lang="cs-CZ" spc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-tag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git-verify-commit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verify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-tag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gitweb</a:t>
            </a:r>
            <a:endParaRPr lang="cs-CZ" spc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git-whatchanged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git-worktree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D4671B-F808-4D50-9189-FED82FA6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62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D90AD-75C9-434E-9779-AB7C7E43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High</a:t>
            </a:r>
            <a:r>
              <a:rPr lang="cs-CZ" dirty="0"/>
              <a:t>-level </a:t>
            </a:r>
            <a:r>
              <a:rPr lang="cs-CZ" dirty="0" err="1"/>
              <a:t>commands</a:t>
            </a:r>
            <a:r>
              <a:rPr lang="cs-CZ" dirty="0"/>
              <a:t> (</a:t>
            </a:r>
            <a:r>
              <a:rPr lang="cs-CZ" dirty="0" err="1"/>
              <a:t>porcelain</a:t>
            </a:r>
            <a:r>
              <a:rPr lang="cs-CZ" dirty="0"/>
              <a:t>) – běžné </a:t>
            </a:r>
            <a:r>
              <a:rPr lang="cs-CZ" dirty="0" err="1"/>
              <a:t>workflow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5B50D6-9EF0-4274-9648-F07D5942C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5">
            <a:normAutofit fontScale="62500" lnSpcReduction="20000"/>
          </a:bodyPr>
          <a:lstStyle/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git-add</a:t>
            </a:r>
            <a:r>
              <a:rPr lang="cs-CZ" spc="0" dirty="0">
                <a:solidFill>
                  <a:srgbClr val="000000"/>
                </a:solidFill>
              </a:rPr>
              <a:t>   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git-am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git-annotate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git-archimport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-archive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git-bisect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git-blame</a:t>
            </a:r>
            <a:endParaRPr lang="cs-CZ" spc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git-branch</a:t>
            </a:r>
            <a:r>
              <a:rPr lang="cs-CZ" spc="0" dirty="0">
                <a:solidFill>
                  <a:srgbClr val="000000"/>
                </a:solidFill>
              </a:rPr>
              <a:t>    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git-bundle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git-citool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git-clean</a:t>
            </a:r>
            <a:r>
              <a:rPr lang="cs-CZ" spc="0" dirty="0">
                <a:solidFill>
                  <a:srgbClr val="000000"/>
                </a:solidFill>
              </a:rPr>
              <a:t>      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git-clone</a:t>
            </a:r>
            <a:r>
              <a:rPr lang="cs-CZ" spc="0" dirty="0">
                <a:solidFill>
                  <a:srgbClr val="000000"/>
                </a:solidFill>
              </a:rPr>
              <a:t>   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git-commit</a:t>
            </a:r>
            <a:r>
              <a:rPr lang="cs-CZ" spc="0" dirty="0">
                <a:solidFill>
                  <a:srgbClr val="000000"/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git-config</a:t>
            </a:r>
            <a:r>
              <a:rPr lang="cs-CZ" spc="0" dirty="0">
                <a:solidFill>
                  <a:srgbClr val="000000"/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git-count-objects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git-cvsexportcommit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git-cvsimport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git-cvsserver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git-describe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git-diff</a:t>
            </a:r>
            <a:r>
              <a:rPr lang="cs-CZ" spc="0" dirty="0">
                <a:solidFill>
                  <a:srgbClr val="000000"/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git-difftool</a:t>
            </a:r>
            <a:endParaRPr lang="cs-CZ" spc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-fast-export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-fast-import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git-fetch</a:t>
            </a:r>
            <a:r>
              <a:rPr lang="cs-CZ" spc="0" dirty="0">
                <a:solidFill>
                  <a:srgbClr val="000000"/>
                </a:solidFill>
              </a:rPr>
              <a:t>   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git-filter-branch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format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-patch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git-fsck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git-gc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get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-tar-</a:t>
            </a: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commit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-id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-grep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git-gui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git-help</a:t>
            </a:r>
            <a:endParaRPr lang="cs-CZ" spc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git-checkout</a:t>
            </a:r>
            <a:r>
              <a:rPr lang="cs-CZ" spc="0" dirty="0">
                <a:solidFill>
                  <a:srgbClr val="000000"/>
                </a:solidFill>
              </a:rPr>
              <a:t> 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git-cherry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git-cherry-pick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git-imap-send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git-init</a:t>
            </a:r>
            <a:r>
              <a:rPr lang="cs-CZ" spc="0" dirty="0">
                <a:solidFill>
                  <a:srgbClr val="000000"/>
                </a:solidFill>
              </a:rPr>
              <a:t>    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git-instaweb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gitk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</a:t>
            </a:r>
            <a:r>
              <a:rPr lang="cs-CZ" spc="0" dirty="0">
                <a:solidFill>
                  <a:srgbClr val="000000"/>
                </a:solidFill>
              </a:rPr>
              <a:t>-log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git-merge</a:t>
            </a:r>
            <a:r>
              <a:rPr lang="cs-CZ" spc="0" dirty="0">
                <a:solidFill>
                  <a:srgbClr val="000000"/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git-mergetool</a:t>
            </a:r>
            <a:r>
              <a:rPr lang="cs-CZ" spc="0" dirty="0">
                <a:solidFill>
                  <a:srgbClr val="000000"/>
                </a:solidFill>
              </a:rPr>
              <a:t>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git-merge-tree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git-mv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-notes               </a:t>
            </a:r>
          </a:p>
          <a:p>
            <a:pPr marL="0" indent="0">
              <a:buNone/>
            </a:pP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git-p4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git-pack-refs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git-prune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git-pull</a:t>
            </a:r>
            <a:r>
              <a:rPr lang="cs-CZ" spc="0" dirty="0">
                <a:solidFill>
                  <a:srgbClr val="000000"/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git-push</a:t>
            </a:r>
            <a:r>
              <a:rPr lang="cs-CZ" spc="0" dirty="0">
                <a:solidFill>
                  <a:srgbClr val="000000"/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git-quiltimport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git-rebase</a:t>
            </a:r>
            <a:r>
              <a:rPr lang="cs-CZ" spc="0" dirty="0">
                <a:solidFill>
                  <a:srgbClr val="000000"/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git-reflog</a:t>
            </a:r>
            <a:r>
              <a:rPr lang="cs-CZ" spc="0" dirty="0">
                <a:solidFill>
                  <a:srgbClr val="000000"/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git-relink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git-remote</a:t>
            </a:r>
            <a:r>
              <a:rPr lang="cs-CZ" spc="0" dirty="0">
                <a:solidFill>
                  <a:srgbClr val="000000"/>
                </a:solidFill>
              </a:rPr>
              <a:t>    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git-repack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git-replace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git-request-pull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git-rerere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</a:t>
            </a:r>
            <a:r>
              <a:rPr lang="cs-CZ" spc="0" dirty="0">
                <a:solidFill>
                  <a:srgbClr val="000000"/>
                </a:solidFill>
              </a:rPr>
              <a:t>-reset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git-revert</a:t>
            </a:r>
            <a:r>
              <a:rPr lang="cs-CZ" spc="0" dirty="0">
                <a:solidFill>
                  <a:srgbClr val="000000"/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git-rev-parse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git-rm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send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-email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git-shortlog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-show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-show-</a:t>
            </a: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branch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git-stash</a:t>
            </a:r>
            <a:r>
              <a:rPr lang="cs-CZ" spc="0" dirty="0">
                <a:solidFill>
                  <a:srgbClr val="000000"/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</a:t>
            </a:r>
            <a:r>
              <a:rPr lang="cs-CZ" spc="0" dirty="0">
                <a:solidFill>
                  <a:srgbClr val="000000"/>
                </a:solidFill>
              </a:rPr>
              <a:t>-status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git-submodule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git-svn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rgbClr val="000000"/>
                </a:solidFill>
              </a:rPr>
              <a:t>git</a:t>
            </a:r>
            <a:r>
              <a:rPr lang="cs-CZ" spc="0" dirty="0">
                <a:solidFill>
                  <a:srgbClr val="000000"/>
                </a:solidFill>
              </a:rPr>
              <a:t>-tag 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git-verify-commit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verify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-tag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gitweb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git-whatchanged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git-worktree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41C28A-D905-40E1-A410-02B819D06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041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D90AD-75C9-434E-9779-AB7C7E43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High</a:t>
            </a:r>
            <a:r>
              <a:rPr lang="cs-CZ" dirty="0"/>
              <a:t>-level </a:t>
            </a:r>
            <a:r>
              <a:rPr lang="cs-CZ" dirty="0" err="1"/>
              <a:t>commands</a:t>
            </a:r>
            <a:r>
              <a:rPr lang="cs-CZ" dirty="0"/>
              <a:t> (</a:t>
            </a:r>
            <a:r>
              <a:rPr lang="cs-CZ" dirty="0" err="1"/>
              <a:t>porcelain</a:t>
            </a:r>
            <a:r>
              <a:rPr lang="cs-CZ" dirty="0"/>
              <a:t>) – běžné </a:t>
            </a:r>
            <a:r>
              <a:rPr lang="cs-CZ" dirty="0" err="1"/>
              <a:t>workflow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5B50D6-9EF0-4274-9648-F07D5942C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5">
            <a:normAutofit fontScale="62500" lnSpcReduction="20000"/>
          </a:bodyPr>
          <a:lstStyle/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git-add</a:t>
            </a:r>
            <a:r>
              <a:rPr lang="cs-CZ" spc="0" dirty="0">
                <a:solidFill>
                  <a:srgbClr val="000000"/>
                </a:solidFill>
              </a:rPr>
              <a:t>   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git-am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git-annotate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git-archimport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-archive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git-bisect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git-blame</a:t>
            </a:r>
            <a:endParaRPr lang="cs-CZ" b="1" spc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git-branch</a:t>
            </a:r>
            <a:r>
              <a:rPr lang="cs-CZ" b="1" spc="0" dirty="0">
                <a:solidFill>
                  <a:srgbClr val="000000"/>
                </a:solidFill>
              </a:rPr>
              <a:t>    </a:t>
            </a:r>
            <a:r>
              <a:rPr lang="cs-CZ" b="1" spc="0" dirty="0">
                <a:solidFill>
                  <a:schemeClr val="bg1">
                    <a:lumMod val="75000"/>
                  </a:schemeClr>
                </a:solidFill>
              </a:rPr>
              <a:t>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git-bundle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git-citool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git-clean</a:t>
            </a:r>
            <a:r>
              <a:rPr lang="cs-CZ" b="1" spc="0" dirty="0">
                <a:solidFill>
                  <a:srgbClr val="000000"/>
                </a:solidFill>
              </a:rPr>
              <a:t>      </a:t>
            </a:r>
            <a:r>
              <a:rPr lang="cs-CZ" b="1" spc="0" dirty="0">
                <a:solidFill>
                  <a:schemeClr val="bg1">
                    <a:lumMod val="75000"/>
                  </a:schemeClr>
                </a:solidFill>
              </a:rPr>
              <a:t>         </a:t>
            </a: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git-clone</a:t>
            </a:r>
            <a:r>
              <a:rPr lang="cs-CZ" b="1" spc="0" dirty="0">
                <a:solidFill>
                  <a:srgbClr val="000000"/>
                </a:solidFill>
              </a:rPr>
              <a:t>   </a:t>
            </a:r>
            <a:r>
              <a:rPr lang="cs-CZ" b="1" spc="0" dirty="0">
                <a:solidFill>
                  <a:schemeClr val="bg1">
                    <a:lumMod val="7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git-commit</a:t>
            </a:r>
            <a:r>
              <a:rPr lang="cs-CZ" b="1" spc="0" dirty="0">
                <a:solidFill>
                  <a:srgbClr val="000000"/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git-config</a:t>
            </a:r>
            <a:r>
              <a:rPr lang="cs-CZ" b="1" spc="0" dirty="0">
                <a:solidFill>
                  <a:srgbClr val="000000"/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git-count-objects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git-cvsexportcommit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git-cvsimport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git-cvsserver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git-describe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git-diff</a:t>
            </a:r>
            <a:r>
              <a:rPr lang="cs-CZ" b="1" spc="0" dirty="0">
                <a:solidFill>
                  <a:srgbClr val="000000"/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git-difftool</a:t>
            </a:r>
            <a:endParaRPr lang="cs-CZ" b="1" spc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-fast-export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-fast-import         </a:t>
            </a: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git-fetch</a:t>
            </a:r>
            <a:r>
              <a:rPr lang="cs-CZ" b="1" spc="0" dirty="0">
                <a:solidFill>
                  <a:srgbClr val="000000"/>
                </a:solidFill>
              </a:rPr>
              <a:t>   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git-filter-branch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format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-patch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git-fsck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git-gc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get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-tar-</a:t>
            </a: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commit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-id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-grep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git-gui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 </a:t>
            </a: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git-help</a:t>
            </a:r>
            <a:endParaRPr lang="cs-CZ" b="1" spc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git-checkout</a:t>
            </a:r>
            <a:r>
              <a:rPr lang="cs-CZ" b="1" spc="0" dirty="0">
                <a:solidFill>
                  <a:srgbClr val="000000"/>
                </a:solidFill>
              </a:rPr>
              <a:t> </a:t>
            </a:r>
            <a:r>
              <a:rPr lang="cs-CZ" b="1" spc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git-cherry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git-cherry-pick</a:t>
            </a:r>
            <a:r>
              <a:rPr lang="cs-CZ" b="1" spc="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git-imap-send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git-init</a:t>
            </a:r>
            <a:r>
              <a:rPr lang="cs-CZ" b="1" spc="0" dirty="0">
                <a:solidFill>
                  <a:srgbClr val="000000"/>
                </a:solidFill>
              </a:rPr>
              <a:t>   </a:t>
            </a:r>
            <a:r>
              <a:rPr lang="cs-CZ" spc="0" dirty="0">
                <a:solidFill>
                  <a:srgbClr val="000000"/>
                </a:solidFill>
              </a:rPr>
              <a:t> 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git-instaweb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gitk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    </a:t>
            </a: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</a:t>
            </a:r>
            <a:r>
              <a:rPr lang="cs-CZ" b="1" spc="0" dirty="0">
                <a:solidFill>
                  <a:srgbClr val="000000"/>
                </a:solidFill>
              </a:rPr>
              <a:t>-log                 </a:t>
            </a: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git-merge</a:t>
            </a:r>
            <a:r>
              <a:rPr lang="cs-CZ" b="1" spc="0" dirty="0">
                <a:solidFill>
                  <a:srgbClr val="000000"/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git-mergetool</a:t>
            </a:r>
            <a:r>
              <a:rPr lang="cs-CZ" b="1" spc="0" dirty="0">
                <a:solidFill>
                  <a:srgbClr val="000000"/>
                </a:solidFill>
              </a:rPr>
              <a:t>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git-merge-tree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git-mv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-notes               </a:t>
            </a:r>
          </a:p>
          <a:p>
            <a:pPr marL="0" indent="0">
              <a:buNone/>
            </a:pP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git-p4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git-pack-refs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git-prune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git-pull</a:t>
            </a:r>
            <a:r>
              <a:rPr lang="cs-CZ" b="1" spc="0" dirty="0">
                <a:solidFill>
                  <a:srgbClr val="000000"/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git-push</a:t>
            </a:r>
            <a:r>
              <a:rPr lang="cs-CZ" b="1" spc="0" dirty="0">
                <a:solidFill>
                  <a:srgbClr val="000000"/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git-quiltimport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git-rebase</a:t>
            </a:r>
            <a:r>
              <a:rPr lang="cs-CZ" b="1" spc="0" dirty="0">
                <a:solidFill>
                  <a:srgbClr val="000000"/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git-reflog</a:t>
            </a:r>
            <a:r>
              <a:rPr lang="cs-CZ" b="1" spc="0" dirty="0">
                <a:solidFill>
                  <a:srgbClr val="000000"/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git-relink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git-remote</a:t>
            </a:r>
            <a:r>
              <a:rPr lang="cs-CZ" spc="0" dirty="0">
                <a:solidFill>
                  <a:srgbClr val="000000"/>
                </a:solidFill>
              </a:rPr>
              <a:t>    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git-repack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git-replace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git-request-pull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git-rerere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</a:t>
            </a:r>
            <a:r>
              <a:rPr lang="cs-CZ" b="1" spc="0" dirty="0">
                <a:solidFill>
                  <a:srgbClr val="000000"/>
                </a:solidFill>
              </a:rPr>
              <a:t>-reset               </a:t>
            </a: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git-revert</a:t>
            </a:r>
            <a:r>
              <a:rPr lang="cs-CZ" b="1" spc="0" dirty="0">
                <a:solidFill>
                  <a:srgbClr val="000000"/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git-rev-parse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git-rm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send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-email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git-shortlog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-show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-show-</a:t>
            </a: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branch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git-stash</a:t>
            </a:r>
            <a:r>
              <a:rPr lang="cs-CZ" b="1" spc="0" dirty="0">
                <a:solidFill>
                  <a:srgbClr val="000000"/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</a:t>
            </a:r>
            <a:r>
              <a:rPr lang="cs-CZ" b="1" spc="0" dirty="0">
                <a:solidFill>
                  <a:srgbClr val="000000"/>
                </a:solidFill>
              </a:rPr>
              <a:t>-status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git-submodule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git-svn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b="1" spc="0" dirty="0" err="1">
                <a:solidFill>
                  <a:srgbClr val="000000"/>
                </a:solidFill>
              </a:rPr>
              <a:t>git</a:t>
            </a:r>
            <a:r>
              <a:rPr lang="cs-CZ" b="1" spc="0" dirty="0">
                <a:solidFill>
                  <a:srgbClr val="000000"/>
                </a:solidFill>
              </a:rPr>
              <a:t>-tag</a:t>
            </a:r>
            <a:r>
              <a:rPr lang="cs-CZ" spc="0" dirty="0">
                <a:solidFill>
                  <a:srgbClr val="000000"/>
                </a:solidFill>
              </a:rPr>
              <a:t> 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git-verify-commit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verify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-tag</a:t>
            </a: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gitweb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git-whatchanged</a:t>
            </a:r>
            <a:endParaRPr lang="cs-CZ" spc="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pc="0" dirty="0" err="1">
                <a:solidFill>
                  <a:schemeClr val="bg1">
                    <a:lumMod val="75000"/>
                  </a:schemeClr>
                </a:solidFill>
              </a:rPr>
              <a:t>git-worktree</a:t>
            </a:r>
            <a:r>
              <a:rPr lang="cs-CZ" spc="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894C59-7B33-4672-9DB1-1B7753B0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97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6F31F3-B8FF-468B-BE8F-03E3E49C1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dirty="0"/>
              <a:t>Kdo říká, že umí s </a:t>
            </a:r>
            <a:r>
              <a:rPr lang="cs-CZ" dirty="0" err="1"/>
              <a:t>gitem</a:t>
            </a:r>
            <a:r>
              <a:rPr lang="cs-CZ" dirty="0"/>
              <a:t>, tak kecá.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76C3E3-5EF3-4A6C-BC72-9EB46B0BD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432" y="1989138"/>
            <a:ext cx="9355765" cy="1752600"/>
          </a:xfrm>
        </p:spPr>
        <p:txBody>
          <a:bodyPr/>
          <a:lstStyle/>
          <a:p>
            <a:r>
              <a:rPr lang="cs-CZ" dirty="0"/>
              <a:t>Motto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7D17FB-3346-4C3C-A1C9-F799D307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156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8B461-D3A6-4E61-977E-D3BF986C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GUI pro Windows</a:t>
            </a:r>
          </a:p>
        </p:txBody>
      </p:sp>
      <p:pic>
        <p:nvPicPr>
          <p:cNvPr id="13" name="Zástupný symbol pro obsah 12">
            <a:extLst>
              <a:ext uri="{FF2B5EF4-FFF2-40B4-BE49-F238E27FC236}">
                <a16:creationId xmlns:a16="http://schemas.microsoft.com/office/drawing/2014/main" id="{DAD4B413-59E4-467E-9E53-A3BDD9414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" t="11769" b="3908"/>
          <a:stretch/>
        </p:blipFill>
        <p:spPr>
          <a:xfrm>
            <a:off x="479376" y="1382632"/>
            <a:ext cx="11317146" cy="5056914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376D12-9E6D-4A6C-9129-544DF339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647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8B461-D3A6-4E61-977E-D3BF986C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GUI pro Windows</a:t>
            </a:r>
          </a:p>
        </p:txBody>
      </p:sp>
      <p:pic>
        <p:nvPicPr>
          <p:cNvPr id="13" name="Zástupný symbol pro obsah 12">
            <a:extLst>
              <a:ext uri="{FF2B5EF4-FFF2-40B4-BE49-F238E27FC236}">
                <a16:creationId xmlns:a16="http://schemas.microsoft.com/office/drawing/2014/main" id="{DAD4B413-59E4-467E-9E53-A3BDD9414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" t="11769" b="3908"/>
          <a:stretch/>
        </p:blipFill>
        <p:spPr>
          <a:xfrm>
            <a:off x="479376" y="1382632"/>
            <a:ext cx="11317146" cy="5056914"/>
          </a:xfr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F20A908-BCC0-4FF4-8563-376F3EDB249B}"/>
              </a:ext>
            </a:extLst>
          </p:cNvPr>
          <p:cNvCxnSpPr>
            <a:cxnSpLocks/>
          </p:cNvCxnSpPr>
          <p:nvPr/>
        </p:nvCxnSpPr>
        <p:spPr>
          <a:xfrm flipH="1">
            <a:off x="695400" y="1268760"/>
            <a:ext cx="10801200" cy="4752528"/>
          </a:xfrm>
          <a:prstGeom prst="line">
            <a:avLst/>
          </a:prstGeom>
          <a:ln w="381000" cap="rnd">
            <a:solidFill>
              <a:srgbClr val="FF0000">
                <a:alpha val="6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DCF943-312B-4F7B-B788-C64E7267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346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A218C1-62DF-4F14-92DC-58111189C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příkazy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CEB28A-3B9B-401A-98B8-1632AB29A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DD76BF-1057-4690-89A0-DF20E4D8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019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10FEB-651C-4BB3-B695-F105D338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Inicializace lokálního </a:t>
            </a:r>
            <a:r>
              <a:rPr lang="cs-CZ" dirty="0" err="1"/>
              <a:t>repozitáře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5D7AF8-8201-4EBF-AE42-06E25CEB9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Inicializace prázdného </a:t>
            </a:r>
            <a:r>
              <a:rPr lang="cs-CZ" dirty="0" err="1"/>
              <a:t>repozitáře</a:t>
            </a:r>
            <a:endParaRPr lang="cs-CZ" dirty="0"/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init</a:t>
            </a:r>
            <a:endParaRPr lang="cs-CZ" b="1" dirty="0">
              <a:latin typeface="Consolas" panose="020B0609020204030204" pitchFamily="49" charset="0"/>
            </a:endParaRPr>
          </a:p>
          <a:p>
            <a:r>
              <a:rPr lang="cs-CZ" dirty="0"/>
              <a:t>Napojení na vzdálený server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clone</a:t>
            </a:r>
            <a:r>
              <a:rPr lang="cs-CZ" b="1" dirty="0">
                <a:latin typeface="Consolas" panose="020B0609020204030204" pitchFamily="49" charset="0"/>
              </a:rPr>
              <a:t> &lt;</a:t>
            </a:r>
            <a:r>
              <a:rPr lang="cs-CZ" b="1" dirty="0" err="1">
                <a:latin typeface="Consolas" panose="020B0609020204030204" pitchFamily="49" charset="0"/>
              </a:rPr>
              <a:t>url</a:t>
            </a:r>
            <a:r>
              <a:rPr lang="cs-CZ" b="1" dirty="0">
                <a:latin typeface="Consolas" panose="020B0609020204030204" pitchFamily="49" charset="0"/>
              </a:rPr>
              <a:t>&gt;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88DCA9-F363-4769-BDFE-1E886538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976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10FEB-651C-4BB3-B695-F105D338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Inicializace lokálního </a:t>
            </a:r>
            <a:r>
              <a:rPr lang="cs-CZ" dirty="0" err="1"/>
              <a:t>repozitáře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5D7AF8-8201-4EBF-AE42-06E25CEB9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Inicializace prázdného </a:t>
            </a:r>
            <a:r>
              <a:rPr lang="cs-CZ" dirty="0" err="1"/>
              <a:t>repozitáře</a:t>
            </a:r>
            <a:endParaRPr lang="cs-CZ" dirty="0"/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init</a:t>
            </a:r>
            <a:endParaRPr lang="cs-CZ" b="1" dirty="0">
              <a:latin typeface="Consolas" panose="020B0609020204030204" pitchFamily="49" charset="0"/>
            </a:endParaRPr>
          </a:p>
          <a:p>
            <a:r>
              <a:rPr lang="cs-CZ" dirty="0"/>
              <a:t>Napojení na vzdálený server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clone</a:t>
            </a:r>
            <a:r>
              <a:rPr lang="cs-CZ" b="1" dirty="0">
                <a:latin typeface="Consolas" panose="020B0609020204030204" pitchFamily="49" charset="0"/>
              </a:rPr>
              <a:t> &lt;</a:t>
            </a:r>
            <a:r>
              <a:rPr lang="cs-CZ" b="1" dirty="0" err="1">
                <a:latin typeface="Consolas" panose="020B0609020204030204" pitchFamily="49" charset="0"/>
              </a:rPr>
              <a:t>url</a:t>
            </a:r>
            <a:r>
              <a:rPr lang="cs-CZ" b="1" dirty="0">
                <a:latin typeface="Consolas" panose="020B0609020204030204" pitchFamily="49" charset="0"/>
              </a:rPr>
              <a:t>&gt;</a:t>
            </a:r>
          </a:p>
          <a:p>
            <a:r>
              <a:rPr lang="cs-CZ" dirty="0"/>
              <a:t>Napojení exitujícího </a:t>
            </a:r>
            <a:r>
              <a:rPr lang="cs-CZ" dirty="0" err="1"/>
              <a:t>repozitáře</a:t>
            </a:r>
            <a:endParaRPr lang="cs-CZ" dirty="0"/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git remote add &lt;</a:t>
            </a:r>
            <a:r>
              <a:rPr lang="en-US" b="1" dirty="0" err="1">
                <a:latin typeface="Consolas" panose="020B0609020204030204" pitchFamily="49" charset="0"/>
              </a:rPr>
              <a:t>shortname</a:t>
            </a:r>
            <a:r>
              <a:rPr lang="en-US" b="1" dirty="0">
                <a:latin typeface="Consolas" panose="020B0609020204030204" pitchFamily="49" charset="0"/>
              </a:rPr>
              <a:t>&gt; &lt;</a:t>
            </a:r>
            <a:r>
              <a:rPr lang="en-US" b="1" dirty="0" err="1">
                <a:latin typeface="Consolas" panose="020B0609020204030204" pitchFamily="49" charset="0"/>
              </a:rPr>
              <a:t>url</a:t>
            </a:r>
            <a:r>
              <a:rPr lang="en-US" b="1" dirty="0">
                <a:latin typeface="Consolas" panose="020B0609020204030204" pitchFamily="49" charset="0"/>
              </a:rPr>
              <a:t>&gt;</a:t>
            </a:r>
            <a:endParaRPr lang="cs-CZ" b="1" dirty="0">
              <a:latin typeface="Consolas" panose="020B0609020204030204" pitchFamily="49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51515A-2B41-42AB-BD46-698B7E30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176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Šipka: doleva 32">
            <a:extLst>
              <a:ext uri="{FF2B5EF4-FFF2-40B4-BE49-F238E27FC236}">
                <a16:creationId xmlns:a16="http://schemas.microsoft.com/office/drawing/2014/main" id="{F5325448-4D6D-4043-89C0-1D37A90EC456}"/>
              </a:ext>
            </a:extLst>
          </p:cNvPr>
          <p:cNvSpPr/>
          <p:nvPr/>
        </p:nvSpPr>
        <p:spPr>
          <a:xfrm>
            <a:off x="7899170" y="2760896"/>
            <a:ext cx="1783754" cy="504000"/>
          </a:xfrm>
          <a:prstGeom prst="leftArrow">
            <a:avLst/>
          </a:prstGeom>
          <a:gradFill>
            <a:gsLst>
              <a:gs pos="0">
                <a:srgbClr val="9BBB59"/>
              </a:gs>
              <a:gs pos="100000">
                <a:srgbClr val="8064A2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Vývojový diagram: alternativní postup 1">
            <a:extLst>
              <a:ext uri="{FF2B5EF4-FFF2-40B4-BE49-F238E27FC236}">
                <a16:creationId xmlns:a16="http://schemas.microsoft.com/office/drawing/2014/main" id="{B55FFD98-1191-43BC-BCBA-EC30AFBE6FDB}"/>
              </a:ext>
            </a:extLst>
          </p:cNvPr>
          <p:cNvSpPr/>
          <p:nvPr/>
        </p:nvSpPr>
        <p:spPr>
          <a:xfrm>
            <a:off x="1858641" y="188640"/>
            <a:ext cx="1440000" cy="576000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stash</a:t>
            </a:r>
            <a:endParaRPr lang="cs-CZ" dirty="0"/>
          </a:p>
        </p:txBody>
      </p:sp>
      <p:sp>
        <p:nvSpPr>
          <p:cNvPr id="3" name="Vývojový diagram: alternativní postup 2">
            <a:extLst>
              <a:ext uri="{FF2B5EF4-FFF2-40B4-BE49-F238E27FC236}">
                <a16:creationId xmlns:a16="http://schemas.microsoft.com/office/drawing/2014/main" id="{3E9CFDF7-D3D0-4EE7-9DB5-213D3CD9C302}"/>
              </a:ext>
            </a:extLst>
          </p:cNvPr>
          <p:cNvSpPr/>
          <p:nvPr/>
        </p:nvSpPr>
        <p:spPr>
          <a:xfrm>
            <a:off x="3618884" y="188640"/>
            <a:ext cx="1440000" cy="576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workspace</a:t>
            </a:r>
            <a:endParaRPr lang="cs-CZ" dirty="0"/>
          </a:p>
        </p:txBody>
      </p:sp>
      <p:sp>
        <p:nvSpPr>
          <p:cNvPr id="4" name="Vývojový diagram: alternativní postup 3">
            <a:extLst>
              <a:ext uri="{FF2B5EF4-FFF2-40B4-BE49-F238E27FC236}">
                <a16:creationId xmlns:a16="http://schemas.microsoft.com/office/drawing/2014/main" id="{4C98C789-5F17-4D98-BF39-42BD2FBD80D7}"/>
              </a:ext>
            </a:extLst>
          </p:cNvPr>
          <p:cNvSpPr/>
          <p:nvPr/>
        </p:nvSpPr>
        <p:spPr>
          <a:xfrm>
            <a:off x="5397502" y="188640"/>
            <a:ext cx="1440000" cy="5760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Stage</a:t>
            </a:r>
            <a:r>
              <a:rPr lang="cs-CZ" dirty="0"/>
              <a:t> / index</a:t>
            </a:r>
          </a:p>
        </p:txBody>
      </p:sp>
      <p:sp>
        <p:nvSpPr>
          <p:cNvPr id="5" name="Vývojový diagram: alternativní postup 4">
            <a:extLst>
              <a:ext uri="{FF2B5EF4-FFF2-40B4-BE49-F238E27FC236}">
                <a16:creationId xmlns:a16="http://schemas.microsoft.com/office/drawing/2014/main" id="{65962E46-548C-47B4-9140-9F5FB31B95D6}"/>
              </a:ext>
            </a:extLst>
          </p:cNvPr>
          <p:cNvSpPr/>
          <p:nvPr/>
        </p:nvSpPr>
        <p:spPr>
          <a:xfrm>
            <a:off x="7176120" y="188640"/>
            <a:ext cx="1440000" cy="57600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repository</a:t>
            </a:r>
            <a:endParaRPr lang="cs-CZ" dirty="0"/>
          </a:p>
        </p:txBody>
      </p:sp>
      <p:sp>
        <p:nvSpPr>
          <p:cNvPr id="6" name="Vývojový diagram: alternativní postup 5">
            <a:extLst>
              <a:ext uri="{FF2B5EF4-FFF2-40B4-BE49-F238E27FC236}">
                <a16:creationId xmlns:a16="http://schemas.microsoft.com/office/drawing/2014/main" id="{5E74898B-3982-4697-9CB2-AFA823AE5C18}"/>
              </a:ext>
            </a:extLst>
          </p:cNvPr>
          <p:cNvSpPr/>
          <p:nvPr/>
        </p:nvSpPr>
        <p:spPr>
          <a:xfrm>
            <a:off x="8954737" y="188640"/>
            <a:ext cx="1440000" cy="57600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repository</a:t>
            </a:r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94D9A1D-8ABB-4A84-8AA8-5926C3F2D53C}"/>
              </a:ext>
            </a:extLst>
          </p:cNvPr>
          <p:cNvCxnSpPr/>
          <p:nvPr/>
        </p:nvCxnSpPr>
        <p:spPr>
          <a:xfrm>
            <a:off x="2574970" y="764640"/>
            <a:ext cx="7342" cy="5760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23214898-BCD8-4F2F-90D6-E5B801DB19CB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4338884" y="764640"/>
            <a:ext cx="0" cy="5760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475AF02-3659-4247-A196-00A55A2A1680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117502" y="764640"/>
            <a:ext cx="0" cy="5760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2CAF94B4-2AF9-463F-9EDA-DEF27FD7B30B}"/>
              </a:ext>
            </a:extLst>
          </p:cNvPr>
          <p:cNvCxnSpPr>
            <a:stCxn id="5" idx="2"/>
          </p:cNvCxnSpPr>
          <p:nvPr/>
        </p:nvCxnSpPr>
        <p:spPr>
          <a:xfrm>
            <a:off x="7896120" y="764640"/>
            <a:ext cx="80" cy="5760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5FA8DBD7-8780-4EA6-8544-193FAEC5CFB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9674738" y="764640"/>
            <a:ext cx="21663" cy="5760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64119ABF-DD21-4B84-8EA5-39EDC694E668}"/>
              </a:ext>
            </a:extLst>
          </p:cNvPr>
          <p:cNvSpPr/>
          <p:nvPr/>
        </p:nvSpPr>
        <p:spPr>
          <a:xfrm>
            <a:off x="4321896" y="2098228"/>
            <a:ext cx="1785959" cy="504000"/>
          </a:xfrm>
          <a:prstGeom prst="rightArrow">
            <a:avLst/>
          </a:prstGeom>
          <a:gradFill>
            <a:gsLst>
              <a:gs pos="0">
                <a:srgbClr val="114788"/>
              </a:gs>
              <a:gs pos="100000">
                <a:srgbClr val="C0504D"/>
              </a:gs>
            </a:gsLst>
            <a:lin ang="0" scaled="0"/>
          </a:gradFill>
          <a:ln w="63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add</a:t>
            </a:r>
            <a:endParaRPr lang="cs-CZ" dirty="0"/>
          </a:p>
        </p:txBody>
      </p:sp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9543320A-C4C0-4434-B759-28EB654D7EEB}"/>
              </a:ext>
            </a:extLst>
          </p:cNvPr>
          <p:cNvSpPr/>
          <p:nvPr/>
        </p:nvSpPr>
        <p:spPr>
          <a:xfrm>
            <a:off x="4335214" y="1435129"/>
            <a:ext cx="3559386" cy="504000"/>
          </a:xfrm>
          <a:prstGeom prst="rightArrow">
            <a:avLst>
              <a:gd name="adj1" fmla="val 50000"/>
              <a:gd name="adj2" fmla="val 53423"/>
            </a:avLst>
          </a:prstGeom>
          <a:gradFill>
            <a:gsLst>
              <a:gs pos="0">
                <a:srgbClr val="114788"/>
              </a:gs>
              <a:gs pos="100000">
                <a:srgbClr val="9BBB59"/>
              </a:gs>
            </a:gsLst>
            <a:lin ang="0" scaled="0"/>
          </a:gradFill>
          <a:ln w="63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commit</a:t>
            </a:r>
            <a:r>
              <a:rPr lang="cs-CZ" dirty="0"/>
              <a:t> -a </a:t>
            </a:r>
            <a:r>
              <a:rPr lang="cs-CZ" baseline="30000" dirty="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21" name="Šipka: doprava 20">
            <a:extLst>
              <a:ext uri="{FF2B5EF4-FFF2-40B4-BE49-F238E27FC236}">
                <a16:creationId xmlns:a16="http://schemas.microsoft.com/office/drawing/2014/main" id="{1579B6F4-91B0-41FF-99ED-70F84D13BC8F}"/>
              </a:ext>
            </a:extLst>
          </p:cNvPr>
          <p:cNvSpPr/>
          <p:nvPr/>
        </p:nvSpPr>
        <p:spPr>
          <a:xfrm>
            <a:off x="6107855" y="2103740"/>
            <a:ext cx="1784915" cy="504000"/>
          </a:xfrm>
          <a:prstGeom prst="rightArrow">
            <a:avLst/>
          </a:prstGeom>
          <a:gradFill>
            <a:gsLst>
              <a:gs pos="0">
                <a:srgbClr val="C0504D"/>
              </a:gs>
              <a:gs pos="100000">
                <a:srgbClr val="9BBB59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commit</a:t>
            </a:r>
            <a:endParaRPr lang="cs-CZ" dirty="0"/>
          </a:p>
        </p:txBody>
      </p:sp>
      <p:sp>
        <p:nvSpPr>
          <p:cNvPr id="22" name="Šipka: doprava 21">
            <a:extLst>
              <a:ext uri="{FF2B5EF4-FFF2-40B4-BE49-F238E27FC236}">
                <a16:creationId xmlns:a16="http://schemas.microsoft.com/office/drawing/2014/main" id="{6C80AC5F-4170-44DA-B524-685E15F3C5B1}"/>
              </a:ext>
            </a:extLst>
          </p:cNvPr>
          <p:cNvSpPr/>
          <p:nvPr/>
        </p:nvSpPr>
        <p:spPr>
          <a:xfrm>
            <a:off x="7892769" y="2132856"/>
            <a:ext cx="1780609" cy="504000"/>
          </a:xfrm>
          <a:prstGeom prst="rightArrow">
            <a:avLst/>
          </a:prstGeom>
          <a:gradFill>
            <a:gsLst>
              <a:gs pos="0">
                <a:srgbClr val="9BBB59"/>
              </a:gs>
              <a:gs pos="100000">
                <a:srgbClr val="8064A2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push</a:t>
            </a:r>
            <a:endParaRPr lang="cs-CZ" dirty="0"/>
          </a:p>
        </p:txBody>
      </p:sp>
      <p:sp>
        <p:nvSpPr>
          <p:cNvPr id="25" name="Šipka: doleva 24">
            <a:extLst>
              <a:ext uri="{FF2B5EF4-FFF2-40B4-BE49-F238E27FC236}">
                <a16:creationId xmlns:a16="http://schemas.microsoft.com/office/drawing/2014/main" id="{42FB4410-DEEE-4B5C-8B75-2C4BF3FF46E1}"/>
              </a:ext>
            </a:extLst>
          </p:cNvPr>
          <p:cNvSpPr/>
          <p:nvPr/>
        </p:nvSpPr>
        <p:spPr>
          <a:xfrm>
            <a:off x="7915792" y="3429056"/>
            <a:ext cx="1780609" cy="504000"/>
          </a:xfrm>
          <a:prstGeom prst="leftArrow">
            <a:avLst/>
          </a:prstGeom>
          <a:gradFill>
            <a:gsLst>
              <a:gs pos="0">
                <a:srgbClr val="9BBB59"/>
              </a:gs>
              <a:gs pos="100000">
                <a:srgbClr val="8064A2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fetch</a:t>
            </a:r>
            <a:endParaRPr lang="cs-CZ" dirty="0"/>
          </a:p>
        </p:txBody>
      </p:sp>
      <p:sp>
        <p:nvSpPr>
          <p:cNvPr id="27" name="Šipka: doleva 26">
            <a:extLst>
              <a:ext uri="{FF2B5EF4-FFF2-40B4-BE49-F238E27FC236}">
                <a16:creationId xmlns:a16="http://schemas.microsoft.com/office/drawing/2014/main" id="{3269D3C3-9B33-466A-9949-66F542A54C81}"/>
              </a:ext>
            </a:extLst>
          </p:cNvPr>
          <p:cNvSpPr/>
          <p:nvPr/>
        </p:nvSpPr>
        <p:spPr>
          <a:xfrm>
            <a:off x="2588890" y="4437168"/>
            <a:ext cx="1741499" cy="504000"/>
          </a:xfrm>
          <a:prstGeom prst="leftArrow">
            <a:avLst/>
          </a:prstGeom>
          <a:gradFill>
            <a:gsLst>
              <a:gs pos="0">
                <a:srgbClr val="2097D0"/>
              </a:gs>
              <a:gs pos="100000">
                <a:srgbClr val="114788"/>
              </a:gs>
            </a:gsLst>
            <a:lin ang="0" scaled="0"/>
          </a:gradFill>
          <a:ln w="63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stash</a:t>
            </a:r>
            <a:endParaRPr lang="cs-CZ" dirty="0"/>
          </a:p>
        </p:txBody>
      </p:sp>
      <p:sp>
        <p:nvSpPr>
          <p:cNvPr id="28" name="Šipka: doprava 27">
            <a:extLst>
              <a:ext uri="{FF2B5EF4-FFF2-40B4-BE49-F238E27FC236}">
                <a16:creationId xmlns:a16="http://schemas.microsoft.com/office/drawing/2014/main" id="{267ADF68-415A-4BAF-BAEA-CCC33C35191F}"/>
              </a:ext>
            </a:extLst>
          </p:cNvPr>
          <p:cNvSpPr/>
          <p:nvPr/>
        </p:nvSpPr>
        <p:spPr>
          <a:xfrm>
            <a:off x="2574969" y="2457937"/>
            <a:ext cx="1747485" cy="504000"/>
          </a:xfrm>
          <a:prstGeom prst="rightArrow">
            <a:avLst/>
          </a:prstGeom>
          <a:gradFill>
            <a:gsLst>
              <a:gs pos="0">
                <a:srgbClr val="2097D0"/>
              </a:gs>
              <a:gs pos="100000">
                <a:srgbClr val="114788"/>
              </a:gs>
            </a:gsLst>
            <a:lin ang="0" scaled="0"/>
          </a:gradFill>
          <a:ln w="6350"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stash</a:t>
            </a:r>
            <a:r>
              <a:rPr lang="cs-CZ" dirty="0"/>
              <a:t> pop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D5A6E052-FF16-47CD-88DF-659B7A11C3DD}"/>
              </a:ext>
            </a:extLst>
          </p:cNvPr>
          <p:cNvSpPr/>
          <p:nvPr/>
        </p:nvSpPr>
        <p:spPr>
          <a:xfrm>
            <a:off x="1829307" y="926852"/>
            <a:ext cx="1512000" cy="288000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stash</a:t>
            </a:r>
            <a:r>
              <a:rPr lang="cs-CZ" dirty="0"/>
              <a:t> list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4E855A6A-25BA-4AF7-A823-2F507BB9D197}"/>
              </a:ext>
            </a:extLst>
          </p:cNvPr>
          <p:cNvSpPr/>
          <p:nvPr/>
        </p:nvSpPr>
        <p:spPr>
          <a:xfrm>
            <a:off x="7125400" y="943516"/>
            <a:ext cx="1512000" cy="288000"/>
          </a:xfrm>
          <a:prstGeom prst="rect">
            <a:avLst/>
          </a:prstGeom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log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0E408B9-9E7F-4170-8EE0-2F4246E30E77}"/>
              </a:ext>
            </a:extLst>
          </p:cNvPr>
          <p:cNvSpPr/>
          <p:nvPr/>
        </p:nvSpPr>
        <p:spPr>
          <a:xfrm>
            <a:off x="3542588" y="918227"/>
            <a:ext cx="1617308" cy="31329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cs-CZ" dirty="0"/>
              <a:t>status</a:t>
            </a: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6D21C031-9315-4BD5-B3E1-5A28A4D5F872}"/>
              </a:ext>
            </a:extLst>
          </p:cNvPr>
          <p:cNvSpPr/>
          <p:nvPr/>
        </p:nvSpPr>
        <p:spPr>
          <a:xfrm>
            <a:off x="4355873" y="4087525"/>
            <a:ext cx="1759034" cy="504000"/>
          </a:xfrm>
          <a:prstGeom prst="leftArrow">
            <a:avLst/>
          </a:prstGeom>
          <a:gradFill>
            <a:gsLst>
              <a:gs pos="0">
                <a:srgbClr val="114788"/>
              </a:gs>
              <a:gs pos="100000">
                <a:srgbClr val="C0504D"/>
              </a:gs>
            </a:gsLst>
            <a:lin ang="0" scaled="0"/>
          </a:gradFill>
          <a:ln w="63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checkout</a:t>
            </a:r>
            <a:endParaRPr lang="cs-CZ" dirty="0"/>
          </a:p>
        </p:txBody>
      </p:sp>
      <p:sp>
        <p:nvSpPr>
          <p:cNvPr id="11" name="Šipka: doleva 10">
            <a:extLst>
              <a:ext uri="{FF2B5EF4-FFF2-40B4-BE49-F238E27FC236}">
                <a16:creationId xmlns:a16="http://schemas.microsoft.com/office/drawing/2014/main" id="{27F18C5D-BCDB-4D3F-A919-64C4AB5A2D32}"/>
              </a:ext>
            </a:extLst>
          </p:cNvPr>
          <p:cNvSpPr/>
          <p:nvPr/>
        </p:nvSpPr>
        <p:spPr>
          <a:xfrm>
            <a:off x="6127702" y="4077128"/>
            <a:ext cx="1773262" cy="504000"/>
          </a:xfrm>
          <a:prstGeom prst="leftArrow">
            <a:avLst/>
          </a:prstGeom>
          <a:gradFill>
            <a:gsLst>
              <a:gs pos="0">
                <a:srgbClr val="C0504D"/>
              </a:gs>
              <a:gs pos="100000">
                <a:srgbClr val="9BBB59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reset HEAD</a:t>
            </a:r>
          </a:p>
        </p:txBody>
      </p:sp>
      <p:sp>
        <p:nvSpPr>
          <p:cNvPr id="31" name="Šipka: doleva 30">
            <a:extLst>
              <a:ext uri="{FF2B5EF4-FFF2-40B4-BE49-F238E27FC236}">
                <a16:creationId xmlns:a16="http://schemas.microsoft.com/office/drawing/2014/main" id="{F6C565AC-F03B-4590-AD38-F4960C23C149}"/>
              </a:ext>
            </a:extLst>
          </p:cNvPr>
          <p:cNvSpPr/>
          <p:nvPr/>
        </p:nvSpPr>
        <p:spPr>
          <a:xfrm>
            <a:off x="4356256" y="3424426"/>
            <a:ext cx="3536895" cy="504000"/>
          </a:xfrm>
          <a:prstGeom prst="leftArrow">
            <a:avLst/>
          </a:prstGeom>
          <a:gradFill>
            <a:gsLst>
              <a:gs pos="0">
                <a:srgbClr val="114788"/>
              </a:gs>
              <a:gs pos="100000">
                <a:srgbClr val="9BBB59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checkout</a:t>
            </a:r>
            <a:r>
              <a:rPr lang="cs-CZ" dirty="0"/>
              <a:t> HEAD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AD8B769-A0AC-4F32-9B19-60B6FC81878B}"/>
              </a:ext>
            </a:extLst>
          </p:cNvPr>
          <p:cNvSpPr/>
          <p:nvPr/>
        </p:nvSpPr>
        <p:spPr>
          <a:xfrm>
            <a:off x="4338884" y="5718232"/>
            <a:ext cx="1757116" cy="252000"/>
          </a:xfrm>
          <a:prstGeom prst="rect">
            <a:avLst/>
          </a:prstGeom>
          <a:gradFill>
            <a:gsLst>
              <a:gs pos="0">
                <a:srgbClr val="114788"/>
              </a:gs>
              <a:gs pos="100000">
                <a:srgbClr val="C0504D"/>
              </a:gs>
            </a:gsLst>
            <a:lin ang="0" scaled="0"/>
          </a:gra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diff</a:t>
            </a:r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7620810-C3D4-455D-80FC-686B1094A232}"/>
              </a:ext>
            </a:extLst>
          </p:cNvPr>
          <p:cNvSpPr/>
          <p:nvPr/>
        </p:nvSpPr>
        <p:spPr>
          <a:xfrm>
            <a:off x="6114907" y="5713757"/>
            <a:ext cx="1781213" cy="252000"/>
          </a:xfrm>
          <a:prstGeom prst="rect">
            <a:avLst/>
          </a:prstGeom>
          <a:gradFill>
            <a:gsLst>
              <a:gs pos="0">
                <a:srgbClr val="C0504D"/>
              </a:gs>
              <a:gs pos="100000">
                <a:srgbClr val="9BBB59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diff</a:t>
            </a:r>
            <a:r>
              <a:rPr lang="cs-CZ" dirty="0"/>
              <a:t> --</a:t>
            </a:r>
            <a:r>
              <a:rPr lang="cs-CZ" dirty="0" err="1"/>
              <a:t>staged</a:t>
            </a:r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4BDEC71-D4B4-4F57-AB17-814CC3D348E9}"/>
              </a:ext>
            </a:extLst>
          </p:cNvPr>
          <p:cNvSpPr/>
          <p:nvPr/>
        </p:nvSpPr>
        <p:spPr>
          <a:xfrm>
            <a:off x="4345304" y="6129328"/>
            <a:ext cx="3544237" cy="252000"/>
          </a:xfrm>
          <a:prstGeom prst="rect">
            <a:avLst/>
          </a:prstGeom>
          <a:gradFill>
            <a:gsLst>
              <a:gs pos="0">
                <a:srgbClr val="114788"/>
              </a:gs>
              <a:gs pos="100000">
                <a:srgbClr val="9BBB59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diff</a:t>
            </a:r>
            <a:r>
              <a:rPr lang="cs-CZ" dirty="0"/>
              <a:t> (HEAD | &lt;složka&gt;)</a:t>
            </a:r>
          </a:p>
        </p:txBody>
      </p:sp>
      <p:sp>
        <p:nvSpPr>
          <p:cNvPr id="17" name="Šipka: doleva 16">
            <a:extLst>
              <a:ext uri="{FF2B5EF4-FFF2-40B4-BE49-F238E27FC236}">
                <a16:creationId xmlns:a16="http://schemas.microsoft.com/office/drawing/2014/main" id="{EB21EF05-000D-4D3E-B507-D3B32F3D268D}"/>
              </a:ext>
            </a:extLst>
          </p:cNvPr>
          <p:cNvSpPr/>
          <p:nvPr/>
        </p:nvSpPr>
        <p:spPr>
          <a:xfrm>
            <a:off x="4346820" y="4750624"/>
            <a:ext cx="3542721" cy="504000"/>
          </a:xfrm>
          <a:prstGeom prst="leftArrow">
            <a:avLst/>
          </a:prstGeom>
          <a:gradFill>
            <a:gsLst>
              <a:gs pos="0">
                <a:srgbClr val="114788"/>
              </a:gs>
              <a:gs pos="100000">
                <a:srgbClr val="9BBB59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reset (--hard | --</a:t>
            </a:r>
            <a:r>
              <a:rPr lang="cs-CZ" dirty="0" err="1"/>
              <a:t>merge</a:t>
            </a:r>
            <a:r>
              <a:rPr lang="cs-CZ" dirty="0"/>
              <a:t>)</a:t>
            </a:r>
          </a:p>
        </p:txBody>
      </p:sp>
      <p:sp>
        <p:nvSpPr>
          <p:cNvPr id="32" name="Šipka: doprava 31">
            <a:extLst>
              <a:ext uri="{FF2B5EF4-FFF2-40B4-BE49-F238E27FC236}">
                <a16:creationId xmlns:a16="http://schemas.microsoft.com/office/drawing/2014/main" id="{64604BD2-DBD7-4F4A-8526-52B67F9DC4A8}"/>
              </a:ext>
            </a:extLst>
          </p:cNvPr>
          <p:cNvSpPr/>
          <p:nvPr/>
        </p:nvSpPr>
        <p:spPr>
          <a:xfrm>
            <a:off x="2590805" y="3140640"/>
            <a:ext cx="1721087" cy="504000"/>
          </a:xfrm>
          <a:prstGeom prst="rightArrow">
            <a:avLst/>
          </a:prstGeom>
          <a:gradFill>
            <a:gsLst>
              <a:gs pos="0">
                <a:srgbClr val="2097D0"/>
              </a:gs>
              <a:gs pos="100000">
                <a:srgbClr val="114788"/>
              </a:gs>
            </a:gsLst>
            <a:lin ang="0" scaled="0"/>
          </a:gradFill>
          <a:ln w="6350"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stash</a:t>
            </a:r>
            <a:r>
              <a:rPr lang="cs-CZ" dirty="0"/>
              <a:t> </a:t>
            </a:r>
            <a:r>
              <a:rPr lang="cs-CZ" dirty="0" err="1"/>
              <a:t>apply</a:t>
            </a:r>
            <a:r>
              <a:rPr lang="cs-CZ" dirty="0"/>
              <a:t> &lt;s&gt;</a:t>
            </a:r>
          </a:p>
        </p:txBody>
      </p:sp>
      <p:sp>
        <p:nvSpPr>
          <p:cNvPr id="26" name="Šipka: doleva 25">
            <a:extLst>
              <a:ext uri="{FF2B5EF4-FFF2-40B4-BE49-F238E27FC236}">
                <a16:creationId xmlns:a16="http://schemas.microsoft.com/office/drawing/2014/main" id="{B3469A69-7BB8-46AA-8B43-5A8D44062D6B}"/>
              </a:ext>
            </a:extLst>
          </p:cNvPr>
          <p:cNvSpPr/>
          <p:nvPr/>
        </p:nvSpPr>
        <p:spPr>
          <a:xfrm>
            <a:off x="4338885" y="2761327"/>
            <a:ext cx="5340369" cy="504000"/>
          </a:xfrm>
          <a:prstGeom prst="leftArrow">
            <a:avLst/>
          </a:prstGeom>
          <a:gradFill>
            <a:gsLst>
              <a:gs pos="0">
                <a:srgbClr val="114788"/>
              </a:gs>
              <a:gs pos="100000">
                <a:srgbClr val="8064A2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pull</a:t>
            </a:r>
            <a:endParaRPr lang="cs-CZ" dirty="0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6E13A75B-766A-41CA-9604-A21863A0803E}"/>
              </a:ext>
            </a:extLst>
          </p:cNvPr>
          <p:cNvSpPr/>
          <p:nvPr/>
        </p:nvSpPr>
        <p:spPr>
          <a:xfrm>
            <a:off x="1822640" y="3894331"/>
            <a:ext cx="1525335" cy="288000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stash</a:t>
            </a:r>
            <a:r>
              <a:rPr lang="cs-CZ" dirty="0"/>
              <a:t> drop &lt;s&gt;</a:t>
            </a:r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0986302A-108C-4930-97CE-247EFDD3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2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  <p:bldP spid="3" grpId="0" animBg="1"/>
      <p:bldP spid="4" grpId="0" animBg="1"/>
      <p:bldP spid="5" grpId="0" animBg="1"/>
      <p:bldP spid="6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7" grpId="0" animBg="1"/>
      <p:bldP spid="9" grpId="0" animBg="1"/>
      <p:bldP spid="11" grpId="0" animBg="1"/>
      <p:bldP spid="31" grpId="0" animBg="1"/>
      <p:bldP spid="13" grpId="0" animBg="1"/>
      <p:bldP spid="14" grpId="0" animBg="1"/>
      <p:bldP spid="15" grpId="0" animBg="1"/>
      <p:bldP spid="17" grpId="0" animBg="1"/>
      <p:bldP spid="32" grpId="0" animBg="1"/>
      <p:bldP spid="26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86A00B-6A12-48A4-9E84-AAF3327B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C57038-DC80-416B-88EB-D74839AA6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Přejmenování se projeví až při vložení do </a:t>
            </a:r>
            <a:r>
              <a:rPr lang="cs-CZ" dirty="0" err="1"/>
              <a:t>stage</a:t>
            </a:r>
            <a:r>
              <a:rPr lang="cs-CZ" dirty="0"/>
              <a:t>/indexu</a:t>
            </a:r>
          </a:p>
          <a:p>
            <a:r>
              <a:rPr lang="cs-CZ" dirty="0"/>
              <a:t>Větve se obnovují do stejného adresáře (standardně)</a:t>
            </a:r>
          </a:p>
          <a:p>
            <a:r>
              <a:rPr lang="cs-CZ" dirty="0" err="1"/>
              <a:t>Pull</a:t>
            </a:r>
            <a:r>
              <a:rPr lang="cs-CZ" dirty="0"/>
              <a:t> standardně provádí </a:t>
            </a:r>
            <a:r>
              <a:rPr lang="cs-CZ" dirty="0" err="1"/>
              <a:t>merge</a:t>
            </a:r>
            <a:r>
              <a:rPr lang="cs-CZ" dirty="0"/>
              <a:t> (lze přenastavit)</a:t>
            </a:r>
          </a:p>
          <a:p>
            <a:r>
              <a:rPr lang="cs-CZ" dirty="0"/>
              <a:t>GIT porovnává soubory po řádcích</a:t>
            </a:r>
          </a:p>
          <a:p>
            <a:r>
              <a:rPr lang="cs-CZ" dirty="0"/>
              <a:t>GIT je case sensitive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9B458F-CA38-4C62-86E3-7D05B89B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505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E3668B-FB38-4CD5-BE16-893130744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Parametry příkazů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84498A-89A4-4FAC-8526-FCF3EDFDB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Buď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commit</a:t>
            </a:r>
            <a:r>
              <a:rPr lang="cs-CZ" b="1" dirty="0">
                <a:latin typeface="Consolas" panose="020B0609020204030204" pitchFamily="49" charset="0"/>
              </a:rPr>
              <a:t>  --</a:t>
            </a:r>
            <a:r>
              <a:rPr lang="cs-CZ" b="1" dirty="0" err="1">
                <a:latin typeface="Consolas" panose="020B0609020204030204" pitchFamily="49" charset="0"/>
              </a:rPr>
              <a:t>all</a:t>
            </a:r>
            <a:r>
              <a:rPr lang="cs-CZ" b="1" dirty="0">
                <a:latin typeface="Consolas" panose="020B0609020204030204" pitchFamily="49" charset="0"/>
              </a:rPr>
              <a:t> --</a:t>
            </a:r>
            <a:r>
              <a:rPr lang="cs-CZ" b="1" dirty="0" err="1">
                <a:latin typeface="Consolas" panose="020B0609020204030204" pitchFamily="49" charset="0"/>
              </a:rPr>
              <a:t>message</a:t>
            </a:r>
            <a:r>
              <a:rPr lang="cs-CZ" b="1" dirty="0">
                <a:latin typeface="Consolas" panose="020B0609020204030204" pitchFamily="49" charset="0"/>
              </a:rPr>
              <a:t> "text </a:t>
            </a:r>
            <a:r>
              <a:rPr lang="cs-CZ" b="1" dirty="0" err="1">
                <a:latin typeface="Consolas" panose="020B0609020204030204" pitchFamily="49" charset="0"/>
              </a:rPr>
              <a:t>commitu</a:t>
            </a:r>
            <a:r>
              <a:rPr lang="cs-CZ" b="1" dirty="0">
                <a:latin typeface="Consolas" panose="020B0609020204030204" pitchFamily="49" charset="0"/>
              </a:rPr>
              <a:t>"</a:t>
            </a:r>
          </a:p>
          <a:p>
            <a:r>
              <a:rPr lang="cs-CZ" dirty="0"/>
              <a:t>nebo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commit</a:t>
            </a:r>
            <a:r>
              <a:rPr lang="cs-CZ" b="1" dirty="0">
                <a:latin typeface="Consolas" panose="020B0609020204030204" pitchFamily="49" charset="0"/>
              </a:rPr>
              <a:t> -a -m "text </a:t>
            </a:r>
            <a:r>
              <a:rPr lang="cs-CZ" b="1" dirty="0" err="1">
                <a:latin typeface="Consolas" panose="020B0609020204030204" pitchFamily="49" charset="0"/>
              </a:rPr>
              <a:t>commitu</a:t>
            </a:r>
            <a:r>
              <a:rPr lang="cs-CZ" b="1" dirty="0">
                <a:latin typeface="Consolas" panose="020B0609020204030204" pitchFamily="49" charset="0"/>
              </a:rPr>
              <a:t>"</a:t>
            </a:r>
          </a:p>
          <a:p>
            <a:r>
              <a:rPr lang="cs-CZ" dirty="0"/>
              <a:t>lze také zadat  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commit</a:t>
            </a:r>
            <a:r>
              <a:rPr lang="cs-CZ" b="1" dirty="0">
                <a:latin typeface="Consolas" panose="020B0609020204030204" pitchFamily="49" charset="0"/>
              </a:rPr>
              <a:t> -</a:t>
            </a:r>
            <a:r>
              <a:rPr lang="cs-CZ" b="1" dirty="0" err="1">
                <a:latin typeface="Consolas" panose="020B0609020204030204" pitchFamily="49" charset="0"/>
              </a:rPr>
              <a:t>am</a:t>
            </a:r>
            <a:r>
              <a:rPr lang="cs-CZ" b="1" dirty="0">
                <a:latin typeface="Consolas" panose="020B0609020204030204" pitchFamily="49" charset="0"/>
              </a:rPr>
              <a:t> "text </a:t>
            </a:r>
            <a:r>
              <a:rPr lang="cs-CZ" b="1" dirty="0" err="1">
                <a:latin typeface="Consolas" panose="020B0609020204030204" pitchFamily="49" charset="0"/>
              </a:rPr>
              <a:t>commitu</a:t>
            </a:r>
            <a:r>
              <a:rPr lang="cs-CZ" b="1" dirty="0">
                <a:latin typeface="Consolas" panose="020B0609020204030204" pitchFamily="49" charset="0"/>
              </a:rPr>
              <a:t>"</a:t>
            </a:r>
          </a:p>
          <a:p>
            <a:r>
              <a:rPr lang="cs-CZ" dirty="0"/>
              <a:t>ale ne</a:t>
            </a:r>
          </a:p>
          <a:p>
            <a:pPr lvl="1"/>
            <a:r>
              <a:rPr lang="cs-CZ" b="1" strike="sngStrike" dirty="0" err="1">
                <a:latin typeface="Consolas" panose="020B0609020204030204" pitchFamily="49" charset="0"/>
              </a:rPr>
              <a:t>git</a:t>
            </a:r>
            <a:r>
              <a:rPr lang="cs-CZ" b="1" strike="sngStrike" dirty="0">
                <a:latin typeface="Consolas" panose="020B0609020204030204" pitchFamily="49" charset="0"/>
              </a:rPr>
              <a:t> </a:t>
            </a:r>
            <a:r>
              <a:rPr lang="cs-CZ" b="1" strike="sngStrike" dirty="0" err="1">
                <a:latin typeface="Consolas" panose="020B0609020204030204" pitchFamily="49" charset="0"/>
              </a:rPr>
              <a:t>commit</a:t>
            </a:r>
            <a:r>
              <a:rPr lang="cs-CZ" b="1" strike="sngStrike" dirty="0">
                <a:latin typeface="Consolas" panose="020B0609020204030204" pitchFamily="49" charset="0"/>
              </a:rPr>
              <a:t> -</a:t>
            </a:r>
            <a:r>
              <a:rPr lang="cs-CZ" b="1" strike="sngStrike" dirty="0" err="1">
                <a:latin typeface="Consolas" panose="020B0609020204030204" pitchFamily="49" charset="0"/>
              </a:rPr>
              <a:t>ma</a:t>
            </a:r>
            <a:r>
              <a:rPr lang="cs-CZ" b="1" strike="sngStrike" dirty="0">
                <a:latin typeface="Consolas" panose="020B0609020204030204" pitchFamily="49" charset="0"/>
              </a:rPr>
              <a:t> "text </a:t>
            </a:r>
            <a:r>
              <a:rPr lang="cs-CZ" b="1" strike="sngStrike" dirty="0" err="1">
                <a:latin typeface="Consolas" panose="020B0609020204030204" pitchFamily="49" charset="0"/>
              </a:rPr>
              <a:t>commitu</a:t>
            </a:r>
            <a:r>
              <a:rPr lang="cs-CZ" b="1" strike="sngStrike" dirty="0">
                <a:latin typeface="Consolas" panose="020B0609020204030204" pitchFamily="49" charset="0"/>
              </a:rPr>
              <a:t>"</a:t>
            </a:r>
          </a:p>
          <a:p>
            <a:r>
              <a:rPr lang="cs-CZ" dirty="0">
                <a:latin typeface="Consolas" panose="020B0609020204030204" pitchFamily="49" charset="0"/>
              </a:rPr>
              <a:t>Proč?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9B80FB-CEA7-46C4-B88C-4C4DD6158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082355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E130C-F3EE-4259-B884-A1D5A77FE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GIT funguje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CEC327-17BA-474B-A508-20B7C001E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BA3A00-F77C-404F-A548-1DE55949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285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D42F4-05C8-4B97-86AF-EF6ABA42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úrovně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CAF1BD-F590-4B1C-B15B-9A74D99F2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Distributed</a:t>
            </a:r>
            <a:r>
              <a:rPr lang="cs-CZ" dirty="0"/>
              <a:t> </a:t>
            </a:r>
            <a:r>
              <a:rPr lang="cs-CZ" dirty="0" err="1"/>
              <a:t>revision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  <a:p>
            <a:r>
              <a:rPr lang="cs-CZ" dirty="0" err="1"/>
              <a:t>Revision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  <a:p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tracker</a:t>
            </a:r>
            <a:endParaRPr lang="cs-CZ" dirty="0"/>
          </a:p>
          <a:p>
            <a:r>
              <a:rPr lang="cs-CZ" dirty="0" err="1"/>
              <a:t>Persistent</a:t>
            </a:r>
            <a:r>
              <a:rPr lang="cs-CZ" dirty="0"/>
              <a:t> map - </a:t>
            </a:r>
            <a:r>
              <a:rPr lang="cs-CZ" dirty="0" err="1"/>
              <a:t>dictionary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97E28F8-8CF7-4AE6-B1CB-FD93BC2FB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1269000"/>
            <a:ext cx="3148948" cy="4320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787389D-1128-404D-8045-9C43E96FD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1269000"/>
            <a:ext cx="3148948" cy="4320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BA69952-D315-4447-B1BC-4326C433E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1269000"/>
            <a:ext cx="3148948" cy="4320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63CA0A7-AF0A-4C18-A2A7-8FD2F7022D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1269000"/>
            <a:ext cx="3148948" cy="4320000"/>
          </a:xfrm>
          <a:prstGeom prst="rect">
            <a:avLst/>
          </a:prstGeom>
        </p:spPr>
      </p:pic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4F8798DD-B58E-466D-B9CB-C35FFABE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47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73210-5FDB-4D23-B396-D5082B94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dnes čeká?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F834D6-6107-440C-8569-122E71695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Filozofie a ovládání </a:t>
            </a:r>
            <a:r>
              <a:rPr lang="cs-CZ" dirty="0" err="1"/>
              <a:t>GITu</a:t>
            </a:r>
            <a:endParaRPr lang="cs-CZ" dirty="0"/>
          </a:p>
          <a:p>
            <a:r>
              <a:rPr lang="cs-CZ" dirty="0"/>
              <a:t>Základní příkazy </a:t>
            </a:r>
            <a:r>
              <a:rPr lang="cs-CZ" dirty="0" err="1"/>
              <a:t>GITu</a:t>
            </a:r>
            <a:endParaRPr lang="cs-CZ" dirty="0"/>
          </a:p>
          <a:p>
            <a:r>
              <a:rPr lang="cs-CZ" dirty="0"/>
              <a:t>Jak GIT funguje</a:t>
            </a:r>
          </a:p>
          <a:p>
            <a:r>
              <a:rPr lang="cs-CZ" dirty="0"/>
              <a:t>Pokročilejší techniky</a:t>
            </a:r>
          </a:p>
          <a:p>
            <a:r>
              <a:rPr lang="cs-CZ" dirty="0"/>
              <a:t>Řešení problémů</a:t>
            </a:r>
          </a:p>
          <a:p>
            <a:r>
              <a:rPr lang="cs-CZ" dirty="0"/>
              <a:t>Co se nevešlo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CCA735-B0DC-4299-8C57-4226220B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563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266A8-F49A-43A4-8F9C-AD882622B2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Persistent</a:t>
            </a:r>
            <a:r>
              <a:rPr lang="cs-CZ" dirty="0"/>
              <a:t> map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B558E9-E9F6-4B08-A33F-71AC6B659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432" y="3356992"/>
            <a:ext cx="9355765" cy="1752600"/>
          </a:xfrm>
        </p:spPr>
        <p:txBody>
          <a:bodyPr/>
          <a:lstStyle/>
          <a:p>
            <a:r>
              <a:rPr lang="cs-CZ" dirty="0"/>
              <a:t>map SHA1 - </a:t>
            </a:r>
            <a:r>
              <a:rPr lang="cs-CZ" dirty="0" err="1"/>
              <a:t>object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EFFDA9-C0B3-411F-B702-C36829C8A0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1269000"/>
            <a:ext cx="3148948" cy="43200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DB002C-9A71-4E66-9001-4C63A087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550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58A326A2-6AD5-4C9A-A2E6-B9E83BDA0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44" y="1102678"/>
            <a:ext cx="109728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/>
              <a:t>Hash</a:t>
            </a:r>
            <a:r>
              <a:rPr lang="cs-CZ" b="1" dirty="0"/>
              <a:t> SHA1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vytváří otisk dlouhý </a:t>
            </a:r>
            <a:r>
              <a:rPr lang="cs-CZ" b="1" dirty="0"/>
              <a:t>160 bitů</a:t>
            </a:r>
            <a:endParaRPr lang="cs-CZ" dirty="0"/>
          </a:p>
          <a:p>
            <a:pPr lvl="1"/>
            <a:r>
              <a:rPr lang="cs-CZ" b="1" dirty="0"/>
              <a:t>40 hexadecimálních čísel </a:t>
            </a:r>
            <a:r>
              <a:rPr lang="cs-CZ" dirty="0"/>
              <a:t>či 40 znaků (0123456789abcdef)</a:t>
            </a:r>
          </a:p>
          <a:p>
            <a:pPr marL="0" indent="0">
              <a:buNone/>
            </a:pPr>
            <a:r>
              <a:rPr lang="cs-CZ" dirty="0"/>
              <a:t>1 461 501 637 330 902 918 203 684 832 716 283 019 655 932 542 976 (10</a:t>
            </a:r>
            <a:r>
              <a:rPr lang="cs-CZ" baseline="30000" dirty="0"/>
              <a:t>48</a:t>
            </a:r>
            <a:r>
              <a:rPr lang="cs-CZ" dirty="0"/>
              <a:t>) možností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C25381-1BD2-4664-B801-6398294F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d918213016973bb72bc3716239ea73445291208</a:t>
            </a:r>
          </a:p>
        </p:txBody>
      </p:sp>
      <p:pic>
        <p:nvPicPr>
          <p:cNvPr id="4" name="Picture 2" descr="https://upload.wikimedia.org/wikipedia/commons/thumb/e/e2/SHA-1.svg/365px-SHA-1.svg.png">
            <a:extLst>
              <a:ext uri="{FF2B5EF4-FFF2-40B4-BE49-F238E27FC236}">
                <a16:creationId xmlns:a16="http://schemas.microsoft.com/office/drawing/2014/main" id="{7BB02966-204C-4EF2-A9D3-2AB274D5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4" y="1460656"/>
            <a:ext cx="2420795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32ED388-E5AE-44CE-B735-FEC12415C243}"/>
              </a:ext>
            </a:extLst>
          </p:cNvPr>
          <p:cNvSpPr/>
          <p:nvPr/>
        </p:nvSpPr>
        <p:spPr>
          <a:xfrm>
            <a:off x="6734130" y="1844824"/>
            <a:ext cx="525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onsolas" panose="020B0609020204030204" pitchFamily="49" charset="0"/>
              </a:rPr>
              <a:t>d35a7fdf2328b06500f59616f2af47f1f1302a4f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3AABC23-8DA9-457F-B14E-C9C71D9405F3}"/>
              </a:ext>
            </a:extLst>
          </p:cNvPr>
          <p:cNvSpPr txBox="1"/>
          <p:nvPr/>
        </p:nvSpPr>
        <p:spPr>
          <a:xfrm>
            <a:off x="6734130" y="3325634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Consolas" panose="020B0609020204030204" pitchFamily="49" charset="0"/>
              </a:rPr>
              <a:t>4fb40e328277c9032117b9d838b621f60054a0e5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D373480-249E-4EB1-8078-79DFD6FB8B21}"/>
              </a:ext>
            </a:extLst>
          </p:cNvPr>
          <p:cNvSpPr txBox="1"/>
          <p:nvPr/>
        </p:nvSpPr>
        <p:spPr>
          <a:xfrm>
            <a:off x="881971" y="172314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„A“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A160D73-95D3-4E14-9857-A6BCBA501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10" y="2720796"/>
            <a:ext cx="1095375" cy="1209675"/>
          </a:xfrm>
          <a:prstGeom prst="rect">
            <a:avLst/>
          </a:prstGeom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F8F9377B-25B0-4656-85EF-7ACD5904F4EB}"/>
              </a:ext>
            </a:extLst>
          </p:cNvPr>
          <p:cNvSpPr/>
          <p:nvPr/>
        </p:nvSpPr>
        <p:spPr>
          <a:xfrm>
            <a:off x="1800572" y="1723142"/>
            <a:ext cx="978408" cy="265698"/>
          </a:xfrm>
          <a:custGeom>
            <a:avLst/>
            <a:gdLst>
              <a:gd name="connsiteX0" fmla="*/ 0 w 978408"/>
              <a:gd name="connsiteY0" fmla="*/ 66425 h 265698"/>
              <a:gd name="connsiteX1" fmla="*/ 431235 w 978408"/>
              <a:gd name="connsiteY1" fmla="*/ 66425 h 265698"/>
              <a:gd name="connsiteX2" fmla="*/ 845559 w 978408"/>
              <a:gd name="connsiteY2" fmla="*/ 66425 h 265698"/>
              <a:gd name="connsiteX3" fmla="*/ 845559 w 978408"/>
              <a:gd name="connsiteY3" fmla="*/ 0 h 265698"/>
              <a:gd name="connsiteX4" fmla="*/ 978408 w 978408"/>
              <a:gd name="connsiteY4" fmla="*/ 132849 h 265698"/>
              <a:gd name="connsiteX5" fmla="*/ 845559 w 978408"/>
              <a:gd name="connsiteY5" fmla="*/ 265698 h 265698"/>
              <a:gd name="connsiteX6" fmla="*/ 845559 w 978408"/>
              <a:gd name="connsiteY6" fmla="*/ 199274 h 265698"/>
              <a:gd name="connsiteX7" fmla="*/ 422780 w 978408"/>
              <a:gd name="connsiteY7" fmla="*/ 199274 h 265698"/>
              <a:gd name="connsiteX8" fmla="*/ 0 w 978408"/>
              <a:gd name="connsiteY8" fmla="*/ 199274 h 265698"/>
              <a:gd name="connsiteX9" fmla="*/ 0 w 978408"/>
              <a:gd name="connsiteY9" fmla="*/ 66425 h 26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8408" h="265698" fill="none" extrusionOk="0">
                <a:moveTo>
                  <a:pt x="0" y="66425"/>
                </a:moveTo>
                <a:cubicBezTo>
                  <a:pt x="124438" y="35538"/>
                  <a:pt x="242595" y="106969"/>
                  <a:pt x="431235" y="66425"/>
                </a:cubicBezTo>
                <a:cubicBezTo>
                  <a:pt x="619876" y="25881"/>
                  <a:pt x="695713" y="74410"/>
                  <a:pt x="845559" y="66425"/>
                </a:cubicBezTo>
                <a:cubicBezTo>
                  <a:pt x="841353" y="35136"/>
                  <a:pt x="847299" y="20202"/>
                  <a:pt x="845559" y="0"/>
                </a:cubicBezTo>
                <a:cubicBezTo>
                  <a:pt x="905991" y="49281"/>
                  <a:pt x="916818" y="96211"/>
                  <a:pt x="978408" y="132849"/>
                </a:cubicBezTo>
                <a:cubicBezTo>
                  <a:pt x="920571" y="191407"/>
                  <a:pt x="876729" y="218834"/>
                  <a:pt x="845559" y="265698"/>
                </a:cubicBezTo>
                <a:cubicBezTo>
                  <a:pt x="838813" y="233789"/>
                  <a:pt x="853303" y="230147"/>
                  <a:pt x="845559" y="199274"/>
                </a:cubicBezTo>
                <a:cubicBezTo>
                  <a:pt x="714169" y="215006"/>
                  <a:pt x="596695" y="172003"/>
                  <a:pt x="422780" y="199274"/>
                </a:cubicBezTo>
                <a:cubicBezTo>
                  <a:pt x="248865" y="226545"/>
                  <a:pt x="149705" y="165768"/>
                  <a:pt x="0" y="199274"/>
                </a:cubicBezTo>
                <a:cubicBezTo>
                  <a:pt x="-9851" y="138301"/>
                  <a:pt x="15081" y="131243"/>
                  <a:pt x="0" y="66425"/>
                </a:cubicBezTo>
                <a:close/>
              </a:path>
              <a:path w="978408" h="265698" stroke="0" extrusionOk="0">
                <a:moveTo>
                  <a:pt x="0" y="66425"/>
                </a:moveTo>
                <a:cubicBezTo>
                  <a:pt x="126178" y="47526"/>
                  <a:pt x="314908" y="68928"/>
                  <a:pt x="414324" y="66425"/>
                </a:cubicBezTo>
                <a:cubicBezTo>
                  <a:pt x="513740" y="63922"/>
                  <a:pt x="713203" y="107807"/>
                  <a:pt x="845559" y="66425"/>
                </a:cubicBezTo>
                <a:cubicBezTo>
                  <a:pt x="845486" y="45825"/>
                  <a:pt x="847837" y="30179"/>
                  <a:pt x="845559" y="0"/>
                </a:cubicBezTo>
                <a:cubicBezTo>
                  <a:pt x="893869" y="32388"/>
                  <a:pt x="922279" y="106171"/>
                  <a:pt x="978408" y="132849"/>
                </a:cubicBezTo>
                <a:cubicBezTo>
                  <a:pt x="953474" y="169620"/>
                  <a:pt x="900865" y="190138"/>
                  <a:pt x="845559" y="265698"/>
                </a:cubicBezTo>
                <a:cubicBezTo>
                  <a:pt x="843984" y="244802"/>
                  <a:pt x="853156" y="216926"/>
                  <a:pt x="845559" y="199274"/>
                </a:cubicBezTo>
                <a:cubicBezTo>
                  <a:pt x="680920" y="236681"/>
                  <a:pt x="632969" y="163320"/>
                  <a:pt x="439691" y="199274"/>
                </a:cubicBezTo>
                <a:cubicBezTo>
                  <a:pt x="246413" y="235228"/>
                  <a:pt x="206075" y="184278"/>
                  <a:pt x="0" y="199274"/>
                </a:cubicBezTo>
                <a:cubicBezTo>
                  <a:pt x="-11336" y="170915"/>
                  <a:pt x="12352" y="120759"/>
                  <a:pt x="0" y="6642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AC299AA1-D841-4C92-8A6C-21E3D3BB5124}"/>
              </a:ext>
            </a:extLst>
          </p:cNvPr>
          <p:cNvSpPr/>
          <p:nvPr/>
        </p:nvSpPr>
        <p:spPr>
          <a:xfrm>
            <a:off x="1820773" y="3296151"/>
            <a:ext cx="978408" cy="265698"/>
          </a:xfrm>
          <a:custGeom>
            <a:avLst/>
            <a:gdLst>
              <a:gd name="connsiteX0" fmla="*/ 0 w 978408"/>
              <a:gd name="connsiteY0" fmla="*/ 66425 h 265698"/>
              <a:gd name="connsiteX1" fmla="*/ 431235 w 978408"/>
              <a:gd name="connsiteY1" fmla="*/ 66425 h 265698"/>
              <a:gd name="connsiteX2" fmla="*/ 845559 w 978408"/>
              <a:gd name="connsiteY2" fmla="*/ 66425 h 265698"/>
              <a:gd name="connsiteX3" fmla="*/ 845559 w 978408"/>
              <a:gd name="connsiteY3" fmla="*/ 0 h 265698"/>
              <a:gd name="connsiteX4" fmla="*/ 978408 w 978408"/>
              <a:gd name="connsiteY4" fmla="*/ 132849 h 265698"/>
              <a:gd name="connsiteX5" fmla="*/ 845559 w 978408"/>
              <a:gd name="connsiteY5" fmla="*/ 265698 h 265698"/>
              <a:gd name="connsiteX6" fmla="*/ 845559 w 978408"/>
              <a:gd name="connsiteY6" fmla="*/ 199274 h 265698"/>
              <a:gd name="connsiteX7" fmla="*/ 422780 w 978408"/>
              <a:gd name="connsiteY7" fmla="*/ 199274 h 265698"/>
              <a:gd name="connsiteX8" fmla="*/ 0 w 978408"/>
              <a:gd name="connsiteY8" fmla="*/ 199274 h 265698"/>
              <a:gd name="connsiteX9" fmla="*/ 0 w 978408"/>
              <a:gd name="connsiteY9" fmla="*/ 66425 h 26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8408" h="265698" fill="none" extrusionOk="0">
                <a:moveTo>
                  <a:pt x="0" y="66425"/>
                </a:moveTo>
                <a:cubicBezTo>
                  <a:pt x="124438" y="35538"/>
                  <a:pt x="242595" y="106969"/>
                  <a:pt x="431235" y="66425"/>
                </a:cubicBezTo>
                <a:cubicBezTo>
                  <a:pt x="619876" y="25881"/>
                  <a:pt x="695713" y="74410"/>
                  <a:pt x="845559" y="66425"/>
                </a:cubicBezTo>
                <a:cubicBezTo>
                  <a:pt x="841353" y="35136"/>
                  <a:pt x="847299" y="20202"/>
                  <a:pt x="845559" y="0"/>
                </a:cubicBezTo>
                <a:cubicBezTo>
                  <a:pt x="905991" y="49281"/>
                  <a:pt x="916818" y="96211"/>
                  <a:pt x="978408" y="132849"/>
                </a:cubicBezTo>
                <a:cubicBezTo>
                  <a:pt x="920571" y="191407"/>
                  <a:pt x="876729" y="218834"/>
                  <a:pt x="845559" y="265698"/>
                </a:cubicBezTo>
                <a:cubicBezTo>
                  <a:pt x="838813" y="233789"/>
                  <a:pt x="853303" y="230147"/>
                  <a:pt x="845559" y="199274"/>
                </a:cubicBezTo>
                <a:cubicBezTo>
                  <a:pt x="714169" y="215006"/>
                  <a:pt x="596695" y="172003"/>
                  <a:pt x="422780" y="199274"/>
                </a:cubicBezTo>
                <a:cubicBezTo>
                  <a:pt x="248865" y="226545"/>
                  <a:pt x="149705" y="165768"/>
                  <a:pt x="0" y="199274"/>
                </a:cubicBezTo>
                <a:cubicBezTo>
                  <a:pt x="-9851" y="138301"/>
                  <a:pt x="15081" y="131243"/>
                  <a:pt x="0" y="66425"/>
                </a:cubicBezTo>
                <a:close/>
              </a:path>
              <a:path w="978408" h="265698" stroke="0" extrusionOk="0">
                <a:moveTo>
                  <a:pt x="0" y="66425"/>
                </a:moveTo>
                <a:cubicBezTo>
                  <a:pt x="126178" y="47526"/>
                  <a:pt x="314908" y="68928"/>
                  <a:pt x="414324" y="66425"/>
                </a:cubicBezTo>
                <a:cubicBezTo>
                  <a:pt x="513740" y="63922"/>
                  <a:pt x="713203" y="107807"/>
                  <a:pt x="845559" y="66425"/>
                </a:cubicBezTo>
                <a:cubicBezTo>
                  <a:pt x="845486" y="45825"/>
                  <a:pt x="847837" y="30179"/>
                  <a:pt x="845559" y="0"/>
                </a:cubicBezTo>
                <a:cubicBezTo>
                  <a:pt x="893869" y="32388"/>
                  <a:pt x="922279" y="106171"/>
                  <a:pt x="978408" y="132849"/>
                </a:cubicBezTo>
                <a:cubicBezTo>
                  <a:pt x="953474" y="169620"/>
                  <a:pt x="900865" y="190138"/>
                  <a:pt x="845559" y="265698"/>
                </a:cubicBezTo>
                <a:cubicBezTo>
                  <a:pt x="843984" y="244802"/>
                  <a:pt x="853156" y="216926"/>
                  <a:pt x="845559" y="199274"/>
                </a:cubicBezTo>
                <a:cubicBezTo>
                  <a:pt x="680920" y="236681"/>
                  <a:pt x="632969" y="163320"/>
                  <a:pt x="439691" y="199274"/>
                </a:cubicBezTo>
                <a:cubicBezTo>
                  <a:pt x="246413" y="235228"/>
                  <a:pt x="206075" y="184278"/>
                  <a:pt x="0" y="199274"/>
                </a:cubicBezTo>
                <a:cubicBezTo>
                  <a:pt x="-11336" y="170915"/>
                  <a:pt x="12352" y="120759"/>
                  <a:pt x="0" y="6642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F2DA7E4F-E69A-43DF-B4B7-4916F38753D1}"/>
              </a:ext>
            </a:extLst>
          </p:cNvPr>
          <p:cNvSpPr/>
          <p:nvPr/>
        </p:nvSpPr>
        <p:spPr>
          <a:xfrm>
            <a:off x="5625561" y="1907808"/>
            <a:ext cx="978408" cy="265698"/>
          </a:xfrm>
          <a:custGeom>
            <a:avLst/>
            <a:gdLst>
              <a:gd name="connsiteX0" fmla="*/ 0 w 978408"/>
              <a:gd name="connsiteY0" fmla="*/ 66425 h 265698"/>
              <a:gd name="connsiteX1" fmla="*/ 431235 w 978408"/>
              <a:gd name="connsiteY1" fmla="*/ 66425 h 265698"/>
              <a:gd name="connsiteX2" fmla="*/ 845559 w 978408"/>
              <a:gd name="connsiteY2" fmla="*/ 66425 h 265698"/>
              <a:gd name="connsiteX3" fmla="*/ 845559 w 978408"/>
              <a:gd name="connsiteY3" fmla="*/ 0 h 265698"/>
              <a:gd name="connsiteX4" fmla="*/ 978408 w 978408"/>
              <a:gd name="connsiteY4" fmla="*/ 132849 h 265698"/>
              <a:gd name="connsiteX5" fmla="*/ 845559 w 978408"/>
              <a:gd name="connsiteY5" fmla="*/ 265698 h 265698"/>
              <a:gd name="connsiteX6" fmla="*/ 845559 w 978408"/>
              <a:gd name="connsiteY6" fmla="*/ 199274 h 265698"/>
              <a:gd name="connsiteX7" fmla="*/ 422780 w 978408"/>
              <a:gd name="connsiteY7" fmla="*/ 199274 h 265698"/>
              <a:gd name="connsiteX8" fmla="*/ 0 w 978408"/>
              <a:gd name="connsiteY8" fmla="*/ 199274 h 265698"/>
              <a:gd name="connsiteX9" fmla="*/ 0 w 978408"/>
              <a:gd name="connsiteY9" fmla="*/ 66425 h 26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8408" h="265698" fill="none" extrusionOk="0">
                <a:moveTo>
                  <a:pt x="0" y="66425"/>
                </a:moveTo>
                <a:cubicBezTo>
                  <a:pt x="124438" y="35538"/>
                  <a:pt x="242595" y="106969"/>
                  <a:pt x="431235" y="66425"/>
                </a:cubicBezTo>
                <a:cubicBezTo>
                  <a:pt x="619876" y="25881"/>
                  <a:pt x="695713" y="74410"/>
                  <a:pt x="845559" y="66425"/>
                </a:cubicBezTo>
                <a:cubicBezTo>
                  <a:pt x="841353" y="35136"/>
                  <a:pt x="847299" y="20202"/>
                  <a:pt x="845559" y="0"/>
                </a:cubicBezTo>
                <a:cubicBezTo>
                  <a:pt x="905991" y="49281"/>
                  <a:pt x="916818" y="96211"/>
                  <a:pt x="978408" y="132849"/>
                </a:cubicBezTo>
                <a:cubicBezTo>
                  <a:pt x="920571" y="191407"/>
                  <a:pt x="876729" y="218834"/>
                  <a:pt x="845559" y="265698"/>
                </a:cubicBezTo>
                <a:cubicBezTo>
                  <a:pt x="838813" y="233789"/>
                  <a:pt x="853303" y="230147"/>
                  <a:pt x="845559" y="199274"/>
                </a:cubicBezTo>
                <a:cubicBezTo>
                  <a:pt x="714169" y="215006"/>
                  <a:pt x="596695" y="172003"/>
                  <a:pt x="422780" y="199274"/>
                </a:cubicBezTo>
                <a:cubicBezTo>
                  <a:pt x="248865" y="226545"/>
                  <a:pt x="149705" y="165768"/>
                  <a:pt x="0" y="199274"/>
                </a:cubicBezTo>
                <a:cubicBezTo>
                  <a:pt x="-9851" y="138301"/>
                  <a:pt x="15081" y="131243"/>
                  <a:pt x="0" y="66425"/>
                </a:cubicBezTo>
                <a:close/>
              </a:path>
              <a:path w="978408" h="265698" stroke="0" extrusionOk="0">
                <a:moveTo>
                  <a:pt x="0" y="66425"/>
                </a:moveTo>
                <a:cubicBezTo>
                  <a:pt x="126178" y="47526"/>
                  <a:pt x="314908" y="68928"/>
                  <a:pt x="414324" y="66425"/>
                </a:cubicBezTo>
                <a:cubicBezTo>
                  <a:pt x="513740" y="63922"/>
                  <a:pt x="713203" y="107807"/>
                  <a:pt x="845559" y="66425"/>
                </a:cubicBezTo>
                <a:cubicBezTo>
                  <a:pt x="845486" y="45825"/>
                  <a:pt x="847837" y="30179"/>
                  <a:pt x="845559" y="0"/>
                </a:cubicBezTo>
                <a:cubicBezTo>
                  <a:pt x="893869" y="32388"/>
                  <a:pt x="922279" y="106171"/>
                  <a:pt x="978408" y="132849"/>
                </a:cubicBezTo>
                <a:cubicBezTo>
                  <a:pt x="953474" y="169620"/>
                  <a:pt x="900865" y="190138"/>
                  <a:pt x="845559" y="265698"/>
                </a:cubicBezTo>
                <a:cubicBezTo>
                  <a:pt x="843984" y="244802"/>
                  <a:pt x="853156" y="216926"/>
                  <a:pt x="845559" y="199274"/>
                </a:cubicBezTo>
                <a:cubicBezTo>
                  <a:pt x="680920" y="236681"/>
                  <a:pt x="632969" y="163320"/>
                  <a:pt x="439691" y="199274"/>
                </a:cubicBezTo>
                <a:cubicBezTo>
                  <a:pt x="246413" y="235228"/>
                  <a:pt x="206075" y="184278"/>
                  <a:pt x="0" y="199274"/>
                </a:cubicBezTo>
                <a:cubicBezTo>
                  <a:pt x="-11336" y="170915"/>
                  <a:pt x="12352" y="120759"/>
                  <a:pt x="0" y="6642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7608375F-127A-498F-80DB-D1AB1655F4CC}"/>
              </a:ext>
            </a:extLst>
          </p:cNvPr>
          <p:cNvSpPr/>
          <p:nvPr/>
        </p:nvSpPr>
        <p:spPr>
          <a:xfrm>
            <a:off x="5725745" y="3350268"/>
            <a:ext cx="978408" cy="265698"/>
          </a:xfrm>
          <a:custGeom>
            <a:avLst/>
            <a:gdLst>
              <a:gd name="connsiteX0" fmla="*/ 0 w 978408"/>
              <a:gd name="connsiteY0" fmla="*/ 66425 h 265698"/>
              <a:gd name="connsiteX1" fmla="*/ 431235 w 978408"/>
              <a:gd name="connsiteY1" fmla="*/ 66425 h 265698"/>
              <a:gd name="connsiteX2" fmla="*/ 845559 w 978408"/>
              <a:gd name="connsiteY2" fmla="*/ 66425 h 265698"/>
              <a:gd name="connsiteX3" fmla="*/ 845559 w 978408"/>
              <a:gd name="connsiteY3" fmla="*/ 0 h 265698"/>
              <a:gd name="connsiteX4" fmla="*/ 978408 w 978408"/>
              <a:gd name="connsiteY4" fmla="*/ 132849 h 265698"/>
              <a:gd name="connsiteX5" fmla="*/ 845559 w 978408"/>
              <a:gd name="connsiteY5" fmla="*/ 265698 h 265698"/>
              <a:gd name="connsiteX6" fmla="*/ 845559 w 978408"/>
              <a:gd name="connsiteY6" fmla="*/ 199274 h 265698"/>
              <a:gd name="connsiteX7" fmla="*/ 422780 w 978408"/>
              <a:gd name="connsiteY7" fmla="*/ 199274 h 265698"/>
              <a:gd name="connsiteX8" fmla="*/ 0 w 978408"/>
              <a:gd name="connsiteY8" fmla="*/ 199274 h 265698"/>
              <a:gd name="connsiteX9" fmla="*/ 0 w 978408"/>
              <a:gd name="connsiteY9" fmla="*/ 66425 h 26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8408" h="265698" fill="none" extrusionOk="0">
                <a:moveTo>
                  <a:pt x="0" y="66425"/>
                </a:moveTo>
                <a:cubicBezTo>
                  <a:pt x="124438" y="35538"/>
                  <a:pt x="242595" y="106969"/>
                  <a:pt x="431235" y="66425"/>
                </a:cubicBezTo>
                <a:cubicBezTo>
                  <a:pt x="619876" y="25881"/>
                  <a:pt x="695713" y="74410"/>
                  <a:pt x="845559" y="66425"/>
                </a:cubicBezTo>
                <a:cubicBezTo>
                  <a:pt x="841353" y="35136"/>
                  <a:pt x="847299" y="20202"/>
                  <a:pt x="845559" y="0"/>
                </a:cubicBezTo>
                <a:cubicBezTo>
                  <a:pt x="905991" y="49281"/>
                  <a:pt x="916818" y="96211"/>
                  <a:pt x="978408" y="132849"/>
                </a:cubicBezTo>
                <a:cubicBezTo>
                  <a:pt x="920571" y="191407"/>
                  <a:pt x="876729" y="218834"/>
                  <a:pt x="845559" y="265698"/>
                </a:cubicBezTo>
                <a:cubicBezTo>
                  <a:pt x="838813" y="233789"/>
                  <a:pt x="853303" y="230147"/>
                  <a:pt x="845559" y="199274"/>
                </a:cubicBezTo>
                <a:cubicBezTo>
                  <a:pt x="714169" y="215006"/>
                  <a:pt x="596695" y="172003"/>
                  <a:pt x="422780" y="199274"/>
                </a:cubicBezTo>
                <a:cubicBezTo>
                  <a:pt x="248865" y="226545"/>
                  <a:pt x="149705" y="165768"/>
                  <a:pt x="0" y="199274"/>
                </a:cubicBezTo>
                <a:cubicBezTo>
                  <a:pt x="-9851" y="138301"/>
                  <a:pt x="15081" y="131243"/>
                  <a:pt x="0" y="66425"/>
                </a:cubicBezTo>
                <a:close/>
              </a:path>
              <a:path w="978408" h="265698" stroke="0" extrusionOk="0">
                <a:moveTo>
                  <a:pt x="0" y="66425"/>
                </a:moveTo>
                <a:cubicBezTo>
                  <a:pt x="126178" y="47526"/>
                  <a:pt x="314908" y="68928"/>
                  <a:pt x="414324" y="66425"/>
                </a:cubicBezTo>
                <a:cubicBezTo>
                  <a:pt x="513740" y="63922"/>
                  <a:pt x="713203" y="107807"/>
                  <a:pt x="845559" y="66425"/>
                </a:cubicBezTo>
                <a:cubicBezTo>
                  <a:pt x="845486" y="45825"/>
                  <a:pt x="847837" y="30179"/>
                  <a:pt x="845559" y="0"/>
                </a:cubicBezTo>
                <a:cubicBezTo>
                  <a:pt x="893869" y="32388"/>
                  <a:pt x="922279" y="106171"/>
                  <a:pt x="978408" y="132849"/>
                </a:cubicBezTo>
                <a:cubicBezTo>
                  <a:pt x="953474" y="169620"/>
                  <a:pt x="900865" y="190138"/>
                  <a:pt x="845559" y="265698"/>
                </a:cubicBezTo>
                <a:cubicBezTo>
                  <a:pt x="843984" y="244802"/>
                  <a:pt x="853156" y="216926"/>
                  <a:pt x="845559" y="199274"/>
                </a:cubicBezTo>
                <a:cubicBezTo>
                  <a:pt x="680920" y="236681"/>
                  <a:pt x="632969" y="163320"/>
                  <a:pt x="439691" y="199274"/>
                </a:cubicBezTo>
                <a:cubicBezTo>
                  <a:pt x="246413" y="235228"/>
                  <a:pt x="206075" y="184278"/>
                  <a:pt x="0" y="199274"/>
                </a:cubicBezTo>
                <a:cubicBezTo>
                  <a:pt x="-11336" y="170915"/>
                  <a:pt x="12352" y="120759"/>
                  <a:pt x="0" y="6642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ástupný symbol pro číslo snímku 19">
            <a:extLst>
              <a:ext uri="{FF2B5EF4-FFF2-40B4-BE49-F238E27FC236}">
                <a16:creationId xmlns:a16="http://schemas.microsoft.com/office/drawing/2014/main" id="{85D0A9EF-7595-43EE-A78D-E3ACE854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31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5" grpId="0"/>
      <p:bldP spid="6" grpId="0"/>
      <p:bldP spid="7" grpId="0"/>
      <p:bldP spid="9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A5073-989B-4AFC-916E-3F0A21FB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D1060D-3D6E-478D-BB37-6B1889F74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bash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2EA8DD-90B6-4398-A5AD-3C056AC6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868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088F0-7433-476A-9F05-EE8E2473A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tracker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FEB20A-7448-4255-9233-7684DBF47A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EFEB7F-E09B-4C87-BE1D-5B78A407EC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1269000"/>
            <a:ext cx="3148948" cy="43200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60749A-9AAB-46C3-9599-1DDB0419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20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403A7-ED26-4800-9EB0-467C206B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Interní ukládání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BA532E-3F69-461D-A82F-99A6382EF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Všechno v souborovém systému, hlavně v textové podobě</a:t>
            </a:r>
          </a:p>
          <a:p>
            <a:pPr lvl="1"/>
            <a:r>
              <a:rPr lang="cs-CZ" dirty="0"/>
              <a:t>Adresář .</a:t>
            </a:r>
            <a:r>
              <a:rPr lang="cs-CZ" dirty="0" err="1"/>
              <a:t>git</a:t>
            </a:r>
            <a:endParaRPr lang="cs-CZ" dirty="0"/>
          </a:p>
          <a:p>
            <a:r>
              <a:rPr lang="cs-CZ" dirty="0"/>
              <a:t>Pouze 4 typy objektů</a:t>
            </a:r>
          </a:p>
          <a:p>
            <a:pPr lvl="1"/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Blob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cs-CZ" dirty="0" err="1">
                <a:solidFill>
                  <a:srgbClr val="0070C0"/>
                </a:solidFill>
              </a:rPr>
              <a:t>Tree</a:t>
            </a:r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cs-CZ" dirty="0" err="1">
                <a:solidFill>
                  <a:srgbClr val="00B050"/>
                </a:solidFill>
              </a:rPr>
              <a:t>Commit</a:t>
            </a:r>
            <a:endParaRPr lang="cs-CZ" dirty="0">
              <a:solidFill>
                <a:srgbClr val="00B050"/>
              </a:solidFill>
            </a:endParaRPr>
          </a:p>
          <a:p>
            <a:pPr lvl="1"/>
            <a:r>
              <a:rPr lang="cs-CZ" dirty="0">
                <a:solidFill>
                  <a:srgbClr val="FFC000"/>
                </a:solidFill>
              </a:rPr>
              <a:t>Tag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37942D4-D0E3-47A3-B869-0D8DDE72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064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A5073-989B-4AFC-916E-3F0A21FB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D1060D-3D6E-478D-BB37-6B1889F74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9F5E3D-9092-4748-901F-C5E240CC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381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dirty="0"/>
              <a:t>Struktura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6CD2061-A31D-4E04-96B2-4F831C2AFFFF}"/>
              </a:ext>
            </a:extLst>
          </p:cNvPr>
          <p:cNvGrpSpPr/>
          <p:nvPr/>
        </p:nvGrpSpPr>
        <p:grpSpPr>
          <a:xfrm>
            <a:off x="2956866" y="5240396"/>
            <a:ext cx="1428202" cy="1321275"/>
            <a:chOff x="539552" y="4592291"/>
            <a:chExt cx="1428202" cy="1321275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1FA67FC0-403B-4735-B0AF-4779C098713C}"/>
                </a:ext>
              </a:extLst>
            </p:cNvPr>
            <p:cNvSpPr/>
            <p:nvPr/>
          </p:nvSpPr>
          <p:spPr>
            <a:xfrm>
              <a:off x="539552" y="4592291"/>
              <a:ext cx="1152128" cy="36004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c9baa33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65D94B18-ABE5-4919-86BC-E574B81019B1}"/>
                </a:ext>
              </a:extLst>
            </p:cNvPr>
            <p:cNvSpPr txBox="1"/>
            <p:nvPr/>
          </p:nvSpPr>
          <p:spPr>
            <a:xfrm>
              <a:off x="539552" y="5005625"/>
              <a:ext cx="1428202" cy="907941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tree </a:t>
              </a:r>
              <a:r>
                <a:rPr lang="cs-CZ" sz="1200" dirty="0">
                  <a:solidFill>
                    <a:srgbClr val="146E98"/>
                  </a:solidFill>
                </a:rPr>
                <a:t>d2837a1</a:t>
              </a:r>
              <a:endParaRPr lang="en-US" sz="1200" dirty="0">
                <a:solidFill>
                  <a:srgbClr val="146E98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author Havel</a:t>
              </a:r>
              <a:r>
                <a:rPr lang="cs-CZ" sz="1200" dirty="0">
                  <a:solidFill>
                    <a:srgbClr val="000000"/>
                  </a:solidFill>
                </a:rPr>
                <a:t>…</a:t>
              </a:r>
              <a:endParaRPr lang="en-US" sz="1200" dirty="0">
                <a:solidFill>
                  <a:srgbClr val="000000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committer Havel</a:t>
              </a:r>
              <a:r>
                <a:rPr lang="cs-CZ" sz="1200" dirty="0">
                  <a:solidFill>
                    <a:srgbClr val="000000"/>
                  </a:solidFill>
                </a:rPr>
                <a:t>…</a:t>
              </a:r>
              <a:endParaRPr lang="en-US" sz="1200" dirty="0">
                <a:solidFill>
                  <a:srgbClr val="000000"/>
                </a:solidFill>
              </a:endParaRPr>
            </a:p>
            <a:p>
              <a:endParaRPr lang="en-US" sz="600" dirty="0">
                <a:solidFill>
                  <a:srgbClr val="000000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First commit</a:t>
              </a:r>
              <a:endParaRPr lang="cs-CZ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845856B3-DF11-47CD-8E91-13CCBDA72FA9}"/>
              </a:ext>
            </a:extLst>
          </p:cNvPr>
          <p:cNvSpPr txBox="1"/>
          <p:nvPr/>
        </p:nvSpPr>
        <p:spPr>
          <a:xfrm>
            <a:off x="3143672" y="119675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71893F"/>
                </a:solidFill>
              </a:rPr>
              <a:t>Commit</a:t>
            </a:r>
            <a:endParaRPr lang="cs-CZ" dirty="0">
              <a:solidFill>
                <a:srgbClr val="71893F"/>
              </a:solidFill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2D36FCDF-1EA0-4332-A8F4-1FFFD20AAF46}"/>
              </a:ext>
            </a:extLst>
          </p:cNvPr>
          <p:cNvSpPr txBox="1"/>
          <p:nvPr/>
        </p:nvSpPr>
        <p:spPr>
          <a:xfrm>
            <a:off x="5855297" y="1145721"/>
            <a:ext cx="65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146E98"/>
                </a:solidFill>
              </a:rPr>
              <a:t>Tree</a:t>
            </a:r>
            <a:endParaRPr lang="cs-CZ" dirty="0">
              <a:solidFill>
                <a:srgbClr val="146E98"/>
              </a:solidFill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767A3ECE-CB50-4A80-8157-F02857F1202E}"/>
              </a:ext>
            </a:extLst>
          </p:cNvPr>
          <p:cNvSpPr txBox="1"/>
          <p:nvPr/>
        </p:nvSpPr>
        <p:spPr>
          <a:xfrm>
            <a:off x="9375443" y="114655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5C4776"/>
                </a:solidFill>
              </a:rPr>
              <a:t>Blob</a:t>
            </a:r>
            <a:endParaRPr lang="cs-CZ" dirty="0">
              <a:solidFill>
                <a:srgbClr val="5C4776"/>
              </a:solidFill>
            </a:endParaRPr>
          </a:p>
        </p:txBody>
      </p: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5EC87272-7C31-49E2-9B29-99D06FA2F725}"/>
              </a:ext>
            </a:extLst>
          </p:cNvPr>
          <p:cNvGrpSpPr/>
          <p:nvPr/>
        </p:nvGrpSpPr>
        <p:grpSpPr>
          <a:xfrm>
            <a:off x="5234653" y="5516378"/>
            <a:ext cx="2474964" cy="622100"/>
            <a:chOff x="2362867" y="4987319"/>
            <a:chExt cx="2474964" cy="622100"/>
          </a:xfrm>
        </p:grpSpPr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5358DA18-8DA4-4F52-90B7-5EEBD404FAA1}"/>
                </a:ext>
              </a:extLst>
            </p:cNvPr>
            <p:cNvSpPr/>
            <p:nvPr/>
          </p:nvSpPr>
          <p:spPr>
            <a:xfrm>
              <a:off x="2362867" y="4987319"/>
              <a:ext cx="1152128" cy="3600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d2837a1</a:t>
              </a: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8356F801-02AA-4BF3-93D0-1E58D05BAA42}"/>
                </a:ext>
              </a:extLst>
            </p:cNvPr>
            <p:cNvSpPr txBox="1"/>
            <p:nvPr/>
          </p:nvSpPr>
          <p:spPr>
            <a:xfrm>
              <a:off x="2362867" y="5378587"/>
              <a:ext cx="2474964" cy="230832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cs-CZ" sz="1200" dirty="0">
                  <a:solidFill>
                    <a:srgbClr val="000000"/>
                  </a:solidFill>
                </a:rPr>
                <a:t>100644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 err="1">
                  <a:solidFill>
                    <a:srgbClr val="000000"/>
                  </a:solidFill>
                </a:rPr>
                <a:t>blob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>
                  <a:solidFill>
                    <a:srgbClr val="7030A0"/>
                  </a:solidFill>
                </a:rPr>
                <a:t>d918213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</a:rPr>
                <a:t>   slogan.txt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FC3EAA78-D53F-4AF6-9871-0EE0177A489A}"/>
              </a:ext>
            </a:extLst>
          </p:cNvPr>
          <p:cNvGrpSpPr/>
          <p:nvPr/>
        </p:nvGrpSpPr>
        <p:grpSpPr>
          <a:xfrm>
            <a:off x="9290292" y="4679482"/>
            <a:ext cx="1152128" cy="622100"/>
            <a:chOff x="2362867" y="4987319"/>
            <a:chExt cx="1152128" cy="622100"/>
          </a:xfrm>
        </p:grpSpPr>
        <p:sp>
          <p:nvSpPr>
            <p:cNvPr id="62" name="Obdélník 61">
              <a:extLst>
                <a:ext uri="{FF2B5EF4-FFF2-40B4-BE49-F238E27FC236}">
                  <a16:creationId xmlns:a16="http://schemas.microsoft.com/office/drawing/2014/main" id="{54C4FEA9-A539-44F9-AAB2-97B7189EF2C7}"/>
                </a:ext>
              </a:extLst>
            </p:cNvPr>
            <p:cNvSpPr/>
            <p:nvPr/>
          </p:nvSpPr>
          <p:spPr>
            <a:xfrm>
              <a:off x="2362867" y="4987319"/>
              <a:ext cx="1152128" cy="36004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d918213</a:t>
              </a:r>
            </a:p>
          </p:txBody>
        </p:sp>
        <p:sp>
          <p:nvSpPr>
            <p:cNvPr id="63" name="TextovéPole 62">
              <a:extLst>
                <a:ext uri="{FF2B5EF4-FFF2-40B4-BE49-F238E27FC236}">
                  <a16:creationId xmlns:a16="http://schemas.microsoft.com/office/drawing/2014/main" id="{233AEDD2-3246-4FA1-A91F-3E1D5C645432}"/>
                </a:ext>
              </a:extLst>
            </p:cNvPr>
            <p:cNvSpPr txBox="1"/>
            <p:nvPr/>
          </p:nvSpPr>
          <p:spPr>
            <a:xfrm>
              <a:off x="2362867" y="5378587"/>
              <a:ext cx="956920" cy="230832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cs-CZ" sz="1200" dirty="0" err="1">
                  <a:solidFill>
                    <a:srgbClr val="000000"/>
                  </a:solidFill>
                </a:rPr>
                <a:t>git</a:t>
              </a:r>
              <a:r>
                <a:rPr lang="cs-CZ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 err="1">
                  <a:solidFill>
                    <a:srgbClr val="000000"/>
                  </a:solidFill>
                </a:rPr>
                <a:t>happens</a:t>
              </a:r>
              <a:endParaRPr lang="cs-CZ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90E0CAC8-0CBA-48D8-A456-025A21D53631}"/>
              </a:ext>
            </a:extLst>
          </p:cNvPr>
          <p:cNvSpPr txBox="1"/>
          <p:nvPr/>
        </p:nvSpPr>
        <p:spPr>
          <a:xfrm>
            <a:off x="4924045" y="6414190"/>
            <a:ext cx="2343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* Všechny SHA-1 byly zkráceny</a:t>
            </a:r>
          </a:p>
        </p:txBody>
      </p:sp>
      <p:cxnSp>
        <p:nvCxnSpPr>
          <p:cNvPr id="79" name="Spojnice: pravoúhlá 78">
            <a:extLst>
              <a:ext uri="{FF2B5EF4-FFF2-40B4-BE49-F238E27FC236}">
                <a16:creationId xmlns:a16="http://schemas.microsoft.com/office/drawing/2014/main" id="{2F022C6D-E4EE-432D-881B-EA9000F1D0EF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3988516" y="5696398"/>
            <a:ext cx="1246137" cy="54472"/>
          </a:xfrm>
          <a:prstGeom prst="bentConnector3">
            <a:avLst/>
          </a:prstGeom>
          <a:ln w="12700">
            <a:solidFill>
              <a:srgbClr val="146E98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pojnice: pravoúhlá 99">
            <a:extLst>
              <a:ext uri="{FF2B5EF4-FFF2-40B4-BE49-F238E27FC236}">
                <a16:creationId xmlns:a16="http://schemas.microsoft.com/office/drawing/2014/main" id="{3D7A0FAF-1A5F-4348-930E-C98788F61DC9}"/>
              </a:ext>
            </a:extLst>
          </p:cNvPr>
          <p:cNvCxnSpPr>
            <a:cxnSpLocks/>
            <a:endCxn id="62" idx="1"/>
          </p:cNvCxnSpPr>
          <p:nvPr/>
        </p:nvCxnSpPr>
        <p:spPr>
          <a:xfrm flipV="1">
            <a:off x="7116609" y="4859502"/>
            <a:ext cx="2173683" cy="416312"/>
          </a:xfrm>
          <a:prstGeom prst="bentConnector3">
            <a:avLst>
              <a:gd name="adj1" fmla="val 50000"/>
            </a:avLst>
          </a:prstGeom>
          <a:ln w="12700">
            <a:solidFill>
              <a:srgbClr val="5C477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BC945F99-139F-4AE8-BA9D-ADA9C7DEE547}"/>
              </a:ext>
            </a:extLst>
          </p:cNvPr>
          <p:cNvSpPr txBox="1"/>
          <p:nvPr/>
        </p:nvSpPr>
        <p:spPr>
          <a:xfrm>
            <a:off x="896881" y="1196752"/>
            <a:ext cx="55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B66D31"/>
                </a:solidFill>
              </a:rPr>
              <a:t>Tag</a:t>
            </a:r>
          </a:p>
        </p:txBody>
      </p:sp>
      <p:cxnSp>
        <p:nvCxnSpPr>
          <p:cNvPr id="124" name="Spojnice: pravoúhlá 123">
            <a:extLst>
              <a:ext uri="{FF2B5EF4-FFF2-40B4-BE49-F238E27FC236}">
                <a16:creationId xmlns:a16="http://schemas.microsoft.com/office/drawing/2014/main" id="{F21EC8E8-3C62-46CC-8E2F-3ACDD6378B6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84161" y="5371726"/>
            <a:ext cx="696979" cy="505154"/>
          </a:xfrm>
          <a:prstGeom prst="bentConnector3">
            <a:avLst>
              <a:gd name="adj1" fmla="val 99874"/>
            </a:avLst>
          </a:prstGeom>
          <a:ln w="12700">
            <a:solidFill>
              <a:srgbClr val="5C477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EEA9FB-18C6-40C0-953B-57CF4249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98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CAC8B-1FEF-4ABC-8920-C800CC8ABE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Revision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6E1363-A979-4996-9B15-12B5CEBC8F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15D9CC-99E9-4469-BBFD-A0B3746214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1269000"/>
            <a:ext cx="3148948" cy="43200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67239A-92DA-4040-B974-8BB1AAB3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999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668A7038-81D2-4025-A0EB-EFF8DC88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dirty="0"/>
              <a:t>Ostatní systémy – ukládání změn</a:t>
            </a:r>
            <a:endParaRPr lang="en-US" dirty="0"/>
          </a:p>
        </p:txBody>
      </p:sp>
      <p:pic>
        <p:nvPicPr>
          <p:cNvPr id="2050" name="Picture 2" descr="UklÃ¡dÃ¡nÃ­ dat jako zmÄn vÅ¯Äi zÃ¡kladnÃ­ verzi kaÅ¾dÃ©ho souboru.">
            <a:extLst>
              <a:ext uri="{FF2B5EF4-FFF2-40B4-BE49-F238E27FC236}">
                <a16:creationId xmlns:a16="http://schemas.microsoft.com/office/drawing/2014/main" id="{5276AFB4-5113-459B-8AB3-79F45EDC1D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737202"/>
            <a:ext cx="10972800" cy="425196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6F65065-E0AF-4EA5-B520-16E50906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646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2228FC44-2558-4B6D-8BBB-A7B019FE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dirty="0"/>
              <a:t>GIT – ukládání snímků v čase</a:t>
            </a:r>
            <a:endParaRPr lang="en-US" dirty="0"/>
          </a:p>
        </p:txBody>
      </p:sp>
      <p:pic>
        <p:nvPicPr>
          <p:cNvPr id="3074" name="Picture 2" descr="Git uklÃ¡dÃ¡ data jako snÃ­mky projektu v danÃ©m Äase.">
            <a:extLst>
              <a:ext uri="{FF2B5EF4-FFF2-40B4-BE49-F238E27FC236}">
                <a16:creationId xmlns:a16="http://schemas.microsoft.com/office/drawing/2014/main" id="{6C586D94-081E-4014-8CD9-434A66152D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771492"/>
            <a:ext cx="10972800" cy="41833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9635802-4A45-4823-8EA2-59801018F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555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EF5E7-3176-4DBB-885B-A8D73B71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GIT?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075F72-68B1-4C71-A688-4F6E0C75B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3E8E29-A3D4-4806-9EC1-4DC321840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627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A5073-989B-4AFC-916E-3F0A21FB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D1060D-3D6E-478D-BB37-6B1889F74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215191-5990-4E93-9AC8-925A8A89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236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dirty="0"/>
              <a:t>Struktura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6CD2061-A31D-4E04-96B2-4F831C2AFFFF}"/>
              </a:ext>
            </a:extLst>
          </p:cNvPr>
          <p:cNvGrpSpPr/>
          <p:nvPr/>
        </p:nvGrpSpPr>
        <p:grpSpPr>
          <a:xfrm>
            <a:off x="2956866" y="5240396"/>
            <a:ext cx="1428202" cy="1321275"/>
            <a:chOff x="539552" y="4592291"/>
            <a:chExt cx="1428202" cy="1321275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1FA67FC0-403B-4735-B0AF-4779C098713C}"/>
                </a:ext>
              </a:extLst>
            </p:cNvPr>
            <p:cNvSpPr/>
            <p:nvPr/>
          </p:nvSpPr>
          <p:spPr>
            <a:xfrm>
              <a:off x="539552" y="4592291"/>
              <a:ext cx="1152128" cy="36004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c9baa33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65D94B18-ABE5-4919-86BC-E574B81019B1}"/>
                </a:ext>
              </a:extLst>
            </p:cNvPr>
            <p:cNvSpPr txBox="1"/>
            <p:nvPr/>
          </p:nvSpPr>
          <p:spPr>
            <a:xfrm>
              <a:off x="539552" y="5005625"/>
              <a:ext cx="1428202" cy="907941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tree </a:t>
              </a:r>
              <a:r>
                <a:rPr lang="cs-CZ" sz="1200" dirty="0">
                  <a:solidFill>
                    <a:srgbClr val="146E98"/>
                  </a:solidFill>
                </a:rPr>
                <a:t>d2837a1</a:t>
              </a:r>
              <a:endParaRPr lang="en-US" sz="1200" dirty="0">
                <a:solidFill>
                  <a:srgbClr val="146E98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author Havel</a:t>
              </a:r>
              <a:r>
                <a:rPr lang="cs-CZ" sz="1200" dirty="0">
                  <a:solidFill>
                    <a:srgbClr val="000000"/>
                  </a:solidFill>
                </a:rPr>
                <a:t>…</a:t>
              </a:r>
              <a:endParaRPr lang="en-US" sz="1200" dirty="0">
                <a:solidFill>
                  <a:srgbClr val="000000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committer Havel</a:t>
              </a:r>
              <a:r>
                <a:rPr lang="cs-CZ" sz="1200" dirty="0">
                  <a:solidFill>
                    <a:srgbClr val="000000"/>
                  </a:solidFill>
                </a:rPr>
                <a:t>…</a:t>
              </a:r>
              <a:endParaRPr lang="en-US" sz="1200" dirty="0">
                <a:solidFill>
                  <a:srgbClr val="000000"/>
                </a:solidFill>
              </a:endParaRPr>
            </a:p>
            <a:p>
              <a:endParaRPr lang="en-US" sz="600" dirty="0">
                <a:solidFill>
                  <a:srgbClr val="000000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First commit</a:t>
              </a:r>
              <a:endParaRPr lang="cs-CZ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B2BC810-06A1-4700-BC71-010DB81A2CA2}"/>
              </a:ext>
            </a:extLst>
          </p:cNvPr>
          <p:cNvGrpSpPr/>
          <p:nvPr/>
        </p:nvGrpSpPr>
        <p:grpSpPr>
          <a:xfrm>
            <a:off x="2956866" y="3487172"/>
            <a:ext cx="1428202" cy="1453573"/>
            <a:chOff x="3057485" y="2453425"/>
            <a:chExt cx="1428202" cy="1453573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0C236E6B-A0B1-4D74-A8C6-8D65324EF8AC}"/>
                </a:ext>
              </a:extLst>
            </p:cNvPr>
            <p:cNvSpPr/>
            <p:nvPr/>
          </p:nvSpPr>
          <p:spPr>
            <a:xfrm>
              <a:off x="3057485" y="2453425"/>
              <a:ext cx="1152128" cy="36004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47e12a0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91EF72F4-E4BF-415D-8CC4-5C293D34FE5C}"/>
                </a:ext>
              </a:extLst>
            </p:cNvPr>
            <p:cNvSpPr txBox="1"/>
            <p:nvPr/>
          </p:nvSpPr>
          <p:spPr>
            <a:xfrm>
              <a:off x="3057485" y="2845169"/>
              <a:ext cx="1428202" cy="1061829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tree </a:t>
              </a:r>
              <a:r>
                <a:rPr lang="en-US" sz="1200" dirty="0">
                  <a:solidFill>
                    <a:srgbClr val="146E98"/>
                  </a:solidFill>
                </a:rPr>
                <a:t>8f16200</a:t>
              </a:r>
              <a:endParaRPr lang="cs-CZ" sz="1200" dirty="0">
                <a:solidFill>
                  <a:srgbClr val="146E98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parent </a:t>
              </a:r>
              <a:r>
                <a:rPr lang="en-US" sz="1200" dirty="0">
                  <a:solidFill>
                    <a:srgbClr val="71893F"/>
                  </a:solidFill>
                </a:rPr>
                <a:t>c9baa33</a:t>
              </a:r>
              <a:endParaRPr lang="cs-CZ" sz="1200" dirty="0">
                <a:solidFill>
                  <a:srgbClr val="71893F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author Havel</a:t>
              </a:r>
              <a:r>
                <a:rPr lang="cs-CZ" sz="1200" dirty="0">
                  <a:solidFill>
                    <a:srgbClr val="000000"/>
                  </a:solidFill>
                </a:rPr>
                <a:t>…</a:t>
              </a:r>
              <a:endParaRPr lang="en-US" sz="1200" dirty="0">
                <a:solidFill>
                  <a:srgbClr val="000000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committer Havel</a:t>
              </a:r>
              <a:r>
                <a:rPr lang="cs-CZ" sz="1200" dirty="0">
                  <a:solidFill>
                    <a:srgbClr val="000000"/>
                  </a:solidFill>
                </a:rPr>
                <a:t>…</a:t>
              </a:r>
              <a:endParaRPr lang="en-US" sz="1200" dirty="0">
                <a:solidFill>
                  <a:srgbClr val="000000"/>
                </a:solidFill>
              </a:endParaRPr>
            </a:p>
            <a:p>
              <a:endParaRPr lang="en-US" sz="600" dirty="0">
                <a:solidFill>
                  <a:srgbClr val="000000"/>
                </a:solidFill>
              </a:endParaRPr>
            </a:p>
            <a:p>
              <a:r>
                <a:rPr lang="cs-CZ" sz="1200" dirty="0">
                  <a:solidFill>
                    <a:srgbClr val="000000"/>
                  </a:solidFill>
                </a:rPr>
                <a:t>Second</a:t>
              </a:r>
              <a:r>
                <a:rPr lang="en-US" sz="1200" dirty="0">
                  <a:solidFill>
                    <a:srgbClr val="000000"/>
                  </a:solidFill>
                </a:rPr>
                <a:t> commit</a:t>
              </a:r>
              <a:endParaRPr lang="cs-CZ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845856B3-DF11-47CD-8E91-13CCBDA72FA9}"/>
              </a:ext>
            </a:extLst>
          </p:cNvPr>
          <p:cNvSpPr txBox="1"/>
          <p:nvPr/>
        </p:nvSpPr>
        <p:spPr>
          <a:xfrm>
            <a:off x="3143672" y="119675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71893F"/>
                </a:solidFill>
              </a:rPr>
              <a:t>Commit</a:t>
            </a:r>
            <a:endParaRPr lang="cs-CZ" dirty="0">
              <a:solidFill>
                <a:srgbClr val="71893F"/>
              </a:solidFill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2D36FCDF-1EA0-4332-A8F4-1FFFD20AAF46}"/>
              </a:ext>
            </a:extLst>
          </p:cNvPr>
          <p:cNvSpPr txBox="1"/>
          <p:nvPr/>
        </p:nvSpPr>
        <p:spPr>
          <a:xfrm>
            <a:off x="5855297" y="1145721"/>
            <a:ext cx="65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146E98"/>
                </a:solidFill>
              </a:rPr>
              <a:t>Tree</a:t>
            </a:r>
            <a:endParaRPr lang="cs-CZ" dirty="0">
              <a:solidFill>
                <a:srgbClr val="146E98"/>
              </a:solidFill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767A3ECE-CB50-4A80-8157-F02857F1202E}"/>
              </a:ext>
            </a:extLst>
          </p:cNvPr>
          <p:cNvSpPr txBox="1"/>
          <p:nvPr/>
        </p:nvSpPr>
        <p:spPr>
          <a:xfrm>
            <a:off x="9375443" y="114655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5C4776"/>
                </a:solidFill>
              </a:rPr>
              <a:t>Blob</a:t>
            </a:r>
            <a:endParaRPr lang="cs-CZ" dirty="0">
              <a:solidFill>
                <a:srgbClr val="5C4776"/>
              </a:solidFill>
            </a:endParaRPr>
          </a:p>
        </p:txBody>
      </p: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5EC87272-7C31-49E2-9B29-99D06FA2F725}"/>
              </a:ext>
            </a:extLst>
          </p:cNvPr>
          <p:cNvGrpSpPr/>
          <p:nvPr/>
        </p:nvGrpSpPr>
        <p:grpSpPr>
          <a:xfrm>
            <a:off x="5234653" y="5516378"/>
            <a:ext cx="2474964" cy="622100"/>
            <a:chOff x="2362867" y="4987319"/>
            <a:chExt cx="2474964" cy="622100"/>
          </a:xfrm>
        </p:grpSpPr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5358DA18-8DA4-4F52-90B7-5EEBD404FAA1}"/>
                </a:ext>
              </a:extLst>
            </p:cNvPr>
            <p:cNvSpPr/>
            <p:nvPr/>
          </p:nvSpPr>
          <p:spPr>
            <a:xfrm>
              <a:off x="2362867" y="4987319"/>
              <a:ext cx="1152128" cy="3600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d2837a1</a:t>
              </a: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8356F801-02AA-4BF3-93D0-1E58D05BAA42}"/>
                </a:ext>
              </a:extLst>
            </p:cNvPr>
            <p:cNvSpPr txBox="1"/>
            <p:nvPr/>
          </p:nvSpPr>
          <p:spPr>
            <a:xfrm>
              <a:off x="2362867" y="5378587"/>
              <a:ext cx="2474964" cy="230832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cs-CZ" sz="1200" dirty="0">
                  <a:solidFill>
                    <a:srgbClr val="000000"/>
                  </a:solidFill>
                </a:rPr>
                <a:t>100644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 err="1">
                  <a:solidFill>
                    <a:srgbClr val="000000"/>
                  </a:solidFill>
                </a:rPr>
                <a:t>blob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>
                  <a:solidFill>
                    <a:srgbClr val="7030A0"/>
                  </a:solidFill>
                </a:rPr>
                <a:t>d918213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</a:rPr>
                <a:t>   slogan.txt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04C402C6-0EE5-431C-B5B1-17C6F6E596A7}"/>
              </a:ext>
            </a:extLst>
          </p:cNvPr>
          <p:cNvGrpSpPr/>
          <p:nvPr/>
        </p:nvGrpSpPr>
        <p:grpSpPr>
          <a:xfrm>
            <a:off x="6664810" y="3054959"/>
            <a:ext cx="2763504" cy="806766"/>
            <a:chOff x="2362867" y="4987319"/>
            <a:chExt cx="2763504" cy="806766"/>
          </a:xfrm>
        </p:grpSpPr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01C39450-6867-4D45-BC1A-3F5C6E54248D}"/>
                </a:ext>
              </a:extLst>
            </p:cNvPr>
            <p:cNvSpPr/>
            <p:nvPr/>
          </p:nvSpPr>
          <p:spPr>
            <a:xfrm>
              <a:off x="2362867" y="4987319"/>
              <a:ext cx="1152128" cy="3600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d10dfea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8DF8472D-A1AE-49E2-B399-0E78D3FD9FE3}"/>
                </a:ext>
              </a:extLst>
            </p:cNvPr>
            <p:cNvSpPr txBox="1"/>
            <p:nvPr/>
          </p:nvSpPr>
          <p:spPr>
            <a:xfrm>
              <a:off x="2362867" y="5378587"/>
              <a:ext cx="2763504" cy="415498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100644 blob </a:t>
              </a:r>
              <a:r>
                <a:rPr lang="en-US" sz="1200" dirty="0">
                  <a:solidFill>
                    <a:srgbClr val="7030A0"/>
                  </a:solidFill>
                </a:rPr>
                <a:t>93cc36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</a:rPr>
                <a:t>    </a:t>
              </a:r>
              <a:r>
                <a:rPr lang="cs-CZ" sz="1200" dirty="0" err="1">
                  <a:solidFill>
                    <a:srgbClr val="000000"/>
                  </a:solidFill>
                </a:rPr>
                <a:t>new</a:t>
              </a:r>
              <a:r>
                <a:rPr lang="cs-CZ" sz="1200" dirty="0">
                  <a:solidFill>
                    <a:srgbClr val="000000"/>
                  </a:solidFill>
                </a:rPr>
                <a:t> slogan.txt</a:t>
              </a:r>
              <a:endParaRPr lang="en-US" sz="1200" dirty="0">
                <a:solidFill>
                  <a:srgbClr val="000000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100644 blob </a:t>
              </a:r>
              <a:r>
                <a:rPr lang="en-US" sz="1200" dirty="0">
                  <a:solidFill>
                    <a:srgbClr val="7030A0"/>
                  </a:solidFill>
                </a:rPr>
                <a:t>d918213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</a:rPr>
                <a:t>  </a:t>
              </a:r>
              <a:r>
                <a:rPr lang="cs-CZ" sz="1200" dirty="0" err="1">
                  <a:solidFill>
                    <a:srgbClr val="000000"/>
                  </a:solidFill>
                </a:rPr>
                <a:t>old</a:t>
              </a:r>
              <a:r>
                <a:rPr lang="cs-CZ" sz="1200" dirty="0">
                  <a:solidFill>
                    <a:srgbClr val="000000"/>
                  </a:solidFill>
                </a:rPr>
                <a:t> slogan.txt</a:t>
              </a:r>
            </a:p>
          </p:txBody>
        </p:sp>
      </p:grp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BB3BC5CB-C4DA-42A6-A7DA-37516DF1DE54}"/>
              </a:ext>
            </a:extLst>
          </p:cNvPr>
          <p:cNvGrpSpPr/>
          <p:nvPr/>
        </p:nvGrpSpPr>
        <p:grpSpPr>
          <a:xfrm>
            <a:off x="5234653" y="4378001"/>
            <a:ext cx="2077419" cy="622100"/>
            <a:chOff x="2362867" y="4987319"/>
            <a:chExt cx="2077419" cy="622100"/>
          </a:xfrm>
        </p:grpSpPr>
        <p:sp>
          <p:nvSpPr>
            <p:cNvPr id="56" name="Obdélník 55">
              <a:extLst>
                <a:ext uri="{FF2B5EF4-FFF2-40B4-BE49-F238E27FC236}">
                  <a16:creationId xmlns:a16="http://schemas.microsoft.com/office/drawing/2014/main" id="{BA5D9F87-FEC0-4EEA-AB93-574A5A2764AD}"/>
                </a:ext>
              </a:extLst>
            </p:cNvPr>
            <p:cNvSpPr/>
            <p:nvPr/>
          </p:nvSpPr>
          <p:spPr>
            <a:xfrm>
              <a:off x="2362867" y="4987319"/>
              <a:ext cx="1152128" cy="3600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8f16200</a:t>
              </a:r>
            </a:p>
          </p:txBody>
        </p: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0EAF06CA-84C2-41F5-B284-2554770E2528}"/>
                </a:ext>
              </a:extLst>
            </p:cNvPr>
            <p:cNvSpPr txBox="1"/>
            <p:nvPr/>
          </p:nvSpPr>
          <p:spPr>
            <a:xfrm>
              <a:off x="2362867" y="5378587"/>
              <a:ext cx="2077419" cy="230832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040000 tree </a:t>
              </a:r>
              <a:r>
                <a:rPr lang="en-US" sz="1200" dirty="0">
                  <a:solidFill>
                    <a:srgbClr val="146E98"/>
                  </a:solidFill>
                </a:rPr>
                <a:t>d10dfea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</a:rPr>
                <a:t>   texty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Skupina 57">
            <a:extLst>
              <a:ext uri="{FF2B5EF4-FFF2-40B4-BE49-F238E27FC236}">
                <a16:creationId xmlns:a16="http://schemas.microsoft.com/office/drawing/2014/main" id="{A38E2E39-FA55-4FD7-B15E-60345977715A}"/>
              </a:ext>
            </a:extLst>
          </p:cNvPr>
          <p:cNvGrpSpPr/>
          <p:nvPr/>
        </p:nvGrpSpPr>
        <p:grpSpPr>
          <a:xfrm>
            <a:off x="5234653" y="1731917"/>
            <a:ext cx="2489390" cy="806766"/>
            <a:chOff x="2362867" y="4987319"/>
            <a:chExt cx="2489390" cy="806766"/>
          </a:xfrm>
        </p:grpSpPr>
        <p:sp>
          <p:nvSpPr>
            <p:cNvPr id="59" name="Obdélník 58">
              <a:extLst>
                <a:ext uri="{FF2B5EF4-FFF2-40B4-BE49-F238E27FC236}">
                  <a16:creationId xmlns:a16="http://schemas.microsoft.com/office/drawing/2014/main" id="{88B3D7D1-1C61-4A65-8C93-2DE2EAFF4456}"/>
                </a:ext>
              </a:extLst>
            </p:cNvPr>
            <p:cNvSpPr/>
            <p:nvPr/>
          </p:nvSpPr>
          <p:spPr>
            <a:xfrm>
              <a:off x="2362867" y="4987319"/>
              <a:ext cx="1152128" cy="3600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576d2360</a:t>
              </a:r>
            </a:p>
          </p:txBody>
        </p:sp>
        <p:sp>
          <p:nvSpPr>
            <p:cNvPr id="60" name="TextovéPole 59">
              <a:extLst>
                <a:ext uri="{FF2B5EF4-FFF2-40B4-BE49-F238E27FC236}">
                  <a16:creationId xmlns:a16="http://schemas.microsoft.com/office/drawing/2014/main" id="{237ECA09-4431-4E29-AF91-A7DA50D0BD94}"/>
                </a:ext>
              </a:extLst>
            </p:cNvPr>
            <p:cNvSpPr txBox="1"/>
            <p:nvPr/>
          </p:nvSpPr>
          <p:spPr>
            <a:xfrm>
              <a:off x="2362867" y="5378587"/>
              <a:ext cx="2489390" cy="415498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100644 blob </a:t>
              </a:r>
              <a:r>
                <a:rPr lang="en-US" sz="1200" dirty="0">
                  <a:solidFill>
                    <a:srgbClr val="7030A0"/>
                  </a:solidFill>
                </a:rPr>
                <a:t>d918213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</a:rPr>
                <a:t>   slogan.txt</a:t>
              </a:r>
              <a:endParaRPr lang="en-US" sz="1200" dirty="0">
                <a:solidFill>
                  <a:srgbClr val="000000"/>
                </a:solidFill>
              </a:endParaRPr>
            </a:p>
            <a:p>
              <a:r>
                <a:rPr lang="cs-CZ" sz="1200" dirty="0">
                  <a:solidFill>
                    <a:srgbClr val="000000"/>
                  </a:solidFill>
                </a:rPr>
                <a:t>040000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 err="1">
                  <a:solidFill>
                    <a:srgbClr val="000000"/>
                  </a:solidFill>
                </a:rPr>
                <a:t>tree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en-US" sz="1200" dirty="0">
                  <a:solidFill>
                    <a:srgbClr val="146E98"/>
                  </a:solidFill>
                </a:rPr>
                <a:t>d10dfea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</a:rPr>
                <a:t>     texty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FC3EAA78-D53F-4AF6-9871-0EE0177A489A}"/>
              </a:ext>
            </a:extLst>
          </p:cNvPr>
          <p:cNvGrpSpPr/>
          <p:nvPr/>
        </p:nvGrpSpPr>
        <p:grpSpPr>
          <a:xfrm>
            <a:off x="9290292" y="4679482"/>
            <a:ext cx="1152128" cy="622100"/>
            <a:chOff x="2362867" y="4987319"/>
            <a:chExt cx="1152128" cy="622100"/>
          </a:xfrm>
        </p:grpSpPr>
        <p:sp>
          <p:nvSpPr>
            <p:cNvPr id="62" name="Obdélník 61">
              <a:extLst>
                <a:ext uri="{FF2B5EF4-FFF2-40B4-BE49-F238E27FC236}">
                  <a16:creationId xmlns:a16="http://schemas.microsoft.com/office/drawing/2014/main" id="{54C4FEA9-A539-44F9-AAB2-97B7189EF2C7}"/>
                </a:ext>
              </a:extLst>
            </p:cNvPr>
            <p:cNvSpPr/>
            <p:nvPr/>
          </p:nvSpPr>
          <p:spPr>
            <a:xfrm>
              <a:off x="2362867" y="4987319"/>
              <a:ext cx="1152128" cy="36004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d918213</a:t>
              </a:r>
            </a:p>
          </p:txBody>
        </p:sp>
        <p:sp>
          <p:nvSpPr>
            <p:cNvPr id="63" name="TextovéPole 62">
              <a:extLst>
                <a:ext uri="{FF2B5EF4-FFF2-40B4-BE49-F238E27FC236}">
                  <a16:creationId xmlns:a16="http://schemas.microsoft.com/office/drawing/2014/main" id="{233AEDD2-3246-4FA1-A91F-3E1D5C645432}"/>
                </a:ext>
              </a:extLst>
            </p:cNvPr>
            <p:cNvSpPr txBox="1"/>
            <p:nvPr/>
          </p:nvSpPr>
          <p:spPr>
            <a:xfrm>
              <a:off x="2362867" y="5378587"/>
              <a:ext cx="956920" cy="230832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cs-CZ" sz="1200" dirty="0" err="1">
                  <a:solidFill>
                    <a:srgbClr val="000000"/>
                  </a:solidFill>
                </a:rPr>
                <a:t>git</a:t>
              </a:r>
              <a:r>
                <a:rPr lang="cs-CZ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 err="1">
                  <a:solidFill>
                    <a:srgbClr val="000000"/>
                  </a:solidFill>
                </a:rPr>
                <a:t>happens</a:t>
              </a:r>
              <a:endParaRPr lang="cs-CZ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4" name="Skupina 63">
            <a:extLst>
              <a:ext uri="{FF2B5EF4-FFF2-40B4-BE49-F238E27FC236}">
                <a16:creationId xmlns:a16="http://schemas.microsoft.com/office/drawing/2014/main" id="{B143F0FE-9D26-4396-81C9-5C99F8133AA5}"/>
              </a:ext>
            </a:extLst>
          </p:cNvPr>
          <p:cNvGrpSpPr/>
          <p:nvPr/>
        </p:nvGrpSpPr>
        <p:grpSpPr>
          <a:xfrm>
            <a:off x="9284152" y="2404004"/>
            <a:ext cx="1152128" cy="622100"/>
            <a:chOff x="2362867" y="4987319"/>
            <a:chExt cx="1152128" cy="622100"/>
          </a:xfrm>
        </p:grpSpPr>
        <p:sp>
          <p:nvSpPr>
            <p:cNvPr id="65" name="Obdélník 64">
              <a:extLst>
                <a:ext uri="{FF2B5EF4-FFF2-40B4-BE49-F238E27FC236}">
                  <a16:creationId xmlns:a16="http://schemas.microsoft.com/office/drawing/2014/main" id="{03F4C4A0-1140-495D-8B43-4D00CC9C11BA}"/>
                </a:ext>
              </a:extLst>
            </p:cNvPr>
            <p:cNvSpPr/>
            <p:nvPr/>
          </p:nvSpPr>
          <p:spPr>
            <a:xfrm>
              <a:off x="2362867" y="4987319"/>
              <a:ext cx="1152128" cy="36004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93cc36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66" name="TextovéPole 65">
              <a:extLst>
                <a:ext uri="{FF2B5EF4-FFF2-40B4-BE49-F238E27FC236}">
                  <a16:creationId xmlns:a16="http://schemas.microsoft.com/office/drawing/2014/main" id="{2DF51210-9066-4721-9ACB-63F19E9D0F90}"/>
                </a:ext>
              </a:extLst>
            </p:cNvPr>
            <p:cNvSpPr txBox="1"/>
            <p:nvPr/>
          </p:nvSpPr>
          <p:spPr>
            <a:xfrm>
              <a:off x="2362867" y="5378587"/>
              <a:ext cx="1070733" cy="230832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cs-CZ" sz="1200" dirty="0" err="1">
                  <a:solidFill>
                    <a:srgbClr val="000000"/>
                  </a:solidFill>
                </a:rPr>
                <a:t>git</a:t>
              </a:r>
              <a:r>
                <a:rPr lang="cs-CZ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 err="1">
                  <a:solidFill>
                    <a:srgbClr val="000000"/>
                  </a:solidFill>
                </a:rPr>
                <a:t>is</a:t>
              </a:r>
              <a:r>
                <a:rPr lang="cs-CZ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 err="1">
                  <a:solidFill>
                    <a:srgbClr val="000000"/>
                  </a:solidFill>
                </a:rPr>
                <a:t>the</a:t>
              </a:r>
              <a:r>
                <a:rPr lang="cs-CZ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 err="1">
                  <a:solidFill>
                    <a:srgbClr val="000000"/>
                  </a:solidFill>
                </a:rPr>
                <a:t>best</a:t>
              </a:r>
              <a:endParaRPr lang="cs-CZ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90E0CAC8-0CBA-48D8-A456-025A21D53631}"/>
              </a:ext>
            </a:extLst>
          </p:cNvPr>
          <p:cNvSpPr txBox="1"/>
          <p:nvPr/>
        </p:nvSpPr>
        <p:spPr>
          <a:xfrm>
            <a:off x="4924045" y="6414190"/>
            <a:ext cx="2343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* Všechny SHA-1 byly zkráceny</a:t>
            </a:r>
          </a:p>
        </p:txBody>
      </p:sp>
      <p:cxnSp>
        <p:nvCxnSpPr>
          <p:cNvPr id="75" name="Spojnice: pravoúhlá 74">
            <a:extLst>
              <a:ext uri="{FF2B5EF4-FFF2-40B4-BE49-F238E27FC236}">
                <a16:creationId xmlns:a16="http://schemas.microsoft.com/office/drawing/2014/main" id="{F30C1C8A-3B08-4294-8ADC-BEEC739E051A}"/>
              </a:ext>
            </a:extLst>
          </p:cNvPr>
          <p:cNvCxnSpPr>
            <a:cxnSpLocks/>
            <a:endCxn id="5" idx="0"/>
          </p:cNvCxnSpPr>
          <p:nvPr/>
        </p:nvCxnSpPr>
        <p:spPr>
          <a:xfrm rot="5400000">
            <a:off x="3282677" y="4368439"/>
            <a:ext cx="1122211" cy="621703"/>
          </a:xfrm>
          <a:prstGeom prst="bentConnector3">
            <a:avLst>
              <a:gd name="adj1" fmla="val 80665"/>
            </a:avLst>
          </a:prstGeom>
          <a:ln w="12700">
            <a:solidFill>
              <a:srgbClr val="71893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pojnice: pravoúhlá 76">
            <a:extLst>
              <a:ext uri="{FF2B5EF4-FFF2-40B4-BE49-F238E27FC236}">
                <a16:creationId xmlns:a16="http://schemas.microsoft.com/office/drawing/2014/main" id="{C789D4E0-1D58-44FC-AA94-62A13AFE54D4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3988516" y="3963234"/>
            <a:ext cx="1246137" cy="594787"/>
          </a:xfrm>
          <a:prstGeom prst="bentConnector3">
            <a:avLst/>
          </a:prstGeom>
          <a:ln w="12700">
            <a:solidFill>
              <a:srgbClr val="146E98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pojnice: pravoúhlá 78">
            <a:extLst>
              <a:ext uri="{FF2B5EF4-FFF2-40B4-BE49-F238E27FC236}">
                <a16:creationId xmlns:a16="http://schemas.microsoft.com/office/drawing/2014/main" id="{2F022C6D-E4EE-432D-881B-EA9000F1D0EF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3988516" y="5696398"/>
            <a:ext cx="1246137" cy="54472"/>
          </a:xfrm>
          <a:prstGeom prst="bentConnector3">
            <a:avLst/>
          </a:prstGeom>
          <a:ln w="12700">
            <a:solidFill>
              <a:srgbClr val="146E98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pojnice: pravoúhlá 99">
            <a:extLst>
              <a:ext uri="{FF2B5EF4-FFF2-40B4-BE49-F238E27FC236}">
                <a16:creationId xmlns:a16="http://schemas.microsoft.com/office/drawing/2014/main" id="{3D7A0FAF-1A5F-4348-930E-C98788F61DC9}"/>
              </a:ext>
            </a:extLst>
          </p:cNvPr>
          <p:cNvCxnSpPr>
            <a:cxnSpLocks/>
            <a:endCxn id="62" idx="1"/>
          </p:cNvCxnSpPr>
          <p:nvPr/>
        </p:nvCxnSpPr>
        <p:spPr>
          <a:xfrm flipV="1">
            <a:off x="7116609" y="4859502"/>
            <a:ext cx="2173683" cy="416312"/>
          </a:xfrm>
          <a:prstGeom prst="bentConnector3">
            <a:avLst>
              <a:gd name="adj1" fmla="val 50000"/>
            </a:avLst>
          </a:prstGeom>
          <a:ln w="12700">
            <a:solidFill>
              <a:srgbClr val="5C477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pojnice: pravoúhlá 106">
            <a:extLst>
              <a:ext uri="{FF2B5EF4-FFF2-40B4-BE49-F238E27FC236}">
                <a16:creationId xmlns:a16="http://schemas.microsoft.com/office/drawing/2014/main" id="{C046A371-7B58-4A6D-BFF0-E8943DF3B685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4093175" y="1911937"/>
            <a:ext cx="1141478" cy="321408"/>
          </a:xfrm>
          <a:prstGeom prst="bentConnector3">
            <a:avLst>
              <a:gd name="adj1" fmla="val 50000"/>
            </a:avLst>
          </a:prstGeom>
          <a:ln w="12700">
            <a:solidFill>
              <a:srgbClr val="146E98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pojnice: pravoúhlá 122">
            <a:extLst>
              <a:ext uri="{FF2B5EF4-FFF2-40B4-BE49-F238E27FC236}">
                <a16:creationId xmlns:a16="http://schemas.microsoft.com/office/drawing/2014/main" id="{B2C694FD-19FC-4D90-9AD1-F37AD3C81BE2}"/>
              </a:ext>
            </a:extLst>
          </p:cNvPr>
          <p:cNvCxnSpPr>
            <a:cxnSpLocks/>
            <a:endCxn id="62" idx="3"/>
          </p:cNvCxnSpPr>
          <p:nvPr/>
        </p:nvCxnSpPr>
        <p:spPr>
          <a:xfrm rot="16200000" flipH="1">
            <a:off x="8117052" y="2534133"/>
            <a:ext cx="2962563" cy="1688174"/>
          </a:xfrm>
          <a:prstGeom prst="bentConnector4">
            <a:avLst>
              <a:gd name="adj1" fmla="val 24"/>
              <a:gd name="adj2" fmla="val 113541"/>
            </a:avLst>
          </a:prstGeom>
          <a:ln w="12700">
            <a:solidFill>
              <a:srgbClr val="5C477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pojnice: pravoúhlá 154">
            <a:extLst>
              <a:ext uri="{FF2B5EF4-FFF2-40B4-BE49-F238E27FC236}">
                <a16:creationId xmlns:a16="http://schemas.microsoft.com/office/drawing/2014/main" id="{F060B984-62E7-4F29-A0B1-6644C8125FBB}"/>
              </a:ext>
            </a:extLst>
          </p:cNvPr>
          <p:cNvCxnSpPr>
            <a:cxnSpLocks/>
            <a:endCxn id="65" idx="1"/>
          </p:cNvCxnSpPr>
          <p:nvPr/>
        </p:nvCxnSpPr>
        <p:spPr>
          <a:xfrm flipV="1">
            <a:off x="8168551" y="2584024"/>
            <a:ext cx="1115601" cy="966673"/>
          </a:xfrm>
          <a:prstGeom prst="bentConnector3">
            <a:avLst>
              <a:gd name="adj1" fmla="val 645"/>
            </a:avLst>
          </a:prstGeom>
          <a:ln w="12700">
            <a:solidFill>
              <a:srgbClr val="5C477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pojnice: pravoúhlá 157">
            <a:extLst>
              <a:ext uri="{FF2B5EF4-FFF2-40B4-BE49-F238E27FC236}">
                <a16:creationId xmlns:a16="http://schemas.microsoft.com/office/drawing/2014/main" id="{9FDB23E6-9FE1-45BF-8AEE-C6C2B48D40A8}"/>
              </a:ext>
            </a:extLst>
          </p:cNvPr>
          <p:cNvCxnSpPr>
            <a:cxnSpLocks/>
          </p:cNvCxnSpPr>
          <p:nvPr/>
        </p:nvCxnSpPr>
        <p:spPr>
          <a:xfrm>
            <a:off x="8252553" y="3720885"/>
            <a:ext cx="856367" cy="492183"/>
          </a:xfrm>
          <a:prstGeom prst="bentConnector3">
            <a:avLst>
              <a:gd name="adj1" fmla="val 268"/>
            </a:avLst>
          </a:prstGeom>
          <a:ln w="12700">
            <a:solidFill>
              <a:srgbClr val="5C477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BC945F99-139F-4AE8-BA9D-ADA9C7DEE547}"/>
              </a:ext>
            </a:extLst>
          </p:cNvPr>
          <p:cNvSpPr txBox="1"/>
          <p:nvPr/>
        </p:nvSpPr>
        <p:spPr>
          <a:xfrm>
            <a:off x="896881" y="1196752"/>
            <a:ext cx="55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B66D31"/>
                </a:solidFill>
              </a:rPr>
              <a:t>Tag</a:t>
            </a:r>
          </a:p>
        </p:txBody>
      </p:sp>
      <p:grpSp>
        <p:nvGrpSpPr>
          <p:cNvPr id="76" name="Skupina 75">
            <a:extLst>
              <a:ext uri="{FF2B5EF4-FFF2-40B4-BE49-F238E27FC236}">
                <a16:creationId xmlns:a16="http://schemas.microsoft.com/office/drawing/2014/main" id="{72E389A5-D701-494F-B65D-595BC961DC50}"/>
              </a:ext>
            </a:extLst>
          </p:cNvPr>
          <p:cNvGrpSpPr/>
          <p:nvPr/>
        </p:nvGrpSpPr>
        <p:grpSpPr>
          <a:xfrm>
            <a:off x="777879" y="2779351"/>
            <a:ext cx="1351258" cy="1545430"/>
            <a:chOff x="2362867" y="4987319"/>
            <a:chExt cx="1351258" cy="1545430"/>
          </a:xfrm>
        </p:grpSpPr>
        <p:sp>
          <p:nvSpPr>
            <p:cNvPr id="78" name="Obdélník 77">
              <a:extLst>
                <a:ext uri="{FF2B5EF4-FFF2-40B4-BE49-F238E27FC236}">
                  <a16:creationId xmlns:a16="http://schemas.microsoft.com/office/drawing/2014/main" id="{602A5873-4621-4A18-9470-177BD5CFD332}"/>
                </a:ext>
              </a:extLst>
            </p:cNvPr>
            <p:cNvSpPr/>
            <p:nvPr/>
          </p:nvSpPr>
          <p:spPr>
            <a:xfrm>
              <a:off x="2362867" y="4987319"/>
              <a:ext cx="1152128" cy="36004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2354dad</a:t>
              </a:r>
            </a:p>
          </p:txBody>
        </p:sp>
        <p:sp>
          <p:nvSpPr>
            <p:cNvPr id="80" name="TextovéPole 79">
              <a:extLst>
                <a:ext uri="{FF2B5EF4-FFF2-40B4-BE49-F238E27FC236}">
                  <a16:creationId xmlns:a16="http://schemas.microsoft.com/office/drawing/2014/main" id="{7846E7FD-8026-4DB0-B9A1-404065E4BCAE}"/>
                </a:ext>
              </a:extLst>
            </p:cNvPr>
            <p:cNvSpPr txBox="1"/>
            <p:nvPr/>
          </p:nvSpPr>
          <p:spPr>
            <a:xfrm>
              <a:off x="2362867" y="5378587"/>
              <a:ext cx="1351258" cy="1154162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object </a:t>
              </a:r>
              <a:r>
                <a:rPr lang="cs-CZ" sz="1200" dirty="0">
                  <a:solidFill>
                    <a:srgbClr val="71893F"/>
                  </a:solidFill>
                </a:rPr>
                <a:t>650987b</a:t>
              </a:r>
              <a:endParaRPr lang="en-US" sz="1200" dirty="0">
                <a:solidFill>
                  <a:srgbClr val="71893F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type commit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tag tag2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tagger Havel</a:t>
              </a:r>
              <a:r>
                <a:rPr lang="cs-CZ" sz="1200" dirty="0">
                  <a:solidFill>
                    <a:srgbClr val="000000"/>
                  </a:solidFill>
                </a:rPr>
                <a:t>…</a:t>
              </a:r>
              <a:endParaRPr lang="en-US" sz="1200" dirty="0">
                <a:solidFill>
                  <a:srgbClr val="000000"/>
                </a:solidFill>
              </a:endParaRPr>
            </a:p>
            <a:p>
              <a:endParaRPr lang="en-US" sz="1200" dirty="0">
                <a:solidFill>
                  <a:srgbClr val="000000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message for tag2</a:t>
              </a:r>
            </a:p>
          </p:txBody>
        </p:sp>
      </p:grpSp>
      <p:sp>
        <p:nvSpPr>
          <p:cNvPr id="83" name="Obdélník 82">
            <a:extLst>
              <a:ext uri="{FF2B5EF4-FFF2-40B4-BE49-F238E27FC236}">
                <a16:creationId xmlns:a16="http://schemas.microsoft.com/office/drawing/2014/main" id="{9E420919-95B2-4F38-82F9-1795E3EECDFC}"/>
              </a:ext>
            </a:extLst>
          </p:cNvPr>
          <p:cNvSpPr/>
          <p:nvPr/>
        </p:nvSpPr>
        <p:spPr>
          <a:xfrm>
            <a:off x="877444" y="5009564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cs-CZ" dirty="0"/>
              <a:t>tag1</a:t>
            </a:r>
          </a:p>
        </p:txBody>
      </p:sp>
      <p:cxnSp>
        <p:nvCxnSpPr>
          <p:cNvPr id="85" name="Spojnice: pravoúhlá 84">
            <a:extLst>
              <a:ext uri="{FF2B5EF4-FFF2-40B4-BE49-F238E27FC236}">
                <a16:creationId xmlns:a16="http://schemas.microsoft.com/office/drawing/2014/main" id="{F8298AF3-D182-4500-A48D-7ECE86F43583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703512" y="5218139"/>
            <a:ext cx="1253354" cy="202277"/>
          </a:xfrm>
          <a:prstGeom prst="bentConnector3">
            <a:avLst>
              <a:gd name="adj1" fmla="val 50000"/>
            </a:avLst>
          </a:prstGeom>
          <a:ln w="12700">
            <a:solidFill>
              <a:srgbClr val="71893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pojnice: pravoúhlá 85">
            <a:extLst>
              <a:ext uri="{FF2B5EF4-FFF2-40B4-BE49-F238E27FC236}">
                <a16:creationId xmlns:a16="http://schemas.microsoft.com/office/drawing/2014/main" id="{2D5CD290-D57F-4E73-B0BB-C68809DE27B1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1970442" y="3248374"/>
            <a:ext cx="986424" cy="418818"/>
          </a:xfrm>
          <a:prstGeom prst="bentConnector3">
            <a:avLst>
              <a:gd name="adj1" fmla="val 50000"/>
            </a:avLst>
          </a:prstGeom>
          <a:ln w="12700">
            <a:solidFill>
              <a:srgbClr val="71893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bdélník 87">
            <a:extLst>
              <a:ext uri="{FF2B5EF4-FFF2-40B4-BE49-F238E27FC236}">
                <a16:creationId xmlns:a16="http://schemas.microsoft.com/office/drawing/2014/main" id="{6CB29B68-6CC7-4D5F-BDCB-0BCF48A5D6E6}"/>
              </a:ext>
            </a:extLst>
          </p:cNvPr>
          <p:cNvSpPr/>
          <p:nvPr/>
        </p:nvSpPr>
        <p:spPr>
          <a:xfrm>
            <a:off x="783581" y="1844251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cs-CZ" dirty="0"/>
              <a:t>tag2</a:t>
            </a:r>
          </a:p>
        </p:txBody>
      </p:sp>
      <p:cxnSp>
        <p:nvCxnSpPr>
          <p:cNvPr id="90" name="Spojnice: pravoúhlá 89">
            <a:extLst>
              <a:ext uri="{FF2B5EF4-FFF2-40B4-BE49-F238E27FC236}">
                <a16:creationId xmlns:a16="http://schemas.microsoft.com/office/drawing/2014/main" id="{BB837E0D-58FC-41A4-85B0-EC44B764C17E}"/>
              </a:ext>
            </a:extLst>
          </p:cNvPr>
          <p:cNvCxnSpPr>
            <a:cxnSpLocks/>
            <a:endCxn id="78" idx="0"/>
          </p:cNvCxnSpPr>
          <p:nvPr/>
        </p:nvCxnSpPr>
        <p:spPr>
          <a:xfrm rot="5400000">
            <a:off x="1126053" y="2252161"/>
            <a:ext cx="755080" cy="299300"/>
          </a:xfrm>
          <a:prstGeom prst="bentConnector3">
            <a:avLst>
              <a:gd name="adj1" fmla="val 50000"/>
            </a:avLst>
          </a:prstGeom>
          <a:ln w="12700">
            <a:solidFill>
              <a:srgbClr val="B66D3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Skupina 81">
            <a:extLst>
              <a:ext uri="{FF2B5EF4-FFF2-40B4-BE49-F238E27FC236}">
                <a16:creationId xmlns:a16="http://schemas.microsoft.com/office/drawing/2014/main" id="{CB3D1A7C-07DD-46F6-8C3E-86D32CEC87F6}"/>
              </a:ext>
            </a:extLst>
          </p:cNvPr>
          <p:cNvGrpSpPr/>
          <p:nvPr/>
        </p:nvGrpSpPr>
        <p:grpSpPr>
          <a:xfrm>
            <a:off x="2956866" y="1733948"/>
            <a:ext cx="1428202" cy="1453573"/>
            <a:chOff x="3057485" y="2453425"/>
            <a:chExt cx="1428202" cy="1453573"/>
          </a:xfrm>
        </p:grpSpPr>
        <p:sp>
          <p:nvSpPr>
            <p:cNvPr id="84" name="Obdélník 83">
              <a:extLst>
                <a:ext uri="{FF2B5EF4-FFF2-40B4-BE49-F238E27FC236}">
                  <a16:creationId xmlns:a16="http://schemas.microsoft.com/office/drawing/2014/main" id="{544678B3-E9AE-48C1-A1F3-0087BEA949B8}"/>
                </a:ext>
              </a:extLst>
            </p:cNvPr>
            <p:cNvSpPr/>
            <p:nvPr/>
          </p:nvSpPr>
          <p:spPr>
            <a:xfrm>
              <a:off x="3057485" y="2453425"/>
              <a:ext cx="1152128" cy="36004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650987b</a:t>
              </a:r>
            </a:p>
          </p:txBody>
        </p:sp>
        <p:sp>
          <p:nvSpPr>
            <p:cNvPr id="91" name="TextovéPole 90">
              <a:extLst>
                <a:ext uri="{FF2B5EF4-FFF2-40B4-BE49-F238E27FC236}">
                  <a16:creationId xmlns:a16="http://schemas.microsoft.com/office/drawing/2014/main" id="{DCD0B0FB-D13C-4FF0-9EA6-C9EB6B09AC8E}"/>
                </a:ext>
              </a:extLst>
            </p:cNvPr>
            <p:cNvSpPr txBox="1"/>
            <p:nvPr/>
          </p:nvSpPr>
          <p:spPr>
            <a:xfrm>
              <a:off x="3057485" y="2845169"/>
              <a:ext cx="1428202" cy="1061829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tree </a:t>
              </a:r>
              <a:r>
                <a:rPr lang="en-US" sz="1200" dirty="0">
                  <a:solidFill>
                    <a:srgbClr val="146E98"/>
                  </a:solidFill>
                </a:rPr>
                <a:t>576d2360</a:t>
              </a:r>
              <a:endParaRPr lang="cs-CZ" sz="1200" dirty="0">
                <a:solidFill>
                  <a:srgbClr val="146E98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parent </a:t>
              </a:r>
              <a:r>
                <a:rPr lang="en-US" sz="1200" dirty="0">
                  <a:solidFill>
                    <a:srgbClr val="71893F"/>
                  </a:solidFill>
                </a:rPr>
                <a:t>47e12a0</a:t>
              </a:r>
              <a:endParaRPr lang="cs-CZ" sz="1200" dirty="0">
                <a:solidFill>
                  <a:srgbClr val="71893F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author Havel</a:t>
              </a:r>
              <a:r>
                <a:rPr lang="cs-CZ" sz="1200" dirty="0">
                  <a:solidFill>
                    <a:srgbClr val="000000"/>
                  </a:solidFill>
                </a:rPr>
                <a:t>…</a:t>
              </a:r>
              <a:endParaRPr lang="en-US" sz="1200" dirty="0">
                <a:solidFill>
                  <a:srgbClr val="000000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committer Havel</a:t>
              </a:r>
              <a:r>
                <a:rPr lang="cs-CZ" sz="1200" dirty="0">
                  <a:solidFill>
                    <a:srgbClr val="000000"/>
                  </a:solidFill>
                </a:rPr>
                <a:t>…</a:t>
              </a:r>
              <a:endParaRPr lang="en-US" sz="1200" dirty="0">
                <a:solidFill>
                  <a:srgbClr val="000000"/>
                </a:solidFill>
              </a:endParaRPr>
            </a:p>
            <a:p>
              <a:endParaRPr lang="en-US" sz="600" dirty="0">
                <a:solidFill>
                  <a:srgbClr val="000000"/>
                </a:solidFill>
              </a:endParaRPr>
            </a:p>
            <a:p>
              <a:r>
                <a:rPr lang="cs-CZ" sz="1200" dirty="0" err="1">
                  <a:solidFill>
                    <a:srgbClr val="000000"/>
                  </a:solidFill>
                </a:rPr>
                <a:t>Third</a:t>
              </a:r>
              <a:r>
                <a:rPr lang="en-US" sz="1200" dirty="0">
                  <a:solidFill>
                    <a:srgbClr val="000000"/>
                  </a:solidFill>
                </a:rPr>
                <a:t> commit</a:t>
              </a:r>
              <a:endParaRPr lang="cs-CZ" sz="12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98" name="Spojnice: pravoúhlá 97">
            <a:extLst>
              <a:ext uri="{FF2B5EF4-FFF2-40B4-BE49-F238E27FC236}">
                <a16:creationId xmlns:a16="http://schemas.microsoft.com/office/drawing/2014/main" id="{AF51E07D-2E47-45E0-9C84-A355D520691E}"/>
              </a:ext>
            </a:extLst>
          </p:cNvPr>
          <p:cNvCxnSpPr>
            <a:cxnSpLocks/>
            <a:endCxn id="8" idx="0"/>
          </p:cNvCxnSpPr>
          <p:nvPr/>
        </p:nvCxnSpPr>
        <p:spPr>
          <a:xfrm rot="5400000">
            <a:off x="3308431" y="2622765"/>
            <a:ext cx="1088907" cy="639907"/>
          </a:xfrm>
          <a:prstGeom prst="bentConnector3">
            <a:avLst>
              <a:gd name="adj1" fmla="val 80700"/>
            </a:avLst>
          </a:prstGeom>
          <a:ln w="12700">
            <a:solidFill>
              <a:srgbClr val="71893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pojnice: pravoúhlá 98">
            <a:extLst>
              <a:ext uri="{FF2B5EF4-FFF2-40B4-BE49-F238E27FC236}">
                <a16:creationId xmlns:a16="http://schemas.microsoft.com/office/drawing/2014/main" id="{9CFD797F-F914-494F-A4EA-89102EAC2E26}"/>
              </a:ext>
            </a:extLst>
          </p:cNvPr>
          <p:cNvCxnSpPr>
            <a:cxnSpLocks/>
            <a:endCxn id="50" idx="0"/>
          </p:cNvCxnSpPr>
          <p:nvPr/>
        </p:nvCxnSpPr>
        <p:spPr>
          <a:xfrm rot="16200000" flipH="1">
            <a:off x="6699660" y="2513745"/>
            <a:ext cx="653148" cy="429279"/>
          </a:xfrm>
          <a:prstGeom prst="bentConnector3">
            <a:avLst>
              <a:gd name="adj1" fmla="val 50000"/>
            </a:avLst>
          </a:prstGeom>
          <a:ln w="12700">
            <a:solidFill>
              <a:srgbClr val="146E98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pojnice: pravoúhlá 100">
            <a:extLst>
              <a:ext uri="{FF2B5EF4-FFF2-40B4-BE49-F238E27FC236}">
                <a16:creationId xmlns:a16="http://schemas.microsoft.com/office/drawing/2014/main" id="{C0B603DA-007B-440C-977A-5ECC19E55FA2}"/>
              </a:ext>
            </a:extLst>
          </p:cNvPr>
          <p:cNvCxnSpPr>
            <a:cxnSpLocks/>
          </p:cNvCxnSpPr>
          <p:nvPr/>
        </p:nvCxnSpPr>
        <p:spPr>
          <a:xfrm rot="16200000" flipV="1">
            <a:off x="5903422" y="3988087"/>
            <a:ext cx="1624523" cy="118307"/>
          </a:xfrm>
          <a:prstGeom prst="bentConnector4">
            <a:avLst>
              <a:gd name="adj1" fmla="val 44459"/>
              <a:gd name="adj2" fmla="val 293226"/>
            </a:avLst>
          </a:prstGeom>
          <a:ln w="12700">
            <a:solidFill>
              <a:srgbClr val="146E98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pojnice: pravoúhlá 123">
            <a:extLst>
              <a:ext uri="{FF2B5EF4-FFF2-40B4-BE49-F238E27FC236}">
                <a16:creationId xmlns:a16="http://schemas.microsoft.com/office/drawing/2014/main" id="{F21EC8E8-3C62-46CC-8E2F-3ACDD6378B6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84161" y="5371726"/>
            <a:ext cx="696979" cy="505154"/>
          </a:xfrm>
          <a:prstGeom prst="bentConnector3">
            <a:avLst>
              <a:gd name="adj1" fmla="val 99874"/>
            </a:avLst>
          </a:prstGeom>
          <a:ln w="12700">
            <a:solidFill>
              <a:srgbClr val="5C477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pojnice: pravoúhlá 138">
            <a:extLst>
              <a:ext uri="{FF2B5EF4-FFF2-40B4-BE49-F238E27FC236}">
                <a16:creationId xmlns:a16="http://schemas.microsoft.com/office/drawing/2014/main" id="{9B315554-59AF-4733-BF6D-4A5163865C5D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9011323" y="4213068"/>
            <a:ext cx="855033" cy="466414"/>
          </a:xfrm>
          <a:prstGeom prst="bentConnector2">
            <a:avLst/>
          </a:prstGeom>
          <a:ln w="12700">
            <a:solidFill>
              <a:srgbClr val="5C477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pojnice: pravoúhlá 149">
            <a:extLst>
              <a:ext uri="{FF2B5EF4-FFF2-40B4-BE49-F238E27FC236}">
                <a16:creationId xmlns:a16="http://schemas.microsoft.com/office/drawing/2014/main" id="{62E74C6D-2BD9-4790-A475-4C73AC031F33}"/>
              </a:ext>
            </a:extLst>
          </p:cNvPr>
          <p:cNvCxnSpPr>
            <a:cxnSpLocks/>
          </p:cNvCxnSpPr>
          <p:nvPr/>
        </p:nvCxnSpPr>
        <p:spPr>
          <a:xfrm flipV="1">
            <a:off x="6848346" y="1896938"/>
            <a:ext cx="2162977" cy="307353"/>
          </a:xfrm>
          <a:prstGeom prst="bentConnector3">
            <a:avLst>
              <a:gd name="adj1" fmla="val 197"/>
            </a:avLst>
          </a:prstGeom>
          <a:ln w="12700">
            <a:solidFill>
              <a:srgbClr val="5C477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ABD853-252D-4722-854A-640263234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7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CAC8B-1FEF-4ABC-8920-C800CC8ABE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Distributed</a:t>
            </a:r>
            <a:r>
              <a:rPr lang="cs-CZ" dirty="0"/>
              <a:t> </a:t>
            </a:r>
            <a:r>
              <a:rPr lang="cs-CZ" dirty="0" err="1"/>
              <a:t>revision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6E1363-A979-4996-9B15-12B5CEBC8F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73D1E2-F6EA-4171-A7D6-36FDCD0A2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1269000"/>
            <a:ext cx="3148948" cy="43200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46A76B-D703-4403-B6C9-8D1AFC93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26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BF41B-5E5F-4659-B9E4-AA4620F0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C22EFF-07A6-49D0-9CBB-DEC8AB02F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HEAD </a:t>
            </a:r>
            <a:r>
              <a:rPr lang="cs-CZ" dirty="0"/>
              <a:t>– stav </a:t>
            </a:r>
            <a:r>
              <a:rPr lang="cs-CZ" dirty="0" err="1"/>
              <a:t>workspace</a:t>
            </a:r>
            <a:endParaRPr lang="cs-CZ" dirty="0"/>
          </a:p>
          <a:p>
            <a:r>
              <a:rPr lang="cs-CZ" b="1" dirty="0"/>
              <a:t>master</a:t>
            </a:r>
            <a:r>
              <a:rPr lang="cs-CZ" dirty="0"/>
              <a:t> (&lt;</a:t>
            </a:r>
            <a:r>
              <a:rPr lang="cs-CZ" i="1" dirty="0" err="1"/>
              <a:t>branch</a:t>
            </a:r>
            <a:r>
              <a:rPr lang="cs-CZ" dirty="0"/>
              <a:t>&gt;) – hlavní větev</a:t>
            </a:r>
          </a:p>
          <a:p>
            <a:r>
              <a:rPr lang="cs-CZ" b="1" dirty="0" err="1"/>
              <a:t>origin</a:t>
            </a:r>
            <a:r>
              <a:rPr lang="cs-CZ" b="1" dirty="0"/>
              <a:t>/master</a:t>
            </a:r>
            <a:r>
              <a:rPr lang="cs-CZ" dirty="0"/>
              <a:t> (&lt;</a:t>
            </a:r>
            <a:r>
              <a:rPr lang="cs-CZ" i="1" dirty="0" err="1"/>
              <a:t>remote</a:t>
            </a:r>
            <a:r>
              <a:rPr lang="cs-CZ" dirty="0"/>
              <a:t>&gt;/&lt;</a:t>
            </a:r>
            <a:r>
              <a:rPr lang="cs-CZ" i="1" dirty="0" err="1"/>
              <a:t>branch</a:t>
            </a:r>
            <a:r>
              <a:rPr lang="cs-CZ" dirty="0"/>
              <a:t>&gt;) – vzdálená větev</a:t>
            </a:r>
          </a:p>
          <a:p>
            <a:r>
              <a:rPr lang="cs-CZ" dirty="0"/>
              <a:t>Kromě HEAD jsou to všechno jen konvence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B16926-8A6B-4032-A484-97F92F2B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742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778598-DA7D-41F8-97F2-5B2D885E9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F3A18A-D9D5-4522-944C-EE1049A22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Reference</a:t>
            </a:r>
          </a:p>
          <a:p>
            <a:r>
              <a:rPr lang="cs-CZ" dirty="0">
                <a:hlinkClick r:id="rId2"/>
              </a:rPr>
              <a:t>https://learngitbranching.js.org/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74EAF9-D89C-4276-827C-F38909B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700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41854-794C-4B29-9901-D2879AAB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tag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7C00C6-073D-4CB6-8D0B-3C8E97D8F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Reference jako ostatní</a:t>
            </a:r>
          </a:p>
          <a:p>
            <a:r>
              <a:rPr lang="cs-CZ" dirty="0"/>
              <a:t>Nemění se s komity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3F438BF-2A47-424C-8982-D2BF2B38C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8290">
            <a:off x="5740930" y="1543313"/>
            <a:ext cx="4968552" cy="419842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EA2C973-10F2-4026-89B1-67075E79CB3B}"/>
              </a:ext>
            </a:extLst>
          </p:cNvPr>
          <p:cNvSpPr txBox="1"/>
          <p:nvPr/>
        </p:nvSpPr>
        <p:spPr>
          <a:xfrm rot="2463144">
            <a:off x="6832157" y="3087529"/>
            <a:ext cx="289025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25400" prstMaterial="matte">
              <a:bevelB w="38100" h="38100"/>
            </a:sp3d>
          </a:bodyPr>
          <a:lstStyle/>
          <a:p>
            <a:r>
              <a:rPr lang="cs-CZ" sz="9600" b="1" dirty="0">
                <a:solidFill>
                  <a:srgbClr val="482400"/>
                </a:solidFill>
              </a:rPr>
              <a:t>TAG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D68F1E6-22DB-4595-BC91-D54CA25DE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290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41854-794C-4B29-9901-D2879AAB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tagem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7C00C6-073D-4CB6-8D0B-3C8E97D8F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Přidání tagu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git tag &lt;</a:t>
            </a:r>
            <a:r>
              <a:rPr lang="en-US" b="1" dirty="0" err="1">
                <a:latin typeface="Consolas" panose="020B0609020204030204" pitchFamily="49" charset="0"/>
              </a:rPr>
              <a:t>tagname</a:t>
            </a:r>
            <a:r>
              <a:rPr lang="cs-CZ" b="1" dirty="0">
                <a:latin typeface="Consolas" panose="020B0609020204030204" pitchFamily="49" charset="0"/>
              </a:rPr>
              <a:t>&gt; </a:t>
            </a:r>
            <a:r>
              <a:rPr lang="cs-CZ" dirty="0"/>
              <a:t>- jednoduchý tag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git tag -a -m &lt;m</a:t>
            </a:r>
            <a:r>
              <a:rPr lang="cs-CZ" b="1" dirty="0">
                <a:latin typeface="Consolas" panose="020B0609020204030204" pitchFamily="49" charset="0"/>
              </a:rPr>
              <a:t>e</a:t>
            </a:r>
            <a:r>
              <a:rPr lang="en-US" b="1" dirty="0">
                <a:latin typeface="Consolas" panose="020B0609020204030204" pitchFamily="49" charset="0"/>
              </a:rPr>
              <a:t>s</a:t>
            </a:r>
            <a:r>
              <a:rPr lang="cs-CZ" b="1" dirty="0" err="1">
                <a:latin typeface="Consolas" panose="020B0609020204030204" pitchFamily="49" charset="0"/>
              </a:rPr>
              <a:t>sa</a:t>
            </a:r>
            <a:r>
              <a:rPr lang="en-US" b="1" dirty="0">
                <a:latin typeface="Consolas" panose="020B0609020204030204" pitchFamily="49" charset="0"/>
              </a:rPr>
              <a:t>g</a:t>
            </a:r>
            <a:r>
              <a:rPr lang="cs-CZ" b="1" dirty="0">
                <a:latin typeface="Consolas" panose="020B0609020204030204" pitchFamily="49" charset="0"/>
              </a:rPr>
              <a:t>e</a:t>
            </a:r>
            <a:r>
              <a:rPr lang="en-US" b="1" dirty="0">
                <a:latin typeface="Consolas" panose="020B0609020204030204" pitchFamily="49" charset="0"/>
              </a:rPr>
              <a:t>&gt; &lt;</a:t>
            </a:r>
            <a:r>
              <a:rPr lang="en-US" b="1" dirty="0" err="1">
                <a:latin typeface="Consolas" panose="020B0609020204030204" pitchFamily="49" charset="0"/>
              </a:rPr>
              <a:t>tagname</a:t>
            </a:r>
            <a:r>
              <a:rPr lang="en-US" b="1" dirty="0">
                <a:latin typeface="Consolas" panose="020B0609020204030204" pitchFamily="49" charset="0"/>
              </a:rPr>
              <a:t>&gt;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dirty="0"/>
              <a:t>- anotovaný tag</a:t>
            </a:r>
          </a:p>
          <a:p>
            <a:r>
              <a:rPr lang="cs-CZ" dirty="0"/>
              <a:t>Smazání tagu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tag -d &lt;</a:t>
            </a:r>
            <a:r>
              <a:rPr lang="cs-CZ" b="1" dirty="0" err="1">
                <a:latin typeface="Consolas" panose="020B0609020204030204" pitchFamily="49" charset="0"/>
              </a:rPr>
              <a:t>tagname</a:t>
            </a:r>
            <a:r>
              <a:rPr lang="cs-CZ" b="1" dirty="0">
                <a:latin typeface="Consolas" panose="020B0609020204030204" pitchFamily="49" charset="0"/>
              </a:rPr>
              <a:t>&gt;</a:t>
            </a:r>
          </a:p>
          <a:p>
            <a:r>
              <a:rPr lang="cs-CZ" dirty="0"/>
              <a:t>Zobrazení seznamu tagů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tag -l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491B10-1FD0-422A-B633-B279EC36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862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778598-DA7D-41F8-97F2-5B2D885E9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F3A18A-D9D5-4522-944C-EE1049A22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tag</a:t>
            </a:r>
          </a:p>
          <a:p>
            <a:r>
              <a:rPr lang="cs-CZ" dirty="0">
                <a:hlinkClick r:id="rId2"/>
              </a:rPr>
              <a:t>https://learngitbranching.js.org/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A347B2-0B01-494A-9737-E20A01C1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8122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0F76D-D482-4DC1-A2D6-1DA524E0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Konfigurace a nastavení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08A092-8078-4F77-9636-B74D14A5F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803536-DF7B-4230-819E-DC8D00FD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580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00920-5133-4A63-AD1A-09A041D8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FFF367-F472-4B1E-82A6-DB000861A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úrovně</a:t>
            </a:r>
          </a:p>
          <a:p>
            <a:pPr lvl="1"/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spc="0" dirty="0"/>
              <a:t>(/</a:t>
            </a:r>
            <a:r>
              <a:rPr lang="cs-CZ" spc="0" dirty="0" err="1"/>
              <a:t>etc</a:t>
            </a:r>
            <a:r>
              <a:rPr lang="cs-CZ" spc="0" dirty="0"/>
              <a:t>/</a:t>
            </a:r>
            <a:r>
              <a:rPr lang="cs-CZ" spc="0" dirty="0" err="1"/>
              <a:t>gitconfig</a:t>
            </a:r>
            <a:r>
              <a:rPr lang="cs-CZ" spc="0" dirty="0"/>
              <a:t>) </a:t>
            </a:r>
            <a:r>
              <a:rPr lang="cs-CZ" dirty="0"/>
              <a:t>– pro všechny uživatele společný</a:t>
            </a:r>
          </a:p>
          <a:p>
            <a:pPr lvl="1"/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spc="0" dirty="0"/>
              <a:t>(~/.</a:t>
            </a:r>
            <a:r>
              <a:rPr lang="cs-CZ" spc="0" dirty="0" err="1"/>
              <a:t>gitconfig</a:t>
            </a:r>
            <a:r>
              <a:rPr lang="cs-CZ" spc="0" dirty="0"/>
              <a:t>) </a:t>
            </a:r>
            <a:r>
              <a:rPr lang="cs-CZ" dirty="0"/>
              <a:t>– uživatelské nastavení</a:t>
            </a:r>
          </a:p>
          <a:p>
            <a:pPr lvl="1"/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spc="0" dirty="0"/>
              <a:t>(.</a:t>
            </a:r>
            <a:r>
              <a:rPr lang="cs-CZ" spc="0" dirty="0" err="1"/>
              <a:t>git</a:t>
            </a:r>
            <a:r>
              <a:rPr lang="cs-CZ" spc="0" dirty="0"/>
              <a:t>/</a:t>
            </a:r>
            <a:r>
              <a:rPr lang="cs-CZ" spc="0" dirty="0" err="1"/>
              <a:t>config</a:t>
            </a:r>
            <a:r>
              <a:rPr lang="cs-CZ" spc="0" dirty="0"/>
              <a:t>) </a:t>
            </a:r>
            <a:r>
              <a:rPr lang="cs-CZ" dirty="0"/>
              <a:t>– nastavení </a:t>
            </a:r>
            <a:r>
              <a:rPr lang="cs-CZ" dirty="0" err="1"/>
              <a:t>repozitáře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E6B5AE-7BFF-47A7-9C2B-E26F7281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25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21883-1C58-4CAD-A66D-9682BAC0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je </a:t>
            </a:r>
            <a:r>
              <a:rPr lang="cs-CZ" b="1" dirty="0"/>
              <a:t>populární</a:t>
            </a:r>
            <a:r>
              <a:rPr lang="cs-CZ" dirty="0"/>
              <a:t> </a:t>
            </a:r>
            <a:r>
              <a:rPr lang="cs-CZ" dirty="0" err="1"/>
              <a:t>verzovací</a:t>
            </a:r>
            <a:r>
              <a:rPr lang="cs-CZ" dirty="0"/>
              <a:t> systém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394B86-EEB6-409C-B638-C8D221353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6093296"/>
            <a:ext cx="10972800" cy="4525963"/>
          </a:xfrm>
        </p:spPr>
        <p:txBody>
          <a:bodyPr/>
          <a:lstStyle/>
          <a:p>
            <a:r>
              <a:rPr lang="cs-CZ" dirty="0">
                <a:hlinkClick r:id="rId3"/>
              </a:rPr>
              <a:t>https://insights.stackoverflow.com/survey/2018/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25CBCE-C09F-444A-BB6C-2E11E9D5C7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7688" y="1268760"/>
            <a:ext cx="6648450" cy="4695825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427F73-5D29-4923-B125-AE167244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65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A1491-3A03-4CC9-9E91-4E3C4FDF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nastavení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A11820-F723-4587-97E9-5BD5903C5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config</a:t>
            </a:r>
            <a:r>
              <a:rPr lang="cs-CZ" b="1" dirty="0">
                <a:latin typeface="Consolas" panose="020B0609020204030204" pitchFamily="49" charset="0"/>
              </a:rPr>
              <a:t> [--</a:t>
            </a:r>
            <a:r>
              <a:rPr lang="cs-CZ" b="1" dirty="0" err="1">
                <a:latin typeface="Consolas" panose="020B0609020204030204" pitchFamily="49" charset="0"/>
              </a:rPr>
              <a:t>global</a:t>
            </a:r>
            <a:r>
              <a:rPr lang="cs-CZ" b="1" dirty="0">
                <a:latin typeface="Consolas" panose="020B0609020204030204" pitchFamily="49" charset="0"/>
              </a:rPr>
              <a:t>] </a:t>
            </a:r>
            <a:r>
              <a:rPr lang="cs-CZ" b="1" dirty="0">
                <a:solidFill>
                  <a:srgbClr val="00B050"/>
                </a:solidFill>
                <a:latin typeface="Consolas" panose="020B0609020204030204" pitchFamily="49" charset="0"/>
              </a:rPr>
              <a:t>user</a:t>
            </a:r>
            <a:r>
              <a:rPr lang="cs-CZ" b="1" dirty="0">
                <a:latin typeface="Consolas" panose="020B0609020204030204" pitchFamily="49" charset="0"/>
              </a:rPr>
              <a:t>.</a:t>
            </a:r>
            <a:r>
              <a:rPr lang="cs-CZ" b="1" dirty="0">
                <a:solidFill>
                  <a:srgbClr val="C00000"/>
                </a:solidFill>
                <a:latin typeface="Consolas" panose="020B0609020204030204" pitchFamily="49" charset="0"/>
              </a:rPr>
              <a:t>name</a:t>
            </a:r>
            <a:r>
              <a:rPr lang="cs-CZ" b="1" dirty="0">
                <a:latin typeface="Consolas" panose="020B0609020204030204" pitchFamily="49" charset="0"/>
              </a:rPr>
              <a:t> "</a:t>
            </a:r>
            <a:r>
              <a:rPr lang="cs-CZ" b="1" dirty="0">
                <a:solidFill>
                  <a:schemeClr val="accent4"/>
                </a:solidFill>
                <a:latin typeface="Consolas" panose="020B0609020204030204" pitchFamily="49" charset="0"/>
              </a:rPr>
              <a:t>Martin Havel</a:t>
            </a:r>
            <a:r>
              <a:rPr lang="cs-CZ" b="1" dirty="0">
                <a:latin typeface="Consolas" panose="020B0609020204030204" pitchFamily="49" charset="0"/>
              </a:rPr>
              <a:t>"</a:t>
            </a:r>
          </a:p>
          <a:p>
            <a:pPr marL="0" indent="0">
              <a:buNone/>
            </a:pPr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config</a:t>
            </a:r>
            <a:r>
              <a:rPr lang="cs-CZ" b="1" dirty="0">
                <a:latin typeface="Consolas" panose="020B0609020204030204" pitchFamily="49" charset="0"/>
              </a:rPr>
              <a:t> [--</a:t>
            </a:r>
            <a:r>
              <a:rPr lang="cs-CZ" b="1" dirty="0" err="1">
                <a:latin typeface="Consolas" panose="020B0609020204030204" pitchFamily="49" charset="0"/>
              </a:rPr>
              <a:t>global</a:t>
            </a:r>
            <a:r>
              <a:rPr lang="cs-CZ" b="1" dirty="0">
                <a:latin typeface="Consolas" panose="020B0609020204030204" pitchFamily="49" charset="0"/>
              </a:rPr>
              <a:t>] </a:t>
            </a:r>
            <a:r>
              <a:rPr lang="cs-CZ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user</a:t>
            </a:r>
            <a:r>
              <a:rPr lang="cs-CZ" b="1" dirty="0" err="1">
                <a:latin typeface="Consolas" panose="020B0609020204030204" pitchFamily="49" charset="0"/>
              </a:rPr>
              <a:t>.</a:t>
            </a:r>
            <a:r>
              <a:rPr lang="cs-CZ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email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>
                <a:solidFill>
                  <a:schemeClr val="accent4"/>
                </a:solidFill>
                <a:latin typeface="Consolas" panose="020B0609020204030204" pitchFamily="49" charset="0"/>
                <a:hlinkClick r:id="rId3"/>
              </a:rPr>
              <a:t>havel@havit.cz</a:t>
            </a:r>
            <a:endParaRPr lang="cs-CZ" b="1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cs-CZ" dirty="0">
              <a:latin typeface="Consolas" panose="020B0609020204030204" pitchFamily="49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234DFD5-8D32-493C-A6AF-5A6ED74481E5}"/>
              </a:ext>
            </a:extLst>
          </p:cNvPr>
          <p:cNvSpPr txBox="1"/>
          <p:nvPr/>
        </p:nvSpPr>
        <p:spPr>
          <a:xfrm>
            <a:off x="2639616" y="3284984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Obsah souboru .</a:t>
            </a:r>
            <a:r>
              <a:rPr lang="cs-CZ" sz="2400" dirty="0" err="1">
                <a:solidFill>
                  <a:srgbClr val="000000"/>
                </a:solidFill>
              </a:rPr>
              <a:t>git</a:t>
            </a:r>
            <a:r>
              <a:rPr lang="cs-CZ" sz="2400" dirty="0" err="1"/>
              <a:t>config</a:t>
            </a:r>
            <a:endParaRPr lang="cs-CZ" sz="2400" dirty="0"/>
          </a:p>
          <a:p>
            <a:r>
              <a:rPr lang="cs-CZ" sz="2400" dirty="0">
                <a:solidFill>
                  <a:srgbClr val="000000"/>
                </a:solidFill>
              </a:rPr>
              <a:t>[</a:t>
            </a:r>
            <a:r>
              <a:rPr lang="cs-CZ" sz="2400" dirty="0">
                <a:solidFill>
                  <a:srgbClr val="00B050"/>
                </a:solidFill>
              </a:rPr>
              <a:t>user</a:t>
            </a:r>
            <a:r>
              <a:rPr lang="cs-CZ" sz="2400" dirty="0">
                <a:solidFill>
                  <a:srgbClr val="000000"/>
                </a:solidFill>
              </a:rPr>
              <a:t>]</a:t>
            </a:r>
          </a:p>
          <a:p>
            <a:r>
              <a:rPr lang="cs-CZ" sz="2400" dirty="0">
                <a:solidFill>
                  <a:srgbClr val="000000"/>
                </a:solidFill>
              </a:rPr>
              <a:t>	</a:t>
            </a:r>
            <a:r>
              <a:rPr lang="cs-CZ" sz="2400" dirty="0" err="1">
                <a:solidFill>
                  <a:srgbClr val="C00000"/>
                </a:solidFill>
              </a:rPr>
              <a:t>name</a:t>
            </a:r>
            <a:r>
              <a:rPr lang="cs-CZ" sz="2400" dirty="0">
                <a:solidFill>
                  <a:srgbClr val="000000"/>
                </a:solidFill>
              </a:rPr>
              <a:t> = </a:t>
            </a:r>
            <a:r>
              <a:rPr lang="cs-CZ" sz="2400" dirty="0">
                <a:solidFill>
                  <a:schemeClr val="accent4"/>
                </a:solidFill>
              </a:rPr>
              <a:t>Havel, Martin</a:t>
            </a:r>
          </a:p>
          <a:p>
            <a:r>
              <a:rPr lang="cs-CZ" sz="2400" dirty="0">
                <a:solidFill>
                  <a:srgbClr val="000000"/>
                </a:solidFill>
              </a:rPr>
              <a:t>	</a:t>
            </a:r>
            <a:r>
              <a:rPr lang="cs-CZ" sz="2400" dirty="0">
                <a:solidFill>
                  <a:srgbClr val="C00000"/>
                </a:solidFill>
              </a:rPr>
              <a:t>email</a:t>
            </a:r>
            <a:r>
              <a:rPr lang="cs-CZ" sz="2400" dirty="0">
                <a:solidFill>
                  <a:srgbClr val="000000"/>
                </a:solidFill>
              </a:rPr>
              <a:t> = </a:t>
            </a:r>
            <a:r>
              <a:rPr lang="cs-CZ" sz="2400" dirty="0">
                <a:solidFill>
                  <a:schemeClr val="accent4"/>
                </a:solidFill>
              </a:rPr>
              <a:t>havel@havit.cz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78BA82-88D8-471E-9F93-B2D16EC4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951614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A1491-3A03-4CC9-9E91-4E3C4FDF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A11820-F723-4587-97E9-5BD5903C5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600201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</a:rPr>
              <a:t>git config </a:t>
            </a:r>
            <a:r>
              <a:rPr lang="cs-CZ" sz="2400" b="1" dirty="0">
                <a:latin typeface="Consolas" panose="020B0609020204030204" pitchFamily="49" charset="0"/>
              </a:rPr>
              <a:t>--</a:t>
            </a:r>
            <a:r>
              <a:rPr lang="cs-CZ" sz="2400" b="1" dirty="0" err="1">
                <a:latin typeface="Consolas" panose="020B0609020204030204" pitchFamily="49" charset="0"/>
              </a:rPr>
              <a:t>global</a:t>
            </a:r>
            <a:r>
              <a:rPr lang="cs-CZ" sz="2400" b="1" dirty="0"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latin typeface="Consolas" panose="020B0609020204030204" pitchFamily="49" charset="0"/>
              </a:rPr>
              <a:t>core.editor</a:t>
            </a:r>
            <a:r>
              <a:rPr lang="en-US" sz="2400" b="1" dirty="0">
                <a:latin typeface="Consolas" panose="020B0609020204030204" pitchFamily="49" charset="0"/>
              </a:rPr>
              <a:t> notepad</a:t>
            </a:r>
            <a:endParaRPr lang="cs-CZ" sz="2400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2400" b="1" dirty="0" err="1">
                <a:latin typeface="Consolas" panose="020B0609020204030204" pitchFamily="49" charset="0"/>
              </a:rPr>
              <a:t>git</a:t>
            </a:r>
            <a:r>
              <a:rPr lang="cs-CZ" sz="2400" b="1" dirty="0">
                <a:latin typeface="Consolas" panose="020B0609020204030204" pitchFamily="49" charset="0"/>
              </a:rPr>
              <a:t> </a:t>
            </a:r>
            <a:r>
              <a:rPr lang="cs-CZ" sz="2400" b="1" dirty="0" err="1">
                <a:latin typeface="Consolas" panose="020B0609020204030204" pitchFamily="49" charset="0"/>
              </a:rPr>
              <a:t>config</a:t>
            </a:r>
            <a:r>
              <a:rPr lang="cs-CZ" sz="2400" b="1" dirty="0">
                <a:latin typeface="Consolas" panose="020B0609020204030204" pitchFamily="49" charset="0"/>
              </a:rPr>
              <a:t> --</a:t>
            </a:r>
            <a:r>
              <a:rPr lang="cs-CZ" sz="2400" b="1" dirty="0" err="1">
                <a:latin typeface="Consolas" panose="020B0609020204030204" pitchFamily="49" charset="0"/>
              </a:rPr>
              <a:t>global</a:t>
            </a:r>
            <a:r>
              <a:rPr lang="cs-CZ" sz="2400" b="1" dirty="0">
                <a:latin typeface="Consolas" panose="020B0609020204030204" pitchFamily="49" charset="0"/>
              </a:rPr>
              <a:t> </a:t>
            </a:r>
            <a:r>
              <a:rPr lang="cs-CZ" sz="2400" b="1" dirty="0" err="1">
                <a:latin typeface="Consolas" panose="020B0609020204030204" pitchFamily="49" charset="0"/>
              </a:rPr>
              <a:t>alias.logf</a:t>
            </a:r>
            <a:r>
              <a:rPr lang="cs-CZ" sz="2400" b="1" dirty="0">
                <a:latin typeface="Consolas" panose="020B0609020204030204" pitchFamily="49" charset="0"/>
              </a:rPr>
              <a:t> "</a:t>
            </a:r>
            <a:r>
              <a:rPr lang="cs-CZ" sz="2400" b="1" dirty="0" err="1">
                <a:latin typeface="Consolas" panose="020B0609020204030204" pitchFamily="49" charset="0"/>
              </a:rPr>
              <a:t>git</a:t>
            </a:r>
            <a:r>
              <a:rPr lang="cs-CZ" sz="2400" b="1" dirty="0">
                <a:latin typeface="Consolas" panose="020B0609020204030204" pitchFamily="49" charset="0"/>
              </a:rPr>
              <a:t> log --</a:t>
            </a:r>
            <a:r>
              <a:rPr lang="cs-CZ" sz="2400" b="1" dirty="0" err="1">
                <a:latin typeface="Consolas" panose="020B0609020204030204" pitchFamily="49" charset="0"/>
              </a:rPr>
              <a:t>oneline</a:t>
            </a:r>
            <a:r>
              <a:rPr lang="cs-CZ" sz="2400" b="1" dirty="0">
                <a:latin typeface="Consolas" panose="020B0609020204030204" pitchFamily="49" charset="0"/>
              </a:rPr>
              <a:t> --</a:t>
            </a:r>
            <a:r>
              <a:rPr lang="cs-CZ" sz="2400" b="1" dirty="0" err="1">
                <a:latin typeface="Consolas" panose="020B0609020204030204" pitchFamily="49" charset="0"/>
              </a:rPr>
              <a:t>graph</a:t>
            </a:r>
            <a:r>
              <a:rPr lang="cs-CZ" sz="2400" b="1" dirty="0">
                <a:latin typeface="Consolas" panose="020B0609020204030204" pitchFamily="49" charset="0"/>
              </a:rPr>
              <a:t>" </a:t>
            </a:r>
          </a:p>
          <a:p>
            <a:pPr marL="0" indent="0">
              <a:buNone/>
            </a:pPr>
            <a:endParaRPr lang="cs-CZ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set LC_ALL=C.UTF-8</a:t>
            </a:r>
            <a:endParaRPr lang="cs-CZ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cs-CZ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cs-CZ" dirty="0">
              <a:latin typeface="Consolas" panose="020B0609020204030204" pitchFamily="49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AA77EF-5F60-4EAF-A923-77AAE1AE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5376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16498-002C-4245-9670-0801DA31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konců řádků </a:t>
            </a:r>
            <a:r>
              <a:rPr lang="cs-CZ" b="1" dirty="0"/>
              <a:t>Windows</a:t>
            </a:r>
            <a:r>
              <a:rPr lang="cs-CZ" dirty="0"/>
              <a:t> vs </a:t>
            </a:r>
            <a:r>
              <a:rPr lang="cs-CZ" b="1" dirty="0"/>
              <a:t>Linux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0D0DF9-8F1B-4604-BE3D-2318BE36E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pc="0" dirty="0"/>
          </a:p>
          <a:p>
            <a:pPr marL="0" indent="0">
              <a:buNone/>
            </a:pPr>
            <a:endParaRPr lang="cs-CZ" spc="0" dirty="0"/>
          </a:p>
          <a:p>
            <a:pPr marL="0" indent="0">
              <a:buNone/>
            </a:pPr>
            <a:endParaRPr lang="cs-CZ" spc="0" dirty="0"/>
          </a:p>
          <a:p>
            <a:endParaRPr lang="cs-CZ" spc="0" dirty="0"/>
          </a:p>
          <a:p>
            <a:endParaRPr lang="cs-CZ" spc="0" dirty="0"/>
          </a:p>
          <a:p>
            <a:r>
              <a:rPr lang="cs-CZ" spc="0" dirty="0"/>
              <a:t>Nastavení </a:t>
            </a:r>
            <a:r>
              <a:rPr lang="cs-CZ" spc="0" dirty="0" err="1"/>
              <a:t>core.autocrlf</a:t>
            </a:r>
            <a:endParaRPr lang="cs-CZ" spc="0" dirty="0"/>
          </a:p>
          <a:p>
            <a:pPr lvl="1"/>
            <a:r>
              <a:rPr lang="cs-CZ" dirty="0"/>
              <a:t>(</a:t>
            </a:r>
            <a:r>
              <a:rPr lang="cs-CZ" dirty="0" err="1"/>
              <a:t>true</a:t>
            </a:r>
            <a:r>
              <a:rPr lang="cs-CZ" dirty="0"/>
              <a:t>, </a:t>
            </a:r>
            <a:r>
              <a:rPr lang="cs-CZ" dirty="0" err="1"/>
              <a:t>false</a:t>
            </a:r>
            <a:r>
              <a:rPr lang="cs-CZ" dirty="0"/>
              <a:t>, input)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06AACB3-79C5-43F8-811A-8F758E4060CD}"/>
              </a:ext>
            </a:extLst>
          </p:cNvPr>
          <p:cNvSpPr txBox="1"/>
          <p:nvPr/>
        </p:nvSpPr>
        <p:spPr>
          <a:xfrm>
            <a:off x="2495600" y="6245225"/>
            <a:ext cx="957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Autor: </a:t>
            </a:r>
            <a:r>
              <a:rPr lang="en-US" dirty="0" err="1"/>
              <a:t>Nightflyer</a:t>
            </a:r>
            <a:r>
              <a:rPr lang="en-US" dirty="0"/>
              <a:t>, CC BY-SA 3.0, https://commons.wikimedia.org/w/index.php?curid=8923219</a:t>
            </a:r>
            <a:endParaRPr lang="cs-CZ" dirty="0"/>
          </a:p>
        </p:txBody>
      </p:sp>
      <p:pic>
        <p:nvPicPr>
          <p:cNvPr id="6" name="Obrázek 5" descr="Obsah obrázku interiér, objekt, zeď, vsedě&#10;&#10;Popis byl vytvořen automaticky">
            <a:extLst>
              <a:ext uri="{FF2B5EF4-FFF2-40B4-BE49-F238E27FC236}">
                <a16:creationId xmlns:a16="http://schemas.microsoft.com/office/drawing/2014/main" id="{71F4367E-24AB-4197-8F65-4B8B36574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700808"/>
            <a:ext cx="4359788" cy="3951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75A805D-AC2F-46D7-A4C6-6C0FF5F50CCC}"/>
              </a:ext>
            </a:extLst>
          </p:cNvPr>
          <p:cNvSpPr txBox="1"/>
          <p:nvPr/>
        </p:nvSpPr>
        <p:spPr>
          <a:xfrm>
            <a:off x="911424" y="2070219"/>
            <a:ext cx="375416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0000"/>
                </a:solidFill>
              </a:rPr>
              <a:t>Windows vs Linux</a:t>
            </a:r>
          </a:p>
          <a:p>
            <a:pPr algn="ctr"/>
            <a:r>
              <a:rPr lang="cs-CZ" sz="3200" b="1" dirty="0">
                <a:solidFill>
                  <a:srgbClr val="000000"/>
                </a:solidFill>
              </a:rPr>
              <a:t>CRLF vs LF</a:t>
            </a:r>
          </a:p>
          <a:p>
            <a:endParaRPr lang="cs-CZ" b="1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CA1AC78C-2B49-45ED-8318-25D3923C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023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16498-002C-4245-9670-0801DA31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 .</a:t>
            </a:r>
            <a:r>
              <a:rPr lang="cs-CZ" dirty="0" err="1"/>
              <a:t>gitattributes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0D0DF9-8F1B-4604-BE3D-2318BE36E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text=auto</a:t>
            </a:r>
          </a:p>
          <a:p>
            <a:r>
              <a:rPr lang="cs-CZ" dirty="0"/>
              <a:t>*.</a:t>
            </a:r>
            <a:r>
              <a:rPr lang="cs-CZ" dirty="0" err="1"/>
              <a:t>bmp</a:t>
            </a:r>
            <a:r>
              <a:rPr lang="cs-CZ" dirty="0"/>
              <a:t> </a:t>
            </a:r>
            <a:r>
              <a:rPr lang="cs-CZ" dirty="0" err="1"/>
              <a:t>binary</a:t>
            </a:r>
            <a:endParaRPr lang="cs-CZ" dirty="0"/>
          </a:p>
          <a:p>
            <a:r>
              <a:rPr lang="en-US" dirty="0"/>
              <a:t>*.cs text diff=</a:t>
            </a:r>
            <a:r>
              <a:rPr lang="en-US" dirty="0" err="1"/>
              <a:t>csharp</a:t>
            </a:r>
            <a:r>
              <a:rPr lang="en-US" dirty="0"/>
              <a:t> </a:t>
            </a:r>
          </a:p>
          <a:p>
            <a:r>
              <a:rPr lang="en-US" dirty="0"/>
              <a:t>*.</a:t>
            </a:r>
            <a:r>
              <a:rPr lang="en-US" dirty="0" err="1"/>
              <a:t>csproj</a:t>
            </a:r>
            <a:r>
              <a:rPr lang="en-US" dirty="0"/>
              <a:t> text merge=</a:t>
            </a:r>
            <a:r>
              <a:rPr lang="en-US" dirty="0" err="1"/>
              <a:t>unio</a:t>
            </a:r>
            <a:r>
              <a:rPr lang="cs-CZ" dirty="0"/>
              <a:t>n</a:t>
            </a:r>
          </a:p>
          <a:p>
            <a:r>
              <a:rPr lang="en-US" dirty="0"/>
              <a:t>*.</a:t>
            </a:r>
            <a:r>
              <a:rPr lang="en-US" dirty="0" err="1"/>
              <a:t>sln</a:t>
            </a:r>
            <a:r>
              <a:rPr lang="en-US" dirty="0"/>
              <a:t> text </a:t>
            </a:r>
            <a:r>
              <a:rPr lang="en-US" dirty="0" err="1"/>
              <a:t>eol</a:t>
            </a:r>
            <a:r>
              <a:rPr lang="en-US" dirty="0"/>
              <a:t>=</a:t>
            </a:r>
            <a:r>
              <a:rPr lang="en-US" dirty="0" err="1"/>
              <a:t>crlf</a:t>
            </a:r>
            <a:r>
              <a:rPr lang="en-US" dirty="0"/>
              <a:t> merge=union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5D8F0D-6AE5-4248-B945-8ABFCA9C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8903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BC40E1-26B0-485D-B062-73FCCC0B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Merge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950D72-835C-46E9-AFAB-7DA486AEA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&lt;zdroj&gt; -</a:t>
            </a:r>
            <a:r>
              <a:rPr lang="cs-CZ" dirty="0" err="1"/>
              <a:t>Xrenormalize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&lt;zdroj&gt; -</a:t>
            </a:r>
            <a:r>
              <a:rPr lang="cs-CZ" dirty="0" err="1"/>
              <a:t>Xignore-space-at-eol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FA7E5B-E848-45E2-90AA-3C2B496A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444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FC0B7-8329-49D5-A5BB-34A7782E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 .</a:t>
            </a:r>
            <a:r>
              <a:rPr lang="cs-CZ" dirty="0" err="1"/>
              <a:t>gitignore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A3333D-CA65-4619-A989-3DC035938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Složky</a:t>
            </a:r>
          </a:p>
          <a:p>
            <a:pPr marL="457200" lvl="1" indent="0">
              <a:buNone/>
            </a:pPr>
            <a:r>
              <a:rPr lang="cs-CZ" dirty="0"/>
              <a:t>bin/</a:t>
            </a:r>
          </a:p>
          <a:p>
            <a:pPr marL="457200" lvl="1" indent="0">
              <a:buNone/>
            </a:pPr>
            <a:r>
              <a:rPr lang="cs-CZ" dirty="0" err="1"/>
              <a:t>obj</a:t>
            </a:r>
            <a:r>
              <a:rPr lang="cs-CZ" dirty="0"/>
              <a:t>/</a:t>
            </a:r>
          </a:p>
          <a:p>
            <a:r>
              <a:rPr lang="cs-CZ" dirty="0"/>
              <a:t>Typy souborů</a:t>
            </a:r>
          </a:p>
          <a:p>
            <a:pPr marL="457200" lvl="1" indent="0">
              <a:buNone/>
            </a:pPr>
            <a:r>
              <a:rPr lang="cs-CZ" dirty="0"/>
              <a:t>*.7z</a:t>
            </a:r>
          </a:p>
          <a:p>
            <a:pPr marL="457200" lvl="1" indent="0">
              <a:buNone/>
            </a:pPr>
            <a:r>
              <a:rPr lang="cs-CZ" dirty="0"/>
              <a:t>*.log</a:t>
            </a:r>
          </a:p>
          <a:p>
            <a:r>
              <a:rPr lang="cs-CZ" dirty="0"/>
              <a:t>Case sensitive</a:t>
            </a:r>
          </a:p>
          <a:p>
            <a:pPr marL="457200" lvl="1" indent="0">
              <a:buNone/>
            </a:pPr>
            <a:r>
              <a:rPr lang="cs-CZ" dirty="0"/>
              <a:t>[Bb]in</a:t>
            </a:r>
          </a:p>
          <a:p>
            <a:pPr marL="457200" lvl="1" indent="0">
              <a:buNone/>
            </a:pPr>
            <a:r>
              <a:rPr lang="cs-CZ" dirty="0"/>
              <a:t>[</a:t>
            </a:r>
            <a:r>
              <a:rPr lang="cs-CZ" dirty="0" err="1"/>
              <a:t>Oo</a:t>
            </a:r>
            <a:r>
              <a:rPr lang="cs-CZ" dirty="0"/>
              <a:t>]</a:t>
            </a:r>
            <a:r>
              <a:rPr lang="cs-CZ" dirty="0" err="1"/>
              <a:t>bj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[</a:t>
            </a:r>
            <a:r>
              <a:rPr lang="cs-CZ" dirty="0" err="1"/>
              <a:t>Tt</a:t>
            </a:r>
            <a:r>
              <a:rPr lang="cs-CZ" dirty="0"/>
              <a:t>]</a:t>
            </a:r>
            <a:r>
              <a:rPr lang="cs-CZ" dirty="0" err="1"/>
              <a:t>est</a:t>
            </a:r>
            <a:r>
              <a:rPr lang="cs-CZ" dirty="0"/>
              <a:t>[</a:t>
            </a:r>
            <a:r>
              <a:rPr lang="cs-CZ" dirty="0" err="1"/>
              <a:t>Rr</a:t>
            </a:r>
            <a:r>
              <a:rPr lang="cs-CZ" dirty="0"/>
              <a:t>]</a:t>
            </a:r>
            <a:r>
              <a:rPr lang="cs-CZ" dirty="0" err="1"/>
              <a:t>esults</a:t>
            </a:r>
            <a:endParaRPr lang="cs-CZ" dirty="0"/>
          </a:p>
          <a:p>
            <a:r>
              <a:rPr lang="cs-CZ" dirty="0"/>
              <a:t>Všechny soubory v adresáři rekurzivně</a:t>
            </a:r>
          </a:p>
          <a:p>
            <a:pPr marL="457200" lvl="1" indent="0">
              <a:buNone/>
            </a:pPr>
            <a:r>
              <a:rPr lang="cs-CZ" dirty="0"/>
              <a:t>.vs/**/*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AC57F9-5231-4FFF-BAF7-AED4092F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5112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549B1-FF37-406D-9D23-B1E5FAFD7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(Mírně) Pokročilejší techniky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7973C3-E08A-499D-8029-0E5535B64A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7C9474-99FE-47A5-8539-E278E779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3291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4154D-5F7D-4283-91CB-4E44BC673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Větvení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A1C0D4-3EBD-4D5A-A038-843C56691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Vytvoření větve (název musí být bez mezer)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branch</a:t>
            </a:r>
            <a:r>
              <a:rPr lang="cs-CZ" b="1" dirty="0">
                <a:latin typeface="Consolas" panose="020B0609020204030204" pitchFamily="49" charset="0"/>
              </a:rPr>
              <a:t> &lt;větev&gt;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checkout</a:t>
            </a:r>
            <a:r>
              <a:rPr lang="cs-CZ" b="1" dirty="0">
                <a:latin typeface="Consolas" panose="020B0609020204030204" pitchFamily="49" charset="0"/>
              </a:rPr>
              <a:t> &lt;větev&gt;</a:t>
            </a:r>
          </a:p>
          <a:p>
            <a:r>
              <a:rPr lang="cs-CZ" dirty="0"/>
              <a:t>Alternativa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checkout</a:t>
            </a:r>
            <a:r>
              <a:rPr lang="cs-CZ" b="1" dirty="0">
                <a:latin typeface="Consolas" panose="020B0609020204030204" pitchFamily="49" charset="0"/>
              </a:rPr>
              <a:t> -b &lt;větev&gt;</a:t>
            </a:r>
          </a:p>
          <a:p>
            <a:r>
              <a:rPr lang="cs-CZ" dirty="0" err="1"/>
              <a:t>Commit</a:t>
            </a:r>
            <a:r>
              <a:rPr lang="cs-CZ" dirty="0"/>
              <a:t> jako obvykle</a:t>
            </a:r>
          </a:p>
          <a:p>
            <a:r>
              <a:rPr lang="cs-CZ" dirty="0"/>
              <a:t>Smazání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branch</a:t>
            </a:r>
            <a:r>
              <a:rPr lang="cs-CZ" b="1" dirty="0">
                <a:latin typeface="Consolas" panose="020B0609020204030204" pitchFamily="49" charset="0"/>
              </a:rPr>
              <a:t> –d &lt;větev&gt;</a:t>
            </a:r>
          </a:p>
        </p:txBody>
      </p:sp>
      <p:pic>
        <p:nvPicPr>
          <p:cNvPr id="5" name="Obrázek 4" descr="Obsah obrázku strom, obloha, exteriér, vsedě&#10;&#10;Popis byl vytvořen automaticky">
            <a:extLst>
              <a:ext uri="{FF2B5EF4-FFF2-40B4-BE49-F238E27FC236}">
                <a16:creationId xmlns:a16="http://schemas.microsoft.com/office/drawing/2014/main" id="{D8CDD23E-CD23-4EE1-9979-0289558C1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58813"/>
            <a:ext cx="5724549" cy="5724549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F4FAD3-FFA9-4A91-AC58-FB94B050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0523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D1900-C545-4349-B090-C923B1D0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A22E3E-FE05-4D13-97E5-99CFF55691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Větvení</a:t>
            </a:r>
          </a:p>
          <a:p>
            <a:r>
              <a:rPr lang="cs-CZ" dirty="0">
                <a:hlinkClick r:id="rId2"/>
              </a:rPr>
              <a:t>https://learngitbranching.js.org/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E7A0AF-2646-4675-97EE-1B26DB07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1271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DD030-DC4D-4BB8-851F-1E551A55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(výchozí stav)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2F649F-EC49-4F3F-A5A7-2312B7ECD156}"/>
              </a:ext>
            </a:extLst>
          </p:cNvPr>
          <p:cNvSpPr txBox="1"/>
          <p:nvPr/>
        </p:nvSpPr>
        <p:spPr>
          <a:xfrm>
            <a:off x="2207569" y="645333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Převzato z </a:t>
            </a:r>
            <a:r>
              <a:rPr lang="cs-CZ" dirty="0"/>
              <a:t>https://git-scm.com/book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D5682C2-64C6-442E-BE60-85BAE5719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s://git-scm.com/figures/18333fig0315-tn.png">
            <a:extLst>
              <a:ext uri="{FF2B5EF4-FFF2-40B4-BE49-F238E27FC236}">
                <a16:creationId xmlns:a16="http://schemas.microsoft.com/office/drawing/2014/main" id="{D20495CC-E5A7-48FB-82C8-F7898E6EE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257425"/>
            <a:ext cx="36957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AE8330-70A3-4F64-B878-DF61741D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52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ál 5">
            <a:extLst>
              <a:ext uri="{FF2B5EF4-FFF2-40B4-BE49-F238E27FC236}">
                <a16:creationId xmlns:a16="http://schemas.microsoft.com/office/drawing/2014/main" id="{BA663D06-D941-4C28-AFB4-C6532F8FFF6D}"/>
              </a:ext>
            </a:extLst>
          </p:cNvPr>
          <p:cNvSpPr/>
          <p:nvPr/>
        </p:nvSpPr>
        <p:spPr>
          <a:xfrm>
            <a:off x="8328248" y="3645024"/>
            <a:ext cx="1368152" cy="14401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F188AF-C251-477C-BB55-F73E7D03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GIT?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4A2BA4-9AE9-45A2-BFA0-46950752E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stupid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tracker</a:t>
            </a:r>
            <a:r>
              <a:rPr lang="cs-CZ" dirty="0"/>
              <a:t>“</a:t>
            </a:r>
          </a:p>
          <a:p>
            <a:r>
              <a:rPr lang="cs-CZ" dirty="0"/>
              <a:t>Vytvořený </a:t>
            </a:r>
            <a:r>
              <a:rPr lang="cs-CZ" dirty="0" err="1"/>
              <a:t>Linusem</a:t>
            </a:r>
            <a:r>
              <a:rPr lang="cs-CZ" dirty="0"/>
              <a:t> </a:t>
            </a:r>
            <a:r>
              <a:rPr lang="cs-CZ" dirty="0" err="1"/>
              <a:t>Torvaldsem</a:t>
            </a:r>
            <a:r>
              <a:rPr lang="cs-CZ" dirty="0"/>
              <a:t> pro vývoj jádra Linuxu</a:t>
            </a:r>
          </a:p>
          <a:p>
            <a:pPr lvl="1"/>
            <a:r>
              <a:rPr lang="cs-CZ" dirty="0"/>
              <a:t>Po odchodu od </a:t>
            </a:r>
            <a:r>
              <a:rPr lang="cs-CZ" dirty="0" err="1"/>
              <a:t>BitKeeperu</a:t>
            </a:r>
            <a:endParaRPr lang="cs-CZ" dirty="0"/>
          </a:p>
          <a:p>
            <a:r>
              <a:rPr lang="cs-CZ" dirty="0"/>
              <a:t>Vyvíjen od roku 2005 dodnes </a:t>
            </a:r>
          </a:p>
          <a:p>
            <a:pPr lvl="1"/>
            <a:r>
              <a:rPr lang="cs-CZ" dirty="0"/>
              <a:t>V poslední době se přidal i Microsoft</a:t>
            </a:r>
          </a:p>
          <a:p>
            <a:r>
              <a:rPr lang="cs-CZ" dirty="0"/>
              <a:t>Základní vlastnosti</a:t>
            </a:r>
          </a:p>
          <a:p>
            <a:pPr lvl="1"/>
            <a:r>
              <a:rPr lang="cs-CZ" dirty="0"/>
              <a:t>Rychlý</a:t>
            </a:r>
          </a:p>
          <a:p>
            <a:pPr lvl="1"/>
            <a:r>
              <a:rPr lang="cs-CZ" dirty="0"/>
              <a:t>Bezpečný</a:t>
            </a:r>
          </a:p>
          <a:p>
            <a:pPr lvl="1"/>
            <a:r>
              <a:rPr lang="cs-CZ" dirty="0"/>
              <a:t>Jednoduché větvení</a:t>
            </a:r>
          </a:p>
          <a:p>
            <a:pPr lvl="1"/>
            <a:r>
              <a:rPr lang="cs-CZ" dirty="0"/>
              <a:t>Jednoduché slučování</a:t>
            </a:r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AF5A81-9949-4F8A-A37C-EE01D129F4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134990"/>
            <a:ext cx="3456384" cy="3456384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A9A695-1655-4885-9F6D-1C03B0A5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git-scm.com/figures/18333fig0316-tn.png">
            <a:extLst>
              <a:ext uri="{FF2B5EF4-FFF2-40B4-BE49-F238E27FC236}">
                <a16:creationId xmlns:a16="http://schemas.microsoft.com/office/drawing/2014/main" id="{1AB22F71-B45D-4E6D-98A2-57ED83A03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1" y="1807817"/>
            <a:ext cx="3761443" cy="324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59DD030-DC4D-4BB8-851F-1E551A55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(průběh)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2F649F-EC49-4F3F-A5A7-2312B7ECD156}"/>
              </a:ext>
            </a:extLst>
          </p:cNvPr>
          <p:cNvSpPr txBox="1"/>
          <p:nvPr/>
        </p:nvSpPr>
        <p:spPr>
          <a:xfrm>
            <a:off x="2207569" y="645333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Převzato z </a:t>
            </a:r>
            <a:r>
              <a:rPr lang="cs-CZ" dirty="0"/>
              <a:t>https://git-scm.com/book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D5682C2-64C6-442E-BE60-85BAE5719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744966-D7F0-4E10-9351-21C11A12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0880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DD030-DC4D-4BB8-851F-1E551A55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(konečný stav)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2F649F-EC49-4F3F-A5A7-2312B7ECD156}"/>
              </a:ext>
            </a:extLst>
          </p:cNvPr>
          <p:cNvSpPr txBox="1"/>
          <p:nvPr/>
        </p:nvSpPr>
        <p:spPr>
          <a:xfrm>
            <a:off x="2207569" y="645333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Převzato z </a:t>
            </a:r>
            <a:r>
              <a:rPr lang="cs-CZ" dirty="0"/>
              <a:t>https://git-scm.com/book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D5682C2-64C6-442E-BE60-85BAE5719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 descr="https://git-scm.com/figures/18333fig0317-tn.png">
            <a:extLst>
              <a:ext uri="{FF2B5EF4-FFF2-40B4-BE49-F238E27FC236}">
                <a16:creationId xmlns:a16="http://schemas.microsoft.com/office/drawing/2014/main" id="{F8D19A4C-BBB7-4C86-BAF2-DABB54E6E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34" y="2314574"/>
            <a:ext cx="4200525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2DB74E-CC9C-47E1-9B34-A6AAC771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5298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52313-C9AB-41AC-9771-BBC5D0B9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cestné slučování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8EF487C-45CD-4B0E-A4DF-65FCFE6FF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557957"/>
              </p:ext>
            </p:extLst>
          </p:nvPr>
        </p:nvGraphicFramePr>
        <p:xfrm>
          <a:off x="609600" y="1600200"/>
          <a:ext cx="10972800" cy="4983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472002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2960029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328892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55687709"/>
                    </a:ext>
                  </a:extLst>
                </a:gridCol>
              </a:tblGrid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Společný komit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feature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Výsledek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726022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153401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882243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906719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264593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580323-0A90-41F6-B56B-BE0E4BB5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6967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52313-C9AB-41AC-9771-BBC5D0B9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cestné slučování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8EF487C-45CD-4B0E-A4DF-65FCFE6FF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318734"/>
              </p:ext>
            </p:extLst>
          </p:nvPr>
        </p:nvGraphicFramePr>
        <p:xfrm>
          <a:off x="609600" y="1600200"/>
          <a:ext cx="10972800" cy="4983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472002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2960029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328892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55687709"/>
                    </a:ext>
                  </a:extLst>
                </a:gridCol>
              </a:tblGrid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Společný komit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feature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Výsledek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726022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2097D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2097D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2097D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153401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882243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906719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264593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D32028-3201-4884-811E-4A976355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0051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52313-C9AB-41AC-9771-BBC5D0B9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cestné slučování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8EF487C-45CD-4B0E-A4DF-65FCFE6FF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48436"/>
              </p:ext>
            </p:extLst>
          </p:nvPr>
        </p:nvGraphicFramePr>
        <p:xfrm>
          <a:off x="609600" y="1600200"/>
          <a:ext cx="10972800" cy="4983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472002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2960029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328892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55687709"/>
                    </a:ext>
                  </a:extLst>
                </a:gridCol>
              </a:tblGrid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Společný komit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feature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Výsledek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726022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153401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882243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906719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264593"/>
                  </a:ext>
                </a:extLst>
              </a:tr>
            </a:tbl>
          </a:graphicData>
        </a:graphic>
      </p:graphicFrame>
      <p:sp>
        <p:nvSpPr>
          <p:cNvPr id="8" name="Oblouk 7">
            <a:extLst>
              <a:ext uri="{FF2B5EF4-FFF2-40B4-BE49-F238E27FC236}">
                <a16:creationId xmlns:a16="http://schemas.microsoft.com/office/drawing/2014/main" id="{246B4674-891B-477A-83E7-1BAFFD4F3093}"/>
              </a:ext>
            </a:extLst>
          </p:cNvPr>
          <p:cNvSpPr/>
          <p:nvPr/>
        </p:nvSpPr>
        <p:spPr>
          <a:xfrm>
            <a:off x="1847528" y="2636912"/>
            <a:ext cx="5616624" cy="648072"/>
          </a:xfrm>
          <a:prstGeom prst="arc">
            <a:avLst>
              <a:gd name="adj1" fmla="val 10923971"/>
              <a:gd name="adj2" fmla="val 0"/>
            </a:avLst>
          </a:prstGeom>
          <a:ln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louk 8">
            <a:extLst>
              <a:ext uri="{FF2B5EF4-FFF2-40B4-BE49-F238E27FC236}">
                <a16:creationId xmlns:a16="http://schemas.microsoft.com/office/drawing/2014/main" id="{A3EDDCEF-9BBA-4844-BD55-988C723F33E5}"/>
              </a:ext>
            </a:extLst>
          </p:cNvPr>
          <p:cNvSpPr/>
          <p:nvPr/>
        </p:nvSpPr>
        <p:spPr>
          <a:xfrm>
            <a:off x="1948165" y="2780928"/>
            <a:ext cx="2736304" cy="288442"/>
          </a:xfrm>
          <a:prstGeom prst="arc">
            <a:avLst>
              <a:gd name="adj1" fmla="val 10923971"/>
              <a:gd name="adj2" fmla="val 0"/>
            </a:avLst>
          </a:prstGeom>
          <a:ln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7F0BB0-5626-490B-BA5B-1C7EB998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3426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52313-C9AB-41AC-9771-BBC5D0B9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cestné slučování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8EF487C-45CD-4B0E-A4DF-65FCFE6FF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202786"/>
              </p:ext>
            </p:extLst>
          </p:nvPr>
        </p:nvGraphicFramePr>
        <p:xfrm>
          <a:off x="609600" y="1600200"/>
          <a:ext cx="10972800" cy="4983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472002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2960029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328892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55687709"/>
                    </a:ext>
                  </a:extLst>
                </a:gridCol>
              </a:tblGrid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Společný komit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feature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Výsledek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726022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Jedna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153401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882243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906719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264593"/>
                  </a:ext>
                </a:extLst>
              </a:tr>
            </a:tbl>
          </a:graphicData>
        </a:graphic>
      </p:graphicFrame>
      <p:sp>
        <p:nvSpPr>
          <p:cNvPr id="8" name="Oblouk 7">
            <a:extLst>
              <a:ext uri="{FF2B5EF4-FFF2-40B4-BE49-F238E27FC236}">
                <a16:creationId xmlns:a16="http://schemas.microsoft.com/office/drawing/2014/main" id="{246B4674-891B-477A-83E7-1BAFFD4F3093}"/>
              </a:ext>
            </a:extLst>
          </p:cNvPr>
          <p:cNvSpPr/>
          <p:nvPr/>
        </p:nvSpPr>
        <p:spPr>
          <a:xfrm>
            <a:off x="1847528" y="2636912"/>
            <a:ext cx="5616624" cy="648072"/>
          </a:xfrm>
          <a:prstGeom prst="arc">
            <a:avLst>
              <a:gd name="adj1" fmla="val 10923971"/>
              <a:gd name="adj2" fmla="val 0"/>
            </a:avLst>
          </a:prstGeom>
          <a:ln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louk 8">
            <a:extLst>
              <a:ext uri="{FF2B5EF4-FFF2-40B4-BE49-F238E27FC236}">
                <a16:creationId xmlns:a16="http://schemas.microsoft.com/office/drawing/2014/main" id="{A3EDDCEF-9BBA-4844-BD55-988C723F33E5}"/>
              </a:ext>
            </a:extLst>
          </p:cNvPr>
          <p:cNvSpPr/>
          <p:nvPr/>
        </p:nvSpPr>
        <p:spPr>
          <a:xfrm>
            <a:off x="1948165" y="2780928"/>
            <a:ext cx="2736304" cy="288442"/>
          </a:xfrm>
          <a:prstGeom prst="arc">
            <a:avLst>
              <a:gd name="adj1" fmla="val 10923971"/>
              <a:gd name="adj2" fmla="val 0"/>
            </a:avLst>
          </a:prstGeom>
          <a:ln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louk 11">
            <a:extLst>
              <a:ext uri="{FF2B5EF4-FFF2-40B4-BE49-F238E27FC236}">
                <a16:creationId xmlns:a16="http://schemas.microsoft.com/office/drawing/2014/main" id="{AA0F3CD3-C1F4-4F78-9E2D-DC25B28713C1}"/>
              </a:ext>
            </a:extLst>
          </p:cNvPr>
          <p:cNvSpPr/>
          <p:nvPr/>
        </p:nvSpPr>
        <p:spPr>
          <a:xfrm>
            <a:off x="7464152" y="2780928"/>
            <a:ext cx="2736304" cy="288442"/>
          </a:xfrm>
          <a:prstGeom prst="arc">
            <a:avLst>
              <a:gd name="adj1" fmla="val 10923971"/>
              <a:gd name="adj2" fmla="val 0"/>
            </a:avLst>
          </a:prstGeom>
          <a:ln>
            <a:solidFill>
              <a:srgbClr val="2097D0"/>
            </a:solidFill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0C7E3-A321-40AF-829F-34BAF4FC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6178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52313-C9AB-41AC-9771-BBC5D0B9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cestné slučování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8EF487C-45CD-4B0E-A4DF-65FCFE6FF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625877"/>
              </p:ext>
            </p:extLst>
          </p:nvPr>
        </p:nvGraphicFramePr>
        <p:xfrm>
          <a:off x="609600" y="1600200"/>
          <a:ext cx="10972800" cy="4983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472002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2960029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328892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55687709"/>
                    </a:ext>
                  </a:extLst>
                </a:gridCol>
              </a:tblGrid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Společný komit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feature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Výsledek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726022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Jedna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153401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2097D0"/>
                          </a:solidFill>
                        </a:rPr>
                        <a:t>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2097D0"/>
                          </a:solidFill>
                        </a:rPr>
                        <a:t>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2097D0"/>
                          </a:solidFill>
                        </a:rPr>
                        <a:t>Dva a půl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882243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906719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264593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FC3638-D9C8-453F-8C1A-838F92D6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321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52313-C9AB-41AC-9771-BBC5D0B9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cestné slučování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8EF487C-45CD-4B0E-A4DF-65FCFE6FF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144255"/>
              </p:ext>
            </p:extLst>
          </p:nvPr>
        </p:nvGraphicFramePr>
        <p:xfrm>
          <a:off x="609600" y="1600200"/>
          <a:ext cx="10972800" cy="4983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472002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2960029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328892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55687709"/>
                    </a:ext>
                  </a:extLst>
                </a:gridCol>
              </a:tblGrid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Společný komit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feature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Výsledek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726022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Jedna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153401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2097D0"/>
                          </a:solidFill>
                        </a:rPr>
                        <a:t>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2097D0"/>
                          </a:solidFill>
                        </a:rPr>
                        <a:t>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2097D0"/>
                          </a:solidFill>
                        </a:rPr>
                        <a:t>Dva a půl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882243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906719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264593"/>
                  </a:ext>
                </a:extLst>
              </a:tr>
            </a:tbl>
          </a:graphicData>
        </a:graphic>
      </p:graphicFrame>
      <p:sp>
        <p:nvSpPr>
          <p:cNvPr id="10" name="Oblouk 9">
            <a:extLst>
              <a:ext uri="{FF2B5EF4-FFF2-40B4-BE49-F238E27FC236}">
                <a16:creationId xmlns:a16="http://schemas.microsoft.com/office/drawing/2014/main" id="{55D928E5-E22F-4AC3-B19A-F4CDC9E293A4}"/>
              </a:ext>
            </a:extLst>
          </p:cNvPr>
          <p:cNvSpPr/>
          <p:nvPr/>
        </p:nvSpPr>
        <p:spPr>
          <a:xfrm>
            <a:off x="1876157" y="3573017"/>
            <a:ext cx="5616624" cy="648072"/>
          </a:xfrm>
          <a:prstGeom prst="arc">
            <a:avLst>
              <a:gd name="adj1" fmla="val 10923971"/>
              <a:gd name="adj2" fmla="val 0"/>
            </a:avLst>
          </a:prstGeom>
          <a:ln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louk 10">
            <a:extLst>
              <a:ext uri="{FF2B5EF4-FFF2-40B4-BE49-F238E27FC236}">
                <a16:creationId xmlns:a16="http://schemas.microsoft.com/office/drawing/2014/main" id="{76A284AD-8BCB-4AC3-8B70-0D902A92C4AD}"/>
              </a:ext>
            </a:extLst>
          </p:cNvPr>
          <p:cNvSpPr/>
          <p:nvPr/>
        </p:nvSpPr>
        <p:spPr>
          <a:xfrm>
            <a:off x="1948165" y="3752832"/>
            <a:ext cx="2736304" cy="288442"/>
          </a:xfrm>
          <a:prstGeom prst="arc">
            <a:avLst>
              <a:gd name="adj1" fmla="val 10923971"/>
              <a:gd name="adj2" fmla="val 0"/>
            </a:avLst>
          </a:prstGeom>
          <a:ln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FC0335-EAE3-4360-8F45-1B467F57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8625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52313-C9AB-41AC-9771-BBC5D0B9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cestné slučování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8EF487C-45CD-4B0E-A4DF-65FCFE6FF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863052"/>
              </p:ext>
            </p:extLst>
          </p:nvPr>
        </p:nvGraphicFramePr>
        <p:xfrm>
          <a:off x="609600" y="1600200"/>
          <a:ext cx="10972800" cy="4983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472002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2960029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328892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55687709"/>
                    </a:ext>
                  </a:extLst>
                </a:gridCol>
              </a:tblGrid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Společný komit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feature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Výsledek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726022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Jedna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153401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Dva a půl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882243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906719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264593"/>
                  </a:ext>
                </a:extLst>
              </a:tr>
            </a:tbl>
          </a:graphicData>
        </a:graphic>
      </p:graphicFrame>
      <p:sp>
        <p:nvSpPr>
          <p:cNvPr id="10" name="Oblouk 9">
            <a:extLst>
              <a:ext uri="{FF2B5EF4-FFF2-40B4-BE49-F238E27FC236}">
                <a16:creationId xmlns:a16="http://schemas.microsoft.com/office/drawing/2014/main" id="{55D928E5-E22F-4AC3-B19A-F4CDC9E293A4}"/>
              </a:ext>
            </a:extLst>
          </p:cNvPr>
          <p:cNvSpPr/>
          <p:nvPr/>
        </p:nvSpPr>
        <p:spPr>
          <a:xfrm>
            <a:off x="1876157" y="3573017"/>
            <a:ext cx="5616624" cy="648072"/>
          </a:xfrm>
          <a:prstGeom prst="arc">
            <a:avLst>
              <a:gd name="adj1" fmla="val 10923971"/>
              <a:gd name="adj2" fmla="val 0"/>
            </a:avLst>
          </a:prstGeom>
          <a:ln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louk 10">
            <a:extLst>
              <a:ext uri="{FF2B5EF4-FFF2-40B4-BE49-F238E27FC236}">
                <a16:creationId xmlns:a16="http://schemas.microsoft.com/office/drawing/2014/main" id="{76A284AD-8BCB-4AC3-8B70-0D902A92C4AD}"/>
              </a:ext>
            </a:extLst>
          </p:cNvPr>
          <p:cNvSpPr/>
          <p:nvPr/>
        </p:nvSpPr>
        <p:spPr>
          <a:xfrm>
            <a:off x="1948165" y="3752832"/>
            <a:ext cx="2736304" cy="288442"/>
          </a:xfrm>
          <a:prstGeom prst="arc">
            <a:avLst>
              <a:gd name="adj1" fmla="val 10923971"/>
              <a:gd name="adj2" fmla="val 0"/>
            </a:avLst>
          </a:prstGeom>
          <a:ln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0BCDE4-97A3-44EF-AA11-D876FFEE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2156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52313-C9AB-41AC-9771-BBC5D0B9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cestné slučování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8EF487C-45CD-4B0E-A4DF-65FCFE6FF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732305"/>
              </p:ext>
            </p:extLst>
          </p:nvPr>
        </p:nvGraphicFramePr>
        <p:xfrm>
          <a:off x="609600" y="1600200"/>
          <a:ext cx="10972800" cy="4983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472002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2960029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328892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55687709"/>
                    </a:ext>
                  </a:extLst>
                </a:gridCol>
              </a:tblGrid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Společný komit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feature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Výsledek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726022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Jedna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153401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Dva a půl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Dva a půl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882243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906719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264593"/>
                  </a:ext>
                </a:extLst>
              </a:tr>
            </a:tbl>
          </a:graphicData>
        </a:graphic>
      </p:graphicFrame>
      <p:sp>
        <p:nvSpPr>
          <p:cNvPr id="10" name="Oblouk 9">
            <a:extLst>
              <a:ext uri="{FF2B5EF4-FFF2-40B4-BE49-F238E27FC236}">
                <a16:creationId xmlns:a16="http://schemas.microsoft.com/office/drawing/2014/main" id="{55D928E5-E22F-4AC3-B19A-F4CDC9E293A4}"/>
              </a:ext>
            </a:extLst>
          </p:cNvPr>
          <p:cNvSpPr/>
          <p:nvPr/>
        </p:nvSpPr>
        <p:spPr>
          <a:xfrm>
            <a:off x="1876157" y="3573017"/>
            <a:ext cx="5616624" cy="648072"/>
          </a:xfrm>
          <a:prstGeom prst="arc">
            <a:avLst>
              <a:gd name="adj1" fmla="val 10923971"/>
              <a:gd name="adj2" fmla="val 0"/>
            </a:avLst>
          </a:prstGeom>
          <a:ln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louk 10">
            <a:extLst>
              <a:ext uri="{FF2B5EF4-FFF2-40B4-BE49-F238E27FC236}">
                <a16:creationId xmlns:a16="http://schemas.microsoft.com/office/drawing/2014/main" id="{76A284AD-8BCB-4AC3-8B70-0D902A92C4AD}"/>
              </a:ext>
            </a:extLst>
          </p:cNvPr>
          <p:cNvSpPr/>
          <p:nvPr/>
        </p:nvSpPr>
        <p:spPr>
          <a:xfrm>
            <a:off x="1948165" y="3752832"/>
            <a:ext cx="2736304" cy="288442"/>
          </a:xfrm>
          <a:prstGeom prst="arc">
            <a:avLst>
              <a:gd name="adj1" fmla="val 10923971"/>
              <a:gd name="adj2" fmla="val 0"/>
            </a:avLst>
          </a:prstGeom>
          <a:ln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louk 11">
            <a:extLst>
              <a:ext uri="{FF2B5EF4-FFF2-40B4-BE49-F238E27FC236}">
                <a16:creationId xmlns:a16="http://schemas.microsoft.com/office/drawing/2014/main" id="{B8DBDA92-00DD-4E8F-8DA2-3E61659CF018}"/>
              </a:ext>
            </a:extLst>
          </p:cNvPr>
          <p:cNvSpPr/>
          <p:nvPr/>
        </p:nvSpPr>
        <p:spPr>
          <a:xfrm>
            <a:off x="7528785" y="3752832"/>
            <a:ext cx="2736304" cy="288442"/>
          </a:xfrm>
          <a:prstGeom prst="arc">
            <a:avLst>
              <a:gd name="adj1" fmla="val 10923971"/>
              <a:gd name="adj2" fmla="val 0"/>
            </a:avLst>
          </a:prstGeom>
          <a:ln>
            <a:solidFill>
              <a:srgbClr val="2097D0"/>
            </a:solidFill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D5523E-9858-4BE1-B957-A375FF58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05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0E561-F5AF-4BE8-91AE-0B23D012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dirty="0"/>
              <a:t>Hlavně distribuovaný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CBC4F7-D1B7-4F1F-8213-488E5AD72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/>
              <a:t>Každý má lokálně svoji kopii </a:t>
            </a:r>
            <a:r>
              <a:rPr lang="cs-CZ" dirty="0" err="1"/>
              <a:t>repozitáře</a:t>
            </a:r>
            <a:endParaRPr lang="cs-CZ" dirty="0"/>
          </a:p>
        </p:txBody>
      </p:sp>
      <p:pic>
        <p:nvPicPr>
          <p:cNvPr id="1026" name="Picture 2" descr="Diagram pro distribuovanÃ½ systÃ©m sprÃ¡vy verzÃ­.">
            <a:extLst>
              <a:ext uri="{FF2B5EF4-FFF2-40B4-BE49-F238E27FC236}">
                <a16:creationId xmlns:a16="http://schemas.microsoft.com/office/drawing/2014/main" id="{DC4519C2-EA84-458E-AC73-D93035644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" b="96500" l="5240" r="97156">
                        <a14:foregroundMark x1="34132" y1="21875" x2="34132" y2="21875"/>
                        <a14:foregroundMark x1="34132" y1="21875" x2="37575" y2="13375"/>
                        <a14:foregroundMark x1="37575" y1="13375" x2="37575" y2="11000"/>
                        <a14:foregroundMark x1="14820" y1="62875" x2="6886" y2="68250"/>
                        <a14:foregroundMark x1="6886" y1="68250" x2="7784" y2="84750"/>
                        <a14:foregroundMark x1="7784" y1="84750" x2="11527" y2="93375"/>
                        <a14:foregroundMark x1="11527" y1="93375" x2="22006" y2="96500"/>
                        <a14:foregroundMark x1="22006" y1="96500" x2="29641" y2="89875"/>
                        <a14:foregroundMark x1="29641" y1="89875" x2="33683" y2="80875"/>
                        <a14:foregroundMark x1="33683" y1="80875" x2="32335" y2="72000"/>
                        <a14:foregroundMark x1="32335" y1="72000" x2="26796" y2="64375"/>
                        <a14:foregroundMark x1="26796" y1="64375" x2="10778" y2="62375"/>
                        <a14:foregroundMark x1="46707" y1="8000" x2="55988" y2="10500"/>
                        <a14:foregroundMark x1="55988" y1="10500" x2="61377" y2="18875"/>
                        <a14:foregroundMark x1="61377" y1="18875" x2="63772" y2="27625"/>
                        <a14:foregroundMark x1="63772" y1="27625" x2="54192" y2="32875"/>
                        <a14:foregroundMark x1="54192" y1="32875" x2="42964" y2="31250"/>
                        <a14:foregroundMark x1="42964" y1="31250" x2="35180" y2="25875"/>
                        <a14:foregroundMark x1="35180" y1="25875" x2="34581" y2="16625"/>
                        <a14:foregroundMark x1="34581" y1="16625" x2="38024" y2="8750"/>
                        <a14:foregroundMark x1="38024" y1="8750" x2="45509" y2="7250"/>
                        <a14:foregroundMark x1="45808" y1="4875" x2="65419" y2="9625"/>
                        <a14:foregroundMark x1="65419" y1="9625" x2="66467" y2="17750"/>
                        <a14:foregroundMark x1="66467" y1="17750" x2="66467" y2="17750"/>
                        <a14:foregroundMark x1="30539" y1="57750" x2="10629" y2="57750"/>
                        <a14:foregroundMark x1="10629" y1="57750" x2="5240" y2="64000"/>
                        <a14:foregroundMark x1="72904" y1="61625" x2="83084" y2="60500"/>
                        <a14:foregroundMark x1="83084" y1="60500" x2="89371" y2="67750"/>
                        <a14:foregroundMark x1="89371" y1="67750" x2="89371" y2="75875"/>
                        <a14:foregroundMark x1="89371" y1="75875" x2="85778" y2="84750"/>
                        <a14:foregroundMark x1="85778" y1="84750" x2="74850" y2="86375"/>
                        <a14:foregroundMark x1="74850" y1="86375" x2="71557" y2="77250"/>
                        <a14:foregroundMark x1="71557" y1="77250" x2="72305" y2="61625"/>
                        <a14:foregroundMark x1="93413" y1="60500" x2="93413" y2="70875"/>
                        <a14:foregroundMark x1="91467" y1="57500" x2="91467" y2="57500"/>
                        <a14:foregroundMark x1="97455" y1="58750" x2="97455" y2="62875"/>
                        <a14:foregroundMark x1="33533" y1="51375" x2="33533" y2="51375"/>
                        <a14:foregroundMark x1="39820" y1="39250" x2="39820" y2="39250"/>
                        <a14:foregroundMark x1="37725" y1="43125" x2="37725" y2="43125"/>
                        <a14:foregroundMark x1="38323" y1="41875" x2="38323" y2="41875"/>
                        <a14:foregroundMark x1="62275" y1="43250" x2="62275" y2="43250"/>
                        <a14:foregroundMark x1="63772" y1="46125" x2="63772" y2="46125"/>
                        <a14:foregroundMark x1="65719" y1="50500" x2="65719" y2="50500"/>
                        <a14:foregroundMark x1="61377" y1="41250" x2="61377" y2="41250"/>
                        <a14:foregroundMark x1="48653" y1="1625" x2="48653" y2="1625"/>
                        <a14:foregroundMark x1="53443" y1="1500" x2="53443" y2="1500"/>
                        <a14:foregroundMark x1="33234" y1="1625" x2="67066" y2="1875"/>
                        <a14:foregroundMark x1="35329" y1="72500" x2="47156" y2="73375"/>
                        <a14:foregroundMark x1="47156" y1="73375" x2="63623" y2="72500"/>
                        <a14:foregroundMark x1="34132" y1="50875" x2="36976" y2="44750"/>
                        <a14:foregroundMark x1="33533" y1="1750" x2="43862" y2="1000"/>
                        <a14:foregroundMark x1="43862" y1="1000" x2="63623" y2="1625"/>
                        <a14:foregroundMark x1="63623" y1="1625" x2="32784" y2="2375"/>
                        <a14:foregroundMark x1="32784" y1="2375" x2="44162" y2="3125"/>
                        <a14:foregroundMark x1="44162" y1="3125" x2="54641" y2="2875"/>
                        <a14:foregroundMark x1="54641" y1="2875" x2="31287" y2="750"/>
                        <a14:foregroundMark x1="63623" y1="46375" x2="65868" y2="51000"/>
                        <a14:foregroundMark x1="66467" y1="1750" x2="58533" y2="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4400" y="425087"/>
            <a:ext cx="5142160" cy="6158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DBDBBF2-BCBA-405E-9214-7C65047015CD}"/>
              </a:ext>
            </a:extLst>
          </p:cNvPr>
          <p:cNvSpPr/>
          <p:nvPr/>
        </p:nvSpPr>
        <p:spPr>
          <a:xfrm>
            <a:off x="9387482" y="4645992"/>
            <a:ext cx="1553568" cy="1726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6452759-03BE-427F-9EC9-2631062E7889}"/>
              </a:ext>
            </a:extLst>
          </p:cNvPr>
          <p:cNvSpPr/>
          <p:nvPr/>
        </p:nvSpPr>
        <p:spPr>
          <a:xfrm>
            <a:off x="6187082" y="4655517"/>
            <a:ext cx="1553568" cy="1726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A1E66D1-9FEE-4EE9-9DF8-FD0A539D1BA7}"/>
              </a:ext>
            </a:extLst>
          </p:cNvPr>
          <p:cNvSpPr/>
          <p:nvPr/>
        </p:nvSpPr>
        <p:spPr>
          <a:xfrm>
            <a:off x="7777757" y="912192"/>
            <a:ext cx="1553568" cy="1726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3FCF6A-3767-470E-87FB-E0A1578E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39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52313-C9AB-41AC-9771-BBC5D0B9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cestné slučování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8EF487C-45CD-4B0E-A4DF-65FCFE6FF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091181"/>
              </p:ext>
            </p:extLst>
          </p:nvPr>
        </p:nvGraphicFramePr>
        <p:xfrm>
          <a:off x="609600" y="1600200"/>
          <a:ext cx="10972800" cy="4983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472002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2960029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328892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55687709"/>
                    </a:ext>
                  </a:extLst>
                </a:gridCol>
              </a:tblGrid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Společný komit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feature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Výsledek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726022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Jedna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153401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Dva a půl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Dva a půl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882243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2097D0"/>
                          </a:solidFill>
                        </a:rPr>
                        <a:t>Tři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2097D0"/>
                          </a:solidFill>
                        </a:rPr>
                        <a:t>Tři a tři čtvrtě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2097D0"/>
                          </a:solidFill>
                        </a:rPr>
                        <a:t>Tři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906719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264593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49E097-DA8C-42FE-AE8A-7020FE2F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7443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52313-C9AB-41AC-9771-BBC5D0B9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cestné slučování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8EF487C-45CD-4B0E-A4DF-65FCFE6FF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871804"/>
              </p:ext>
            </p:extLst>
          </p:nvPr>
        </p:nvGraphicFramePr>
        <p:xfrm>
          <a:off x="609600" y="1600200"/>
          <a:ext cx="10972800" cy="4983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472002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2960029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328892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55687709"/>
                    </a:ext>
                  </a:extLst>
                </a:gridCol>
              </a:tblGrid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Společný komit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feature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Výsledek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726022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Jedna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153401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Dva a půl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Dva a půl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882243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Tři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Tři a tři čtvrtě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Tři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906719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264593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1BD90D-6DDF-489E-BDB6-52A32BEE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0867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52313-C9AB-41AC-9771-BBC5D0B9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cestné slučování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8EF487C-45CD-4B0E-A4DF-65FCFE6FF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048314"/>
              </p:ext>
            </p:extLst>
          </p:nvPr>
        </p:nvGraphicFramePr>
        <p:xfrm>
          <a:off x="609600" y="1600200"/>
          <a:ext cx="10972800" cy="4983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472002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2960029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328892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55687709"/>
                    </a:ext>
                  </a:extLst>
                </a:gridCol>
              </a:tblGrid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Společný komit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feature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Výsledek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726022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Jedna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153401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Dva a půl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Dva a půl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882243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Tři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Tři a tři čtvrtě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Tři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Tři a tři čtvrtě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906719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264593"/>
                  </a:ext>
                </a:extLst>
              </a:tr>
            </a:tbl>
          </a:graphicData>
        </a:graphic>
      </p:graphicFrame>
      <p:sp>
        <p:nvSpPr>
          <p:cNvPr id="12" name="Oblouk 11">
            <a:extLst>
              <a:ext uri="{FF2B5EF4-FFF2-40B4-BE49-F238E27FC236}">
                <a16:creationId xmlns:a16="http://schemas.microsoft.com/office/drawing/2014/main" id="{07063B1D-9811-4227-BD43-E032B5F27841}"/>
              </a:ext>
            </a:extLst>
          </p:cNvPr>
          <p:cNvSpPr/>
          <p:nvPr/>
        </p:nvSpPr>
        <p:spPr>
          <a:xfrm>
            <a:off x="4583832" y="4509120"/>
            <a:ext cx="5616624" cy="864096"/>
          </a:xfrm>
          <a:prstGeom prst="arc">
            <a:avLst>
              <a:gd name="adj1" fmla="val 10821595"/>
              <a:gd name="adj2" fmla="val 0"/>
            </a:avLst>
          </a:prstGeom>
          <a:ln>
            <a:solidFill>
              <a:srgbClr val="2097D0"/>
            </a:solidFill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D669CF-8AB0-42AE-BEC4-0F8182C0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1757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52313-C9AB-41AC-9771-BBC5D0B9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cestné slučování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8EF487C-45CD-4B0E-A4DF-65FCFE6FF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660832"/>
              </p:ext>
            </p:extLst>
          </p:nvPr>
        </p:nvGraphicFramePr>
        <p:xfrm>
          <a:off x="609600" y="1600200"/>
          <a:ext cx="10972800" cy="4983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472002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2960029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328892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55687709"/>
                    </a:ext>
                  </a:extLst>
                </a:gridCol>
              </a:tblGrid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Společný komit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feature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Výsledek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726022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Jedna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153401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Dva a půl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Dva a půl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882243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Tři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Tři a tři čtvrtě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Tři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Tři a tři čtvrtě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906719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2097D0"/>
                          </a:solidFill>
                        </a:rPr>
                        <a:t>Čtyři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2097D0"/>
                          </a:solidFill>
                        </a:rPr>
                        <a:t>Čtyřicet 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2097D0"/>
                          </a:solidFill>
                        </a:rPr>
                        <a:t>Čtyřicet 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264593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0AB7BD-F1CA-4B54-B7E3-7F763ACE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7272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52313-C9AB-41AC-9771-BBC5D0B9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cestné slučování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8EF487C-45CD-4B0E-A4DF-65FCFE6FF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127553"/>
              </p:ext>
            </p:extLst>
          </p:nvPr>
        </p:nvGraphicFramePr>
        <p:xfrm>
          <a:off x="609600" y="1600200"/>
          <a:ext cx="10972800" cy="4983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472002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2960029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328892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55687709"/>
                    </a:ext>
                  </a:extLst>
                </a:gridCol>
              </a:tblGrid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Společný komit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feature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Výsledek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726022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Jedna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153401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Dva a půl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Dva a půl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882243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Tři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Tři a tři čtvrtě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Tři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Tři a tři čtvrtě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906719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Čtyři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Čtyřicet 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Čtyřicet 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264593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34AF8A-4005-4577-8E9C-BB643777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7226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52313-C9AB-41AC-9771-BBC5D0B9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cestné slučování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8EF487C-45CD-4B0E-A4DF-65FCFE6FF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470509"/>
              </p:ext>
            </p:extLst>
          </p:nvPr>
        </p:nvGraphicFramePr>
        <p:xfrm>
          <a:off x="609600" y="1600200"/>
          <a:ext cx="10972800" cy="4983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472002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2960029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328892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55687709"/>
                    </a:ext>
                  </a:extLst>
                </a:gridCol>
              </a:tblGrid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Společný komit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feature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Výsledek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726022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Jedna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153401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Dva a půl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Dva a půl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882243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Tři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Tři a tři čtvrtě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Tři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Tři a tři čtvrtě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906719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Čtyři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Čtyřicet jedna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Čtyřicet dva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i="1" dirty="0"/>
                        <a:t>Konflikt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264593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B3B26B-0308-42CB-AD2B-D5F2E609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4101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D17FE-A58B-458A-9ED8-864A3797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5A9DBE-6CA6-4E07-A21B-202092EBB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https://learngitbranching.js.org/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E9A25C-5CF3-4BE1-B36A-540AFE12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9688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DA5EF-8F01-427A-9B3F-64286408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Vyřešení konfliktů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DAEE5E-5D3C-41B9-9510-8F56AF807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Ručně</a:t>
            </a:r>
          </a:p>
          <a:p>
            <a:pPr lvl="1"/>
            <a:r>
              <a:rPr lang="cs-CZ" dirty="0"/>
              <a:t>Upravit soubor</a:t>
            </a:r>
          </a:p>
          <a:p>
            <a:pPr lvl="1"/>
            <a:r>
              <a:rPr lang="cs-CZ" dirty="0"/>
              <a:t>Přijmout příkazem </a:t>
            </a:r>
            <a:r>
              <a:rPr lang="cs-CZ" dirty="0" err="1"/>
              <a:t>add</a:t>
            </a:r>
            <a:endParaRPr lang="cs-CZ" dirty="0"/>
          </a:p>
          <a:p>
            <a:pPr lvl="2"/>
            <a:r>
              <a:rPr lang="cs-CZ" dirty="0" err="1"/>
              <a:t>git</a:t>
            </a:r>
            <a:r>
              <a:rPr lang="cs-CZ" dirty="0"/>
              <a:t> nehlídá obsah souboru</a:t>
            </a:r>
          </a:p>
          <a:p>
            <a:r>
              <a:rPr lang="cs-CZ" dirty="0"/>
              <a:t>Nástrojem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6DB7B9-2AB6-4CB7-8316-C8542634B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1984" y="1268760"/>
            <a:ext cx="5086350" cy="41529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2E6B4-0470-4E1B-B851-1FCB0878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8287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D896E-DB26-41ED-84F6-CF0EFC5FD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mergetool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27F895-CF8D-4E99-8515-21FB7D0B4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mergetool</a:t>
            </a:r>
            <a:endParaRPr lang="cs-CZ" b="1" dirty="0">
              <a:latin typeface="Consolas" panose="020B0609020204030204" pitchFamily="49" charset="0"/>
            </a:endParaRPr>
          </a:p>
          <a:p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mergetool</a:t>
            </a:r>
            <a:r>
              <a:rPr lang="cs-CZ" b="1" dirty="0">
                <a:latin typeface="Consolas" panose="020B0609020204030204" pitchFamily="49" charset="0"/>
              </a:rPr>
              <a:t> --</a:t>
            </a:r>
            <a:r>
              <a:rPr lang="cs-CZ" b="1" dirty="0" err="1">
                <a:latin typeface="Consolas" panose="020B0609020204030204" pitchFamily="49" charset="0"/>
              </a:rPr>
              <a:t>tool-help</a:t>
            </a:r>
            <a:endParaRPr lang="cs-CZ" b="1" dirty="0">
              <a:latin typeface="Consolas" panose="020B0609020204030204" pitchFamily="49" charset="0"/>
            </a:endParaRPr>
          </a:p>
          <a:p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mergetool</a:t>
            </a:r>
            <a:r>
              <a:rPr lang="cs-CZ" b="1" dirty="0">
                <a:latin typeface="Consolas" panose="020B0609020204030204" pitchFamily="49" charset="0"/>
              </a:rPr>
              <a:t> --</a:t>
            </a:r>
            <a:r>
              <a:rPr lang="cs-CZ" b="1" dirty="0" err="1">
                <a:latin typeface="Consolas" panose="020B0609020204030204" pitchFamily="49" charset="0"/>
              </a:rPr>
              <a:t>tool</a:t>
            </a:r>
            <a:r>
              <a:rPr lang="cs-CZ" b="1" dirty="0">
                <a:latin typeface="Consolas" panose="020B0609020204030204" pitchFamily="49" charset="0"/>
              </a:rPr>
              <a:t>=p4merge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E37560-830A-4136-B622-C130C683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1267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D17FE-A58B-458A-9ED8-864A3797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5A9DBE-6CA6-4E07-A21B-202092EBB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CMD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2F345D-EFB5-4D43-A7E7-E9BA15A8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55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4F3E3-DEF5-4575-AB94-D1E090DD4F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Git přímo neřeší oprávnění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0730DC-369D-492F-8C92-768F9F2234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Oprávnění se řeší na úrovni protokolu.</a:t>
            </a:r>
          </a:p>
        </p:txBody>
      </p:sp>
      <p:pic>
        <p:nvPicPr>
          <p:cNvPr id="6" name="Obrázek 5" descr="Obsah obrázku zámek, kovové nádobí, interiér, stůl&#10;&#10;Popis byl vytvořen automaticky">
            <a:extLst>
              <a:ext uri="{FF2B5EF4-FFF2-40B4-BE49-F238E27FC236}">
                <a16:creationId xmlns:a16="http://schemas.microsoft.com/office/drawing/2014/main" id="{24DF33DB-DABC-4821-BC55-32545AC972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710780"/>
            <a:ext cx="4147220" cy="4147220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1A1FE2-F349-4CCF-ABAD-AC7E705C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0387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DD030-DC4D-4BB8-851F-1E551A55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příklad </a:t>
            </a: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2F649F-EC49-4F3F-A5A7-2312B7ECD156}"/>
              </a:ext>
            </a:extLst>
          </p:cNvPr>
          <p:cNvSpPr txBox="1"/>
          <p:nvPr/>
        </p:nvSpPr>
        <p:spPr>
          <a:xfrm>
            <a:off x="2207569" y="645333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Převzato z </a:t>
            </a:r>
            <a:r>
              <a:rPr lang="cs-CZ" dirty="0"/>
              <a:t>https://git-scm.com/book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33FDCEB-8E36-403F-831C-0B69628C7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45" y="2748602"/>
            <a:ext cx="4201111" cy="2229161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85CB81-BD83-41EE-ADF6-18EFB4C9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1719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DD030-DC4D-4BB8-851F-1E551A55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 --ff  (fast-forward)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2F649F-EC49-4F3F-A5A7-2312B7ECD156}"/>
              </a:ext>
            </a:extLst>
          </p:cNvPr>
          <p:cNvSpPr txBox="1"/>
          <p:nvPr/>
        </p:nvSpPr>
        <p:spPr>
          <a:xfrm>
            <a:off x="2207569" y="645333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Převzato z </a:t>
            </a:r>
            <a:r>
              <a:rPr lang="cs-CZ" dirty="0"/>
              <a:t>https://git-scm.com/book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221FC17-95A7-482B-87AC-7E7A7A02B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45" y="2748602"/>
            <a:ext cx="4201111" cy="2229161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9C3BB5-D681-4F2A-A65D-8E86F36A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9433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DD030-DC4D-4BB8-851F-1E551A55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--no-ff  (no fast-forward)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2F649F-EC49-4F3F-A5A7-2312B7ECD156}"/>
              </a:ext>
            </a:extLst>
          </p:cNvPr>
          <p:cNvSpPr txBox="1"/>
          <p:nvPr/>
        </p:nvSpPr>
        <p:spPr>
          <a:xfrm>
            <a:off x="2207569" y="645333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Převzato z </a:t>
            </a:r>
            <a:r>
              <a:rPr lang="cs-CZ" dirty="0"/>
              <a:t>https://git-scm.com/book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72F6568A-453D-4C97-B6B0-C4CC11F4E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45" y="2748602"/>
            <a:ext cx="4201111" cy="2229161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4B66B8-7C57-4FF1-BC3A-EBA78361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0247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60388-B823-4D5E-BAD2-F1B10147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78014C-CB5D-4B1B-8759-724E55311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fast forward</a:t>
            </a:r>
          </a:p>
          <a:p>
            <a:r>
              <a:rPr lang="cs-CZ" dirty="0">
                <a:hlinkClick r:id="rId2"/>
              </a:rPr>
              <a:t>https://learngitbranching.js.org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155D73-C251-45ED-9FC0-DF74176C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3068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DD030-DC4D-4BB8-851F-1E551A55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</a:t>
            </a:r>
            <a:r>
              <a:rPr lang="cs-CZ" dirty="0" err="1"/>
              <a:t>vs</a:t>
            </a:r>
            <a:r>
              <a:rPr lang="cs-CZ" dirty="0"/>
              <a:t> </a:t>
            </a:r>
            <a:r>
              <a:rPr lang="cs-CZ" dirty="0" err="1"/>
              <a:t>rebase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2F649F-EC49-4F3F-A5A7-2312B7ECD156}"/>
              </a:ext>
            </a:extLst>
          </p:cNvPr>
          <p:cNvSpPr txBox="1"/>
          <p:nvPr/>
        </p:nvSpPr>
        <p:spPr>
          <a:xfrm>
            <a:off x="2207569" y="645333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Převzato z </a:t>
            </a:r>
            <a:r>
              <a:rPr lang="cs-CZ" dirty="0"/>
              <a:t>https://git-scm.com/book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49590E2-4F60-43C9-A3E1-653080395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0" name="Picture 6" descr="https://git-scm.com/figures/18333fig0327-tn.png">
            <a:extLst>
              <a:ext uri="{FF2B5EF4-FFF2-40B4-BE49-F238E27FC236}">
                <a16:creationId xmlns:a16="http://schemas.microsoft.com/office/drawing/2014/main" id="{F401C10B-D267-40CA-BCA6-8508FDBFF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262189"/>
            <a:ext cx="29527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4D2608-C897-430E-A01C-BEC6680C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6871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DD030-DC4D-4BB8-851F-1E551A55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</a:t>
            </a:r>
            <a:r>
              <a:rPr lang="cs-CZ" dirty="0" err="1"/>
              <a:t>vs</a:t>
            </a:r>
            <a:r>
              <a:rPr lang="cs-CZ" dirty="0"/>
              <a:t> </a:t>
            </a:r>
            <a:r>
              <a:rPr lang="cs-CZ" dirty="0" err="1"/>
              <a:t>rebase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2F649F-EC49-4F3F-A5A7-2312B7ECD156}"/>
              </a:ext>
            </a:extLst>
          </p:cNvPr>
          <p:cNvSpPr txBox="1"/>
          <p:nvPr/>
        </p:nvSpPr>
        <p:spPr>
          <a:xfrm>
            <a:off x="2207569" y="645333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Převzato z </a:t>
            </a:r>
            <a:r>
              <a:rPr lang="cs-CZ" dirty="0"/>
              <a:t>https://git-scm.com/book</a:t>
            </a:r>
          </a:p>
        </p:txBody>
      </p:sp>
      <p:pic>
        <p:nvPicPr>
          <p:cNvPr id="2052" name="Picture 4" descr="https://git-scm.com/figures/18333fig0328-tn.png">
            <a:extLst>
              <a:ext uri="{FF2B5EF4-FFF2-40B4-BE49-F238E27FC236}">
                <a16:creationId xmlns:a16="http://schemas.microsoft.com/office/drawing/2014/main" id="{6BBD8C27-CA19-491E-817D-E6F589040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410440"/>
            <a:ext cx="37147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git-scm.com/figures/18333fig0330-tn.png">
            <a:extLst>
              <a:ext uri="{FF2B5EF4-FFF2-40B4-BE49-F238E27FC236}">
                <a16:creationId xmlns:a16="http://schemas.microsoft.com/office/drawing/2014/main" id="{4E7DF32A-23BD-400E-BDDC-80B0D7B827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4304560"/>
            <a:ext cx="3714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E4F07D0-906E-4437-8C3F-5DF632405D6E}"/>
              </a:ext>
            </a:extLst>
          </p:cNvPr>
          <p:cNvSpPr txBox="1"/>
          <p:nvPr/>
        </p:nvSpPr>
        <p:spPr>
          <a:xfrm>
            <a:off x="2495601" y="169978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merge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DA86B8D-0729-4A3E-B0C9-05A2D08092CF}"/>
              </a:ext>
            </a:extLst>
          </p:cNvPr>
          <p:cNvSpPr txBox="1"/>
          <p:nvPr/>
        </p:nvSpPr>
        <p:spPr>
          <a:xfrm>
            <a:off x="2639617" y="407656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rebase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981FFE-F04D-4738-A4BD-CF8AACE6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6906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D17FE-A58B-458A-9ED8-864A3797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5A9DBE-6CA6-4E07-A21B-202092EBB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rebase</a:t>
            </a:r>
            <a:r>
              <a:rPr lang="cs-CZ" dirty="0"/>
              <a:t>  </a:t>
            </a:r>
            <a:r>
              <a:rPr lang="cs-CZ" sz="1800" dirty="0"/>
              <a:t>x</a:t>
            </a:r>
            <a:r>
              <a:rPr lang="cs-CZ" dirty="0"/>
              <a:t>  </a:t>
            </a: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 </a:t>
            </a:r>
            <a:r>
              <a:rPr lang="cs-CZ" sz="1800" dirty="0"/>
              <a:t>x</a:t>
            </a:r>
            <a:r>
              <a:rPr lang="cs-CZ" dirty="0"/>
              <a:t>  </a:t>
            </a: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cherry-pick</a:t>
            </a:r>
            <a:endParaRPr lang="cs-CZ" dirty="0"/>
          </a:p>
          <a:p>
            <a:r>
              <a:rPr lang="cs-CZ" dirty="0">
                <a:hlinkClick r:id="rId2"/>
              </a:rPr>
              <a:t>https://learngitbranching.js.org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2D77E0-4E45-42C1-A990-8C1BC495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01128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C177A-5EC2-473D-A592-A2AEAC3C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adresace komitů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2824C5-FBC0-4970-86E9-B9DE318EB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Absolutně</a:t>
            </a:r>
          </a:p>
          <a:p>
            <a:pPr lvl="1"/>
            <a:r>
              <a:rPr lang="cs-CZ" dirty="0"/>
              <a:t>Identifikátory (SHA1)</a:t>
            </a:r>
          </a:p>
          <a:p>
            <a:pPr lvl="1"/>
            <a:r>
              <a:rPr lang="cs-CZ" dirty="0"/>
              <a:t>reference</a:t>
            </a:r>
          </a:p>
          <a:p>
            <a:pPr lvl="1"/>
            <a:r>
              <a:rPr lang="cs-CZ" dirty="0"/>
              <a:t>tagy</a:t>
            </a:r>
          </a:p>
          <a:p>
            <a:r>
              <a:rPr lang="cs-CZ" dirty="0"/>
              <a:t>Relativně</a:t>
            </a:r>
          </a:p>
          <a:p>
            <a:pPr lvl="1"/>
            <a:r>
              <a:rPr lang="cs-CZ" dirty="0" err="1"/>
              <a:t>kommity</a:t>
            </a:r>
            <a:r>
              <a:rPr lang="cs-CZ" dirty="0"/>
              <a:t> nadřazené absolutnímu</a:t>
            </a:r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B3DBE666-EC14-4CAE-AE95-A15F94EB3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700808"/>
            <a:ext cx="4153873" cy="3011558"/>
          </a:xfrm>
          <a:prstGeom prst="rect">
            <a:avLst/>
          </a:prstGeom>
          <a:scene3d>
            <a:camera prst="perspectiveContrastingLeftFacing" fov="5400000">
              <a:rot lat="1800000" lon="3000000" rev="20400000"/>
            </a:camera>
            <a:lightRig rig="threePt" dir="t"/>
          </a:scene3d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53850E-75D1-4D50-8541-1131CB18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9915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E818F-99E5-49A6-A8EA-09922A81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 mezi ~ a ^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B5E88C61-16F9-40CE-9AF5-6D0DC987BDB1}"/>
              </a:ext>
            </a:extLst>
          </p:cNvPr>
          <p:cNvSpPr/>
          <p:nvPr/>
        </p:nvSpPr>
        <p:spPr>
          <a:xfrm>
            <a:off x="6694909" y="5254541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1889BE3E-BBA6-416D-BD3F-996F60303113}"/>
              </a:ext>
            </a:extLst>
          </p:cNvPr>
          <p:cNvSpPr/>
          <p:nvPr/>
        </p:nvSpPr>
        <p:spPr>
          <a:xfrm>
            <a:off x="5110733" y="355237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60292C8-45B9-4C2C-A13E-CC86A8BECA87}"/>
              </a:ext>
            </a:extLst>
          </p:cNvPr>
          <p:cNvSpPr/>
          <p:nvPr/>
        </p:nvSpPr>
        <p:spPr>
          <a:xfrm>
            <a:off x="8328248" y="357189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24A760C-6D11-47E7-B507-2AE6F21FF0F7}"/>
              </a:ext>
            </a:extLst>
          </p:cNvPr>
          <p:cNvSpPr/>
          <p:nvPr/>
        </p:nvSpPr>
        <p:spPr>
          <a:xfrm>
            <a:off x="3598565" y="170080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21FA214-E6C2-44C8-8449-B205903EC4CB}"/>
              </a:ext>
            </a:extLst>
          </p:cNvPr>
          <p:cNvSpPr/>
          <p:nvPr/>
        </p:nvSpPr>
        <p:spPr>
          <a:xfrm>
            <a:off x="6118845" y="170080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46FE6CC2-6642-494C-8E78-F5758E38C763}"/>
              </a:ext>
            </a:extLst>
          </p:cNvPr>
          <p:cNvSpPr/>
          <p:nvPr/>
        </p:nvSpPr>
        <p:spPr>
          <a:xfrm>
            <a:off x="8328248" y="170080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87760D5-FB13-4DB5-A17A-8D89E1511F3E}"/>
              </a:ext>
            </a:extLst>
          </p:cNvPr>
          <p:cNvCxnSpPr>
            <a:cxnSpLocks/>
            <a:stCxn id="7" idx="5"/>
            <a:endCxn id="5" idx="1"/>
          </p:cNvCxnSpPr>
          <p:nvPr/>
        </p:nvCxnSpPr>
        <p:spPr>
          <a:xfrm>
            <a:off x="4090266" y="2192509"/>
            <a:ext cx="1104830" cy="1444232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DB8D6AB3-0D38-461E-8D3F-37398AE19138}"/>
              </a:ext>
            </a:extLst>
          </p:cNvPr>
          <p:cNvCxnSpPr>
            <a:cxnSpLocks/>
            <a:stCxn id="8" idx="4"/>
            <a:endCxn id="5" idx="7"/>
          </p:cNvCxnSpPr>
          <p:nvPr/>
        </p:nvCxnSpPr>
        <p:spPr>
          <a:xfrm flipH="1">
            <a:off x="5602435" y="2276873"/>
            <a:ext cx="804443" cy="1359869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C8F23CBB-001D-4D13-9E2D-9D5498A21161}"/>
              </a:ext>
            </a:extLst>
          </p:cNvPr>
          <p:cNvCxnSpPr>
            <a:cxnSpLocks/>
            <a:stCxn id="9" idx="4"/>
            <a:endCxn id="6" idx="0"/>
          </p:cNvCxnSpPr>
          <p:nvPr/>
        </p:nvCxnSpPr>
        <p:spPr>
          <a:xfrm>
            <a:off x="8616280" y="2276872"/>
            <a:ext cx="0" cy="1295018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25FE2EB5-28E1-4FC2-A451-C519BBCD7049}"/>
              </a:ext>
            </a:extLst>
          </p:cNvPr>
          <p:cNvCxnSpPr>
            <a:cxnSpLocks/>
            <a:stCxn id="5" idx="5"/>
            <a:endCxn id="4" idx="1"/>
          </p:cNvCxnSpPr>
          <p:nvPr/>
        </p:nvCxnSpPr>
        <p:spPr>
          <a:xfrm>
            <a:off x="5602434" y="4044080"/>
            <a:ext cx="1176838" cy="1294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8DA49D88-893E-4507-95BC-FB1DE912AF7E}"/>
              </a:ext>
            </a:extLst>
          </p:cNvPr>
          <p:cNvCxnSpPr>
            <a:stCxn id="6" idx="3"/>
            <a:endCxn id="4" idx="7"/>
          </p:cNvCxnSpPr>
          <p:nvPr/>
        </p:nvCxnSpPr>
        <p:spPr>
          <a:xfrm flipH="1">
            <a:off x="7186611" y="4063592"/>
            <a:ext cx="1226001" cy="1275313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7736C46-68A7-4E4D-B693-485A047C695C}"/>
              </a:ext>
            </a:extLst>
          </p:cNvPr>
          <p:cNvSpPr txBox="1"/>
          <p:nvPr/>
        </p:nvSpPr>
        <p:spPr>
          <a:xfrm>
            <a:off x="7246116" y="535841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HEAD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C58103B-615E-4F06-8274-AFF8C36DA363}"/>
              </a:ext>
            </a:extLst>
          </p:cNvPr>
          <p:cNvSpPr txBox="1"/>
          <p:nvPr/>
        </p:nvSpPr>
        <p:spPr>
          <a:xfrm>
            <a:off x="4120240" y="3679474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HEAD~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F8CC87ED-BB2B-4652-9578-6998DFD7940F}"/>
              </a:ext>
            </a:extLst>
          </p:cNvPr>
          <p:cNvSpPr txBox="1"/>
          <p:nvPr/>
        </p:nvSpPr>
        <p:spPr>
          <a:xfrm>
            <a:off x="2480370" y="1792824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HEAD~2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DDC00F6-10C5-47C0-A172-6FDD5811BCF7}"/>
              </a:ext>
            </a:extLst>
          </p:cNvPr>
          <p:cNvSpPr txBox="1"/>
          <p:nvPr/>
        </p:nvSpPr>
        <p:spPr>
          <a:xfrm>
            <a:off x="8904312" y="3675256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HEAD^2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F4EA5B85-7D07-4ED3-B1A2-158C07F14D88}"/>
              </a:ext>
            </a:extLst>
          </p:cNvPr>
          <p:cNvSpPr txBox="1"/>
          <p:nvPr/>
        </p:nvSpPr>
        <p:spPr>
          <a:xfrm>
            <a:off x="5689570" y="3651172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HEAD^  *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E8AF4192-0318-4128-960A-E662968B1B16}"/>
              </a:ext>
            </a:extLst>
          </p:cNvPr>
          <p:cNvSpPr txBox="1"/>
          <p:nvPr/>
        </p:nvSpPr>
        <p:spPr>
          <a:xfrm>
            <a:off x="8904312" y="180417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HEAD^2^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755FED23-A1A1-4EB5-8B58-05483CF9A932}"/>
              </a:ext>
            </a:extLst>
          </p:cNvPr>
          <p:cNvSpPr txBox="1"/>
          <p:nvPr/>
        </p:nvSpPr>
        <p:spPr>
          <a:xfrm>
            <a:off x="6684915" y="183098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HEAD^^2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717FFAE9-CFD2-4073-91F7-11C172510323}"/>
              </a:ext>
            </a:extLst>
          </p:cNvPr>
          <p:cNvSpPr txBox="1"/>
          <p:nvPr/>
        </p:nvSpPr>
        <p:spPr>
          <a:xfrm>
            <a:off x="4180605" y="177684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HEAD^^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BE93FE46-E91C-455A-AC8C-1774BC3317B9}"/>
              </a:ext>
            </a:extLst>
          </p:cNvPr>
          <p:cNvCxnSpPr/>
          <p:nvPr/>
        </p:nvCxnSpPr>
        <p:spPr>
          <a:xfrm flipV="1">
            <a:off x="1775520" y="1804174"/>
            <a:ext cx="0" cy="3999621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78F0BC3-52A0-4C4C-83FD-CBA17E6477CF}"/>
              </a:ext>
            </a:extLst>
          </p:cNvPr>
          <p:cNvSpPr txBox="1"/>
          <p:nvPr/>
        </p:nvSpPr>
        <p:spPr>
          <a:xfrm>
            <a:off x="1089794" y="3166080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>
                <a:solidFill>
                  <a:srgbClr val="1C4F8C"/>
                </a:solidFill>
              </a:rPr>
              <a:t>~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353E502B-436E-42D2-87C4-BEE199FAE313}"/>
              </a:ext>
            </a:extLst>
          </p:cNvPr>
          <p:cNvCxnSpPr>
            <a:cxnSpLocks/>
          </p:cNvCxnSpPr>
          <p:nvPr/>
        </p:nvCxnSpPr>
        <p:spPr>
          <a:xfrm>
            <a:off x="2567608" y="1379752"/>
            <a:ext cx="77653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0ACC9026-826F-4F96-87C7-A85D4B5E2CFA}"/>
              </a:ext>
            </a:extLst>
          </p:cNvPr>
          <p:cNvSpPr txBox="1"/>
          <p:nvPr/>
        </p:nvSpPr>
        <p:spPr>
          <a:xfrm>
            <a:off x="5935815" y="712129"/>
            <a:ext cx="510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>
                <a:solidFill>
                  <a:srgbClr val="1C4F8C"/>
                </a:solidFill>
              </a:rPr>
              <a:t>^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9426720-E632-4A48-9E2F-0C5606AFB7BF}"/>
              </a:ext>
            </a:extLst>
          </p:cNvPr>
          <p:cNvSpPr txBox="1"/>
          <p:nvPr/>
        </p:nvSpPr>
        <p:spPr>
          <a:xfrm>
            <a:off x="2164375" y="6364700"/>
            <a:ext cx="456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* Nefunguje pod Windows, použít „HEAD^“</a:t>
            </a: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666A3629-2698-4704-ABFB-8584FAF24F1B}"/>
              </a:ext>
            </a:extLst>
          </p:cNvPr>
          <p:cNvSpPr/>
          <p:nvPr/>
        </p:nvSpPr>
        <p:spPr>
          <a:xfrm>
            <a:off x="5869827" y="124277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7E7395A9-9A8E-407F-839D-876762C19B37}"/>
              </a:ext>
            </a:extLst>
          </p:cNvPr>
          <p:cNvCxnSpPr>
            <a:cxnSpLocks/>
            <a:stCxn id="36" idx="4"/>
            <a:endCxn id="7" idx="0"/>
          </p:cNvCxnSpPr>
          <p:nvPr/>
        </p:nvCxnSpPr>
        <p:spPr>
          <a:xfrm flipH="1">
            <a:off x="3886597" y="700341"/>
            <a:ext cx="2271262" cy="1000467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CFD06606-FEAC-48F1-A0D6-307BCAFCB243}"/>
              </a:ext>
            </a:extLst>
          </p:cNvPr>
          <p:cNvCxnSpPr>
            <a:cxnSpLocks/>
            <a:stCxn id="36" idx="4"/>
            <a:endCxn id="8" idx="0"/>
          </p:cNvCxnSpPr>
          <p:nvPr/>
        </p:nvCxnSpPr>
        <p:spPr>
          <a:xfrm>
            <a:off x="6157859" y="700341"/>
            <a:ext cx="249018" cy="1000467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F3615245-4A3B-48DF-A20F-374DA811E6E0}"/>
              </a:ext>
            </a:extLst>
          </p:cNvPr>
          <p:cNvCxnSpPr>
            <a:cxnSpLocks/>
            <a:stCxn id="36" idx="4"/>
            <a:endCxn id="9" idx="0"/>
          </p:cNvCxnSpPr>
          <p:nvPr/>
        </p:nvCxnSpPr>
        <p:spPr>
          <a:xfrm>
            <a:off x="6157859" y="700341"/>
            <a:ext cx="2458421" cy="1000467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E3387F-71BC-408A-A339-B10C69B3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88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7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15" grpId="0"/>
      <p:bldP spid="29" grpId="0"/>
      <p:bldP spid="21" grpId="0"/>
      <p:bldP spid="36" grpId="0" animBg="1"/>
      <p:bldP spid="36" grpId="1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8D8DA6-AA31-4FD4-AFAA-4C4F9DB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log a </a:t>
            </a: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diff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A0C379-6B5F-4F7F-9FAE-B6246D543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66D56D-B0E0-4471-9EDC-5F1513B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85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FC0EB-762A-400E-9456-C0442ED2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Ovládání </a:t>
            </a:r>
            <a:r>
              <a:rPr lang="cs-CZ" dirty="0" err="1"/>
              <a:t>GITu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E5ABAD-5AC4-4272-AEFB-E46FF1E87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2067BD-42F7-48D5-9E69-EA5193F8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1989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052DF-A583-455A-BD46-26B7CC52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- -patch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F35328-48F0-455F-A12D-100F7C976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Vybírá se, jaká část souboru se vloží do </a:t>
            </a:r>
            <a:r>
              <a:rPr lang="cs-CZ" dirty="0" err="1"/>
              <a:t>stashe</a:t>
            </a:r>
            <a:r>
              <a:rPr lang="cs-CZ" dirty="0"/>
              <a:t> / indexu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EAE4D4-8ACD-4D35-A991-9728EA2C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7369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D17FE-A58B-458A-9ED8-864A3797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5A9DBE-6CA6-4E07-A21B-202092EBB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patch, log, </a:t>
            </a:r>
            <a:r>
              <a:rPr lang="cs-CZ" dirty="0" err="1"/>
              <a:t>diff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53F823-87F1-41DF-A971-4C6E9B19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91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8479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42676-868C-4072-8E00-4BEF593FC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Adresace intervalu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118416-1152-4812-8709-186264815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Nejdříve pro </a:t>
            </a: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b="1" dirty="0"/>
              <a:t>log </a:t>
            </a:r>
          </a:p>
          <a:p>
            <a:r>
              <a:rPr lang="cs-CZ" dirty="0"/>
              <a:t>(výběr více komitů)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1FB09E-4C88-4273-AC56-8E6CB3B3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92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076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Zástupný symbol pro obsah 2">
            <a:extLst>
              <a:ext uri="{FF2B5EF4-FFF2-40B4-BE49-F238E27FC236}">
                <a16:creationId xmlns:a16="http://schemas.microsoft.com/office/drawing/2014/main" id="{BBEBD520-44D0-42B1-958C-45B28A28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B62D59-F365-426C-B73F-10DF86B9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komitů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CD999477-A167-405E-91DF-ADDF32BA22A2}"/>
              </a:ext>
            </a:extLst>
          </p:cNvPr>
          <p:cNvSpPr/>
          <p:nvPr/>
        </p:nvSpPr>
        <p:spPr>
          <a:xfrm>
            <a:off x="6312024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4F84389-2DD6-4929-B40B-D1327B9BB700}"/>
              </a:ext>
            </a:extLst>
          </p:cNvPr>
          <p:cNvSpPr/>
          <p:nvPr/>
        </p:nvSpPr>
        <p:spPr>
          <a:xfrm>
            <a:off x="7769747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9D062BB5-6AEF-4B0D-9B74-AB4FFA8F7A16}"/>
              </a:ext>
            </a:extLst>
          </p:cNvPr>
          <p:cNvSpPr/>
          <p:nvPr/>
        </p:nvSpPr>
        <p:spPr>
          <a:xfrm>
            <a:off x="4854301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3CE8F310-09FC-4E7C-B479-2934925769C3}"/>
              </a:ext>
            </a:extLst>
          </p:cNvPr>
          <p:cNvSpPr/>
          <p:nvPr/>
        </p:nvSpPr>
        <p:spPr>
          <a:xfrm>
            <a:off x="9227472" y="3284984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789A86DA-5EE6-482B-809D-EDA76D5DF5DB}"/>
              </a:ext>
            </a:extLst>
          </p:cNvPr>
          <p:cNvSpPr/>
          <p:nvPr/>
        </p:nvSpPr>
        <p:spPr>
          <a:xfrm>
            <a:off x="7802624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E13CB372-A35D-4846-9F9A-365660C360F3}"/>
              </a:ext>
            </a:extLst>
          </p:cNvPr>
          <p:cNvSpPr/>
          <p:nvPr/>
        </p:nvSpPr>
        <p:spPr>
          <a:xfrm>
            <a:off x="3396578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8C60218-CA0E-490E-A8FE-4074F9454584}"/>
              </a:ext>
            </a:extLst>
          </p:cNvPr>
          <p:cNvCxnSpPr>
            <a:cxnSpLocks/>
          </p:cNvCxnSpPr>
          <p:nvPr/>
        </p:nvCxnSpPr>
        <p:spPr>
          <a:xfrm flipV="1">
            <a:off x="6870990" y="4752451"/>
            <a:ext cx="93163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11F9358-FD1D-45E9-B40A-EAF4CF576D34}"/>
              </a:ext>
            </a:extLst>
          </p:cNvPr>
          <p:cNvCxnSpPr>
            <a:cxnSpLocks/>
            <a:stCxn id="24" idx="6"/>
            <a:endCxn id="56" idx="2"/>
          </p:cNvCxnSpPr>
          <p:nvPr/>
        </p:nvCxnSpPr>
        <p:spPr>
          <a:xfrm>
            <a:off x="8378688" y="2260160"/>
            <a:ext cx="848784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5FD58D24-0AD9-4EB8-9306-6893095CECE5}"/>
              </a:ext>
            </a:extLst>
          </p:cNvPr>
          <p:cNvCxnSpPr>
            <a:cxnSpLocks/>
          </p:cNvCxnSpPr>
          <p:nvPr/>
        </p:nvCxnSpPr>
        <p:spPr>
          <a:xfrm>
            <a:off x="3972642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77BA3C8A-1AAA-4C36-9A33-EEBE53C8B877}"/>
              </a:ext>
            </a:extLst>
          </p:cNvPr>
          <p:cNvCxnSpPr>
            <a:cxnSpLocks/>
          </p:cNvCxnSpPr>
          <p:nvPr/>
        </p:nvCxnSpPr>
        <p:spPr>
          <a:xfrm>
            <a:off x="5430365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>
            <a:extLst>
              <a:ext uri="{FF2B5EF4-FFF2-40B4-BE49-F238E27FC236}">
                <a16:creationId xmlns:a16="http://schemas.microsoft.com/office/drawing/2014/main" id="{F0D91E0B-3206-490C-A57A-30F6AD032EB2}"/>
              </a:ext>
            </a:extLst>
          </p:cNvPr>
          <p:cNvSpPr/>
          <p:nvPr/>
        </p:nvSpPr>
        <p:spPr>
          <a:xfrm>
            <a:off x="1938855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86E17CD2-1794-46E7-95EC-DAA1A96BE9C1}"/>
              </a:ext>
            </a:extLst>
          </p:cNvPr>
          <p:cNvSpPr/>
          <p:nvPr/>
        </p:nvSpPr>
        <p:spPr>
          <a:xfrm>
            <a:off x="6288964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68440898-6CDE-4281-BB67-4344CC9B9ABA}"/>
              </a:ext>
            </a:extLst>
          </p:cNvPr>
          <p:cNvSpPr/>
          <p:nvPr/>
        </p:nvSpPr>
        <p:spPr>
          <a:xfrm>
            <a:off x="9227472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</a:t>
            </a: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DF68AFB8-AAB3-4CAD-900C-CD2B1DDBEF16}"/>
              </a:ext>
            </a:extLst>
          </p:cNvPr>
          <p:cNvSpPr/>
          <p:nvPr/>
        </p:nvSpPr>
        <p:spPr>
          <a:xfrm>
            <a:off x="4854301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</a:t>
            </a:r>
          </a:p>
        </p:txBody>
      </p: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9FF3D0AA-DD11-4399-8E9E-CBB66532F55A}"/>
              </a:ext>
            </a:extLst>
          </p:cNvPr>
          <p:cNvCxnSpPr>
            <a:cxnSpLocks/>
          </p:cNvCxnSpPr>
          <p:nvPr/>
        </p:nvCxnSpPr>
        <p:spPr>
          <a:xfrm>
            <a:off x="2514919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372ADD48-ADFB-43F9-96CB-4199A9EFC0FD}"/>
              </a:ext>
            </a:extLst>
          </p:cNvPr>
          <p:cNvCxnSpPr>
            <a:cxnSpLocks/>
          </p:cNvCxnSpPr>
          <p:nvPr/>
        </p:nvCxnSpPr>
        <p:spPr>
          <a:xfrm>
            <a:off x="8378688" y="4752451"/>
            <a:ext cx="84878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C5B08C95-5BB2-4A4B-8A2E-F175ECC6BAED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>
            <a:off x="8345811" y="3573016"/>
            <a:ext cx="881661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DB6D932F-1869-44CE-92C8-80778528456E}"/>
              </a:ext>
            </a:extLst>
          </p:cNvPr>
          <p:cNvCxnSpPr>
            <a:cxnSpLocks/>
          </p:cNvCxnSpPr>
          <p:nvPr/>
        </p:nvCxnSpPr>
        <p:spPr>
          <a:xfrm>
            <a:off x="5430365" y="4757907"/>
            <a:ext cx="864561" cy="10913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ál 57">
            <a:extLst>
              <a:ext uri="{FF2B5EF4-FFF2-40B4-BE49-F238E27FC236}">
                <a16:creationId xmlns:a16="http://schemas.microsoft.com/office/drawing/2014/main" id="{FE627D48-1305-461C-BA14-F1B52C66E0D8}"/>
              </a:ext>
            </a:extLst>
          </p:cNvPr>
          <p:cNvSpPr/>
          <p:nvPr/>
        </p:nvSpPr>
        <p:spPr>
          <a:xfrm>
            <a:off x="6294926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</a:t>
            </a:r>
          </a:p>
        </p:txBody>
      </p:sp>
      <p:sp>
        <p:nvSpPr>
          <p:cNvPr id="59" name="Ovál 58">
            <a:extLst>
              <a:ext uri="{FF2B5EF4-FFF2-40B4-BE49-F238E27FC236}">
                <a16:creationId xmlns:a16="http://schemas.microsoft.com/office/drawing/2014/main" id="{9DD99BBE-E381-410B-803D-210AE3850F29}"/>
              </a:ext>
            </a:extLst>
          </p:cNvPr>
          <p:cNvSpPr/>
          <p:nvPr/>
        </p:nvSpPr>
        <p:spPr>
          <a:xfrm>
            <a:off x="7802624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</a:t>
            </a:r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24C6177D-D102-4532-89AC-840371E60291}"/>
              </a:ext>
            </a:extLst>
          </p:cNvPr>
          <p:cNvSpPr/>
          <p:nvPr/>
        </p:nvSpPr>
        <p:spPr>
          <a:xfrm>
            <a:off x="9227472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83E05615-E2E8-4E0B-8C5B-4C2972327C10}"/>
              </a:ext>
            </a:extLst>
          </p:cNvPr>
          <p:cNvCxnSpPr>
            <a:cxnSpLocks/>
            <a:stCxn id="55" idx="6"/>
            <a:endCxn id="24" idx="2"/>
          </p:cNvCxnSpPr>
          <p:nvPr/>
        </p:nvCxnSpPr>
        <p:spPr>
          <a:xfrm>
            <a:off x="6865028" y="2260160"/>
            <a:ext cx="937596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A553B734-52AB-4507-AF8F-F2273B356C8D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6888088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AA299C96-AFCA-4291-83B7-33774A4AF670}"/>
              </a:ext>
            </a:extLst>
          </p:cNvPr>
          <p:cNvCxnSpPr>
            <a:cxnSpLocks/>
            <a:stCxn id="22" idx="7"/>
            <a:endCxn id="55" idx="2"/>
          </p:cNvCxnSpPr>
          <p:nvPr/>
        </p:nvCxnSpPr>
        <p:spPr>
          <a:xfrm flipV="1">
            <a:off x="5346002" y="2260160"/>
            <a:ext cx="942962" cy="1109187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B9783178-CAB8-4057-AB11-7CFB54EEA36A}"/>
              </a:ext>
            </a:extLst>
          </p:cNvPr>
          <p:cNvCxnSpPr>
            <a:cxnSpLocks/>
            <a:stCxn id="25" idx="5"/>
            <a:endCxn id="57" idx="2"/>
          </p:cNvCxnSpPr>
          <p:nvPr/>
        </p:nvCxnSpPr>
        <p:spPr>
          <a:xfrm>
            <a:off x="3888279" y="3776685"/>
            <a:ext cx="966022" cy="986678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11B3B9-F74B-4283-9A2F-1E591B03D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86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Zástupný symbol pro obsah 2">
            <a:extLst>
              <a:ext uri="{FF2B5EF4-FFF2-40B4-BE49-F238E27FC236}">
                <a16:creationId xmlns:a16="http://schemas.microsoft.com/office/drawing/2014/main" id="{BBEBD520-44D0-42B1-958C-45B28A28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 I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B62D59-F365-426C-B73F-10DF86B9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více komitů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CD999477-A167-405E-91DF-ADDF32BA22A2}"/>
              </a:ext>
            </a:extLst>
          </p:cNvPr>
          <p:cNvSpPr/>
          <p:nvPr/>
        </p:nvSpPr>
        <p:spPr>
          <a:xfrm>
            <a:off x="6312024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4F84389-2DD6-4929-B40B-D1327B9BB700}"/>
              </a:ext>
            </a:extLst>
          </p:cNvPr>
          <p:cNvSpPr/>
          <p:nvPr/>
        </p:nvSpPr>
        <p:spPr>
          <a:xfrm>
            <a:off x="7769747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9D062BB5-6AEF-4B0D-9B74-AB4FFA8F7A16}"/>
              </a:ext>
            </a:extLst>
          </p:cNvPr>
          <p:cNvSpPr/>
          <p:nvPr/>
        </p:nvSpPr>
        <p:spPr>
          <a:xfrm>
            <a:off x="4854301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3CE8F310-09FC-4E7C-B479-2934925769C3}"/>
              </a:ext>
            </a:extLst>
          </p:cNvPr>
          <p:cNvSpPr/>
          <p:nvPr/>
        </p:nvSpPr>
        <p:spPr>
          <a:xfrm>
            <a:off x="9227472" y="3284984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789A86DA-5EE6-482B-809D-EDA76D5DF5DB}"/>
              </a:ext>
            </a:extLst>
          </p:cNvPr>
          <p:cNvSpPr/>
          <p:nvPr/>
        </p:nvSpPr>
        <p:spPr>
          <a:xfrm>
            <a:off x="7802624" y="1972128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E13CB372-A35D-4846-9F9A-365660C360F3}"/>
              </a:ext>
            </a:extLst>
          </p:cNvPr>
          <p:cNvSpPr/>
          <p:nvPr/>
        </p:nvSpPr>
        <p:spPr>
          <a:xfrm>
            <a:off x="3396578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8C60218-CA0E-490E-A8FE-4074F9454584}"/>
              </a:ext>
            </a:extLst>
          </p:cNvPr>
          <p:cNvCxnSpPr>
            <a:cxnSpLocks/>
          </p:cNvCxnSpPr>
          <p:nvPr/>
        </p:nvCxnSpPr>
        <p:spPr>
          <a:xfrm flipV="1">
            <a:off x="6870990" y="4752451"/>
            <a:ext cx="93163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11F9358-FD1D-45E9-B40A-EAF4CF576D34}"/>
              </a:ext>
            </a:extLst>
          </p:cNvPr>
          <p:cNvCxnSpPr>
            <a:cxnSpLocks/>
            <a:stCxn id="24" idx="6"/>
            <a:endCxn id="56" idx="2"/>
          </p:cNvCxnSpPr>
          <p:nvPr/>
        </p:nvCxnSpPr>
        <p:spPr>
          <a:xfrm>
            <a:off x="8378688" y="2260160"/>
            <a:ext cx="848784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5FD58D24-0AD9-4EB8-9306-6893095CECE5}"/>
              </a:ext>
            </a:extLst>
          </p:cNvPr>
          <p:cNvCxnSpPr>
            <a:cxnSpLocks/>
          </p:cNvCxnSpPr>
          <p:nvPr/>
        </p:nvCxnSpPr>
        <p:spPr>
          <a:xfrm>
            <a:off x="3972642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77BA3C8A-1AAA-4C36-9A33-EEBE53C8B877}"/>
              </a:ext>
            </a:extLst>
          </p:cNvPr>
          <p:cNvCxnSpPr>
            <a:cxnSpLocks/>
          </p:cNvCxnSpPr>
          <p:nvPr/>
        </p:nvCxnSpPr>
        <p:spPr>
          <a:xfrm>
            <a:off x="5430365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>
            <a:extLst>
              <a:ext uri="{FF2B5EF4-FFF2-40B4-BE49-F238E27FC236}">
                <a16:creationId xmlns:a16="http://schemas.microsoft.com/office/drawing/2014/main" id="{F0D91E0B-3206-490C-A57A-30F6AD032EB2}"/>
              </a:ext>
            </a:extLst>
          </p:cNvPr>
          <p:cNvSpPr/>
          <p:nvPr/>
        </p:nvSpPr>
        <p:spPr>
          <a:xfrm>
            <a:off x="1938855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86E17CD2-1794-46E7-95EC-DAA1A96BE9C1}"/>
              </a:ext>
            </a:extLst>
          </p:cNvPr>
          <p:cNvSpPr/>
          <p:nvPr/>
        </p:nvSpPr>
        <p:spPr>
          <a:xfrm>
            <a:off x="6288964" y="1972128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68440898-6CDE-4281-BB67-4344CC9B9ABA}"/>
              </a:ext>
            </a:extLst>
          </p:cNvPr>
          <p:cNvSpPr/>
          <p:nvPr/>
        </p:nvSpPr>
        <p:spPr>
          <a:xfrm>
            <a:off x="9227472" y="1972128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</a:t>
            </a: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DF68AFB8-AAB3-4CAD-900C-CD2B1DDBEF16}"/>
              </a:ext>
            </a:extLst>
          </p:cNvPr>
          <p:cNvSpPr/>
          <p:nvPr/>
        </p:nvSpPr>
        <p:spPr>
          <a:xfrm>
            <a:off x="4854301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</a:t>
            </a:r>
          </a:p>
        </p:txBody>
      </p: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9FF3D0AA-DD11-4399-8E9E-CBB66532F55A}"/>
              </a:ext>
            </a:extLst>
          </p:cNvPr>
          <p:cNvCxnSpPr>
            <a:cxnSpLocks/>
          </p:cNvCxnSpPr>
          <p:nvPr/>
        </p:nvCxnSpPr>
        <p:spPr>
          <a:xfrm>
            <a:off x="2514919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372ADD48-ADFB-43F9-96CB-4199A9EFC0FD}"/>
              </a:ext>
            </a:extLst>
          </p:cNvPr>
          <p:cNvCxnSpPr>
            <a:cxnSpLocks/>
          </p:cNvCxnSpPr>
          <p:nvPr/>
        </p:nvCxnSpPr>
        <p:spPr>
          <a:xfrm>
            <a:off x="8378688" y="4752451"/>
            <a:ext cx="84878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C5B08C95-5BB2-4A4B-8A2E-F175ECC6BAED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>
            <a:off x="8345811" y="3573016"/>
            <a:ext cx="881661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DB6D932F-1869-44CE-92C8-80778528456E}"/>
              </a:ext>
            </a:extLst>
          </p:cNvPr>
          <p:cNvCxnSpPr>
            <a:cxnSpLocks/>
          </p:cNvCxnSpPr>
          <p:nvPr/>
        </p:nvCxnSpPr>
        <p:spPr>
          <a:xfrm>
            <a:off x="5430365" y="4757907"/>
            <a:ext cx="864561" cy="10913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ál 57">
            <a:extLst>
              <a:ext uri="{FF2B5EF4-FFF2-40B4-BE49-F238E27FC236}">
                <a16:creationId xmlns:a16="http://schemas.microsoft.com/office/drawing/2014/main" id="{FE627D48-1305-461C-BA14-F1B52C66E0D8}"/>
              </a:ext>
            </a:extLst>
          </p:cNvPr>
          <p:cNvSpPr/>
          <p:nvPr/>
        </p:nvSpPr>
        <p:spPr>
          <a:xfrm>
            <a:off x="6294926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</a:t>
            </a:r>
          </a:p>
        </p:txBody>
      </p:sp>
      <p:sp>
        <p:nvSpPr>
          <p:cNvPr id="59" name="Ovál 58">
            <a:extLst>
              <a:ext uri="{FF2B5EF4-FFF2-40B4-BE49-F238E27FC236}">
                <a16:creationId xmlns:a16="http://schemas.microsoft.com/office/drawing/2014/main" id="{9DD99BBE-E381-410B-803D-210AE3850F29}"/>
              </a:ext>
            </a:extLst>
          </p:cNvPr>
          <p:cNvSpPr/>
          <p:nvPr/>
        </p:nvSpPr>
        <p:spPr>
          <a:xfrm>
            <a:off x="7802624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</a:t>
            </a:r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24C6177D-D102-4532-89AC-840371E60291}"/>
              </a:ext>
            </a:extLst>
          </p:cNvPr>
          <p:cNvSpPr/>
          <p:nvPr/>
        </p:nvSpPr>
        <p:spPr>
          <a:xfrm>
            <a:off x="9227472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83E05615-E2E8-4E0B-8C5B-4C2972327C10}"/>
              </a:ext>
            </a:extLst>
          </p:cNvPr>
          <p:cNvCxnSpPr>
            <a:cxnSpLocks/>
            <a:stCxn id="55" idx="6"/>
            <a:endCxn id="24" idx="2"/>
          </p:cNvCxnSpPr>
          <p:nvPr/>
        </p:nvCxnSpPr>
        <p:spPr>
          <a:xfrm>
            <a:off x="6865028" y="2260160"/>
            <a:ext cx="937596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A553B734-52AB-4507-AF8F-F2273B356C8D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6888088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AA299C96-AFCA-4291-83B7-33774A4AF670}"/>
              </a:ext>
            </a:extLst>
          </p:cNvPr>
          <p:cNvCxnSpPr>
            <a:cxnSpLocks/>
            <a:stCxn id="22" idx="7"/>
            <a:endCxn id="55" idx="2"/>
          </p:cNvCxnSpPr>
          <p:nvPr/>
        </p:nvCxnSpPr>
        <p:spPr>
          <a:xfrm flipV="1">
            <a:off x="5346002" y="2260160"/>
            <a:ext cx="942962" cy="1109187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B9783178-CAB8-4057-AB11-7CFB54EEA36A}"/>
              </a:ext>
            </a:extLst>
          </p:cNvPr>
          <p:cNvCxnSpPr>
            <a:cxnSpLocks/>
            <a:stCxn id="25" idx="5"/>
            <a:endCxn id="57" idx="2"/>
          </p:cNvCxnSpPr>
          <p:nvPr/>
        </p:nvCxnSpPr>
        <p:spPr>
          <a:xfrm>
            <a:off x="3888279" y="3776685"/>
            <a:ext cx="966022" cy="986678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F31474-8816-4BF6-8632-87B4D545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94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73041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Zástupný symbol pro obsah 2">
            <a:extLst>
              <a:ext uri="{FF2B5EF4-FFF2-40B4-BE49-F238E27FC236}">
                <a16:creationId xmlns:a16="http://schemas.microsoft.com/office/drawing/2014/main" id="{BBEBD520-44D0-42B1-958C-45B28A28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^D F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B62D59-F365-426C-B73F-10DF86B9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Vyloučení komitů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CD999477-A167-405E-91DF-ADDF32BA22A2}"/>
              </a:ext>
            </a:extLst>
          </p:cNvPr>
          <p:cNvSpPr/>
          <p:nvPr/>
        </p:nvSpPr>
        <p:spPr>
          <a:xfrm>
            <a:off x="6312024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4F84389-2DD6-4929-B40B-D1327B9BB700}"/>
              </a:ext>
            </a:extLst>
          </p:cNvPr>
          <p:cNvSpPr/>
          <p:nvPr/>
        </p:nvSpPr>
        <p:spPr>
          <a:xfrm>
            <a:off x="7769747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9D062BB5-6AEF-4B0D-9B74-AB4FFA8F7A16}"/>
              </a:ext>
            </a:extLst>
          </p:cNvPr>
          <p:cNvSpPr/>
          <p:nvPr/>
        </p:nvSpPr>
        <p:spPr>
          <a:xfrm>
            <a:off x="4854301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3CE8F310-09FC-4E7C-B479-2934925769C3}"/>
              </a:ext>
            </a:extLst>
          </p:cNvPr>
          <p:cNvSpPr/>
          <p:nvPr/>
        </p:nvSpPr>
        <p:spPr>
          <a:xfrm>
            <a:off x="9227472" y="3284984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789A86DA-5EE6-482B-809D-EDA76D5DF5DB}"/>
              </a:ext>
            </a:extLst>
          </p:cNvPr>
          <p:cNvSpPr/>
          <p:nvPr/>
        </p:nvSpPr>
        <p:spPr>
          <a:xfrm>
            <a:off x="7802624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E13CB372-A35D-4846-9F9A-365660C360F3}"/>
              </a:ext>
            </a:extLst>
          </p:cNvPr>
          <p:cNvSpPr/>
          <p:nvPr/>
        </p:nvSpPr>
        <p:spPr>
          <a:xfrm>
            <a:off x="3396578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8C60218-CA0E-490E-A8FE-4074F9454584}"/>
              </a:ext>
            </a:extLst>
          </p:cNvPr>
          <p:cNvCxnSpPr>
            <a:cxnSpLocks/>
          </p:cNvCxnSpPr>
          <p:nvPr/>
        </p:nvCxnSpPr>
        <p:spPr>
          <a:xfrm flipV="1">
            <a:off x="6870990" y="4752451"/>
            <a:ext cx="93163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11F9358-FD1D-45E9-B40A-EAF4CF576D34}"/>
              </a:ext>
            </a:extLst>
          </p:cNvPr>
          <p:cNvCxnSpPr>
            <a:cxnSpLocks/>
            <a:stCxn id="24" idx="6"/>
            <a:endCxn id="56" idx="2"/>
          </p:cNvCxnSpPr>
          <p:nvPr/>
        </p:nvCxnSpPr>
        <p:spPr>
          <a:xfrm>
            <a:off x="8378688" y="2260160"/>
            <a:ext cx="848784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5FD58D24-0AD9-4EB8-9306-6893095CECE5}"/>
              </a:ext>
            </a:extLst>
          </p:cNvPr>
          <p:cNvCxnSpPr>
            <a:cxnSpLocks/>
          </p:cNvCxnSpPr>
          <p:nvPr/>
        </p:nvCxnSpPr>
        <p:spPr>
          <a:xfrm>
            <a:off x="3972642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77BA3C8A-1AAA-4C36-9A33-EEBE53C8B877}"/>
              </a:ext>
            </a:extLst>
          </p:cNvPr>
          <p:cNvCxnSpPr>
            <a:cxnSpLocks/>
          </p:cNvCxnSpPr>
          <p:nvPr/>
        </p:nvCxnSpPr>
        <p:spPr>
          <a:xfrm>
            <a:off x="5430365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>
            <a:extLst>
              <a:ext uri="{FF2B5EF4-FFF2-40B4-BE49-F238E27FC236}">
                <a16:creationId xmlns:a16="http://schemas.microsoft.com/office/drawing/2014/main" id="{F0D91E0B-3206-490C-A57A-30F6AD032EB2}"/>
              </a:ext>
            </a:extLst>
          </p:cNvPr>
          <p:cNvSpPr/>
          <p:nvPr/>
        </p:nvSpPr>
        <p:spPr>
          <a:xfrm>
            <a:off x="1938855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86E17CD2-1794-46E7-95EC-DAA1A96BE9C1}"/>
              </a:ext>
            </a:extLst>
          </p:cNvPr>
          <p:cNvSpPr/>
          <p:nvPr/>
        </p:nvSpPr>
        <p:spPr>
          <a:xfrm>
            <a:off x="6288964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68440898-6CDE-4281-BB67-4344CC9B9ABA}"/>
              </a:ext>
            </a:extLst>
          </p:cNvPr>
          <p:cNvSpPr/>
          <p:nvPr/>
        </p:nvSpPr>
        <p:spPr>
          <a:xfrm>
            <a:off x="9227472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</a:t>
            </a: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DF68AFB8-AAB3-4CAD-900C-CD2B1DDBEF16}"/>
              </a:ext>
            </a:extLst>
          </p:cNvPr>
          <p:cNvSpPr/>
          <p:nvPr/>
        </p:nvSpPr>
        <p:spPr>
          <a:xfrm>
            <a:off x="4854301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</a:t>
            </a:r>
          </a:p>
        </p:txBody>
      </p: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9FF3D0AA-DD11-4399-8E9E-CBB66532F55A}"/>
              </a:ext>
            </a:extLst>
          </p:cNvPr>
          <p:cNvCxnSpPr>
            <a:cxnSpLocks/>
          </p:cNvCxnSpPr>
          <p:nvPr/>
        </p:nvCxnSpPr>
        <p:spPr>
          <a:xfrm>
            <a:off x="2514919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372ADD48-ADFB-43F9-96CB-4199A9EFC0FD}"/>
              </a:ext>
            </a:extLst>
          </p:cNvPr>
          <p:cNvCxnSpPr>
            <a:cxnSpLocks/>
          </p:cNvCxnSpPr>
          <p:nvPr/>
        </p:nvCxnSpPr>
        <p:spPr>
          <a:xfrm>
            <a:off x="8378688" y="4752451"/>
            <a:ext cx="84878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C5B08C95-5BB2-4A4B-8A2E-F175ECC6BAED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>
            <a:off x="8345811" y="3573016"/>
            <a:ext cx="881661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DB6D932F-1869-44CE-92C8-80778528456E}"/>
              </a:ext>
            </a:extLst>
          </p:cNvPr>
          <p:cNvCxnSpPr>
            <a:cxnSpLocks/>
          </p:cNvCxnSpPr>
          <p:nvPr/>
        </p:nvCxnSpPr>
        <p:spPr>
          <a:xfrm>
            <a:off x="5430365" y="4757907"/>
            <a:ext cx="864561" cy="10913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ál 57">
            <a:extLst>
              <a:ext uri="{FF2B5EF4-FFF2-40B4-BE49-F238E27FC236}">
                <a16:creationId xmlns:a16="http://schemas.microsoft.com/office/drawing/2014/main" id="{FE627D48-1305-461C-BA14-F1B52C66E0D8}"/>
              </a:ext>
            </a:extLst>
          </p:cNvPr>
          <p:cNvSpPr/>
          <p:nvPr/>
        </p:nvSpPr>
        <p:spPr>
          <a:xfrm>
            <a:off x="6294926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</a:t>
            </a:r>
          </a:p>
        </p:txBody>
      </p:sp>
      <p:sp>
        <p:nvSpPr>
          <p:cNvPr id="59" name="Ovál 58">
            <a:extLst>
              <a:ext uri="{FF2B5EF4-FFF2-40B4-BE49-F238E27FC236}">
                <a16:creationId xmlns:a16="http://schemas.microsoft.com/office/drawing/2014/main" id="{9DD99BBE-E381-410B-803D-210AE3850F29}"/>
              </a:ext>
            </a:extLst>
          </p:cNvPr>
          <p:cNvSpPr/>
          <p:nvPr/>
        </p:nvSpPr>
        <p:spPr>
          <a:xfrm>
            <a:off x="7802624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</a:t>
            </a:r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24C6177D-D102-4532-89AC-840371E60291}"/>
              </a:ext>
            </a:extLst>
          </p:cNvPr>
          <p:cNvSpPr/>
          <p:nvPr/>
        </p:nvSpPr>
        <p:spPr>
          <a:xfrm>
            <a:off x="9227472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83E05615-E2E8-4E0B-8C5B-4C2972327C10}"/>
              </a:ext>
            </a:extLst>
          </p:cNvPr>
          <p:cNvCxnSpPr>
            <a:cxnSpLocks/>
            <a:stCxn id="55" idx="6"/>
            <a:endCxn id="24" idx="2"/>
          </p:cNvCxnSpPr>
          <p:nvPr/>
        </p:nvCxnSpPr>
        <p:spPr>
          <a:xfrm>
            <a:off x="6865028" y="2260160"/>
            <a:ext cx="937596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A553B734-52AB-4507-AF8F-F2273B356C8D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6888088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AA299C96-AFCA-4291-83B7-33774A4AF670}"/>
              </a:ext>
            </a:extLst>
          </p:cNvPr>
          <p:cNvCxnSpPr>
            <a:cxnSpLocks/>
            <a:stCxn id="22" idx="7"/>
            <a:endCxn id="55" idx="2"/>
          </p:cNvCxnSpPr>
          <p:nvPr/>
        </p:nvCxnSpPr>
        <p:spPr>
          <a:xfrm flipV="1">
            <a:off x="5346002" y="2260160"/>
            <a:ext cx="942962" cy="1109187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B9783178-CAB8-4057-AB11-7CFB54EEA36A}"/>
              </a:ext>
            </a:extLst>
          </p:cNvPr>
          <p:cNvCxnSpPr>
            <a:cxnSpLocks/>
            <a:stCxn id="25" idx="5"/>
            <a:endCxn id="57" idx="2"/>
          </p:cNvCxnSpPr>
          <p:nvPr/>
        </p:nvCxnSpPr>
        <p:spPr>
          <a:xfrm>
            <a:off x="3888279" y="3776685"/>
            <a:ext cx="966022" cy="986678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05C78C-878D-494F-AE59-B4502FE8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95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99564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Zástupný symbol pro obsah 2">
            <a:extLst>
              <a:ext uri="{FF2B5EF4-FFF2-40B4-BE49-F238E27FC236}">
                <a16:creationId xmlns:a16="http://schemas.microsoft.com/office/drawing/2014/main" id="{BBEBD520-44D0-42B1-958C-45B28A28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^I F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B62D59-F365-426C-B73F-10DF86B9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Vyloučení komitů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CD999477-A167-405E-91DF-ADDF32BA22A2}"/>
              </a:ext>
            </a:extLst>
          </p:cNvPr>
          <p:cNvSpPr/>
          <p:nvPr/>
        </p:nvSpPr>
        <p:spPr>
          <a:xfrm>
            <a:off x="6312024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4F84389-2DD6-4929-B40B-D1327B9BB700}"/>
              </a:ext>
            </a:extLst>
          </p:cNvPr>
          <p:cNvSpPr/>
          <p:nvPr/>
        </p:nvSpPr>
        <p:spPr>
          <a:xfrm>
            <a:off x="7769747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9D062BB5-6AEF-4B0D-9B74-AB4FFA8F7A16}"/>
              </a:ext>
            </a:extLst>
          </p:cNvPr>
          <p:cNvSpPr/>
          <p:nvPr/>
        </p:nvSpPr>
        <p:spPr>
          <a:xfrm>
            <a:off x="4854301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3CE8F310-09FC-4E7C-B479-2934925769C3}"/>
              </a:ext>
            </a:extLst>
          </p:cNvPr>
          <p:cNvSpPr/>
          <p:nvPr/>
        </p:nvSpPr>
        <p:spPr>
          <a:xfrm>
            <a:off x="9227472" y="3284984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789A86DA-5EE6-482B-809D-EDA76D5DF5DB}"/>
              </a:ext>
            </a:extLst>
          </p:cNvPr>
          <p:cNvSpPr/>
          <p:nvPr/>
        </p:nvSpPr>
        <p:spPr>
          <a:xfrm>
            <a:off x="7802624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E13CB372-A35D-4846-9F9A-365660C360F3}"/>
              </a:ext>
            </a:extLst>
          </p:cNvPr>
          <p:cNvSpPr/>
          <p:nvPr/>
        </p:nvSpPr>
        <p:spPr>
          <a:xfrm>
            <a:off x="3396578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8C60218-CA0E-490E-A8FE-4074F9454584}"/>
              </a:ext>
            </a:extLst>
          </p:cNvPr>
          <p:cNvCxnSpPr>
            <a:cxnSpLocks/>
          </p:cNvCxnSpPr>
          <p:nvPr/>
        </p:nvCxnSpPr>
        <p:spPr>
          <a:xfrm flipV="1">
            <a:off x="6870990" y="4752451"/>
            <a:ext cx="93163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11F9358-FD1D-45E9-B40A-EAF4CF576D34}"/>
              </a:ext>
            </a:extLst>
          </p:cNvPr>
          <p:cNvCxnSpPr>
            <a:cxnSpLocks/>
            <a:stCxn id="24" idx="6"/>
            <a:endCxn id="56" idx="2"/>
          </p:cNvCxnSpPr>
          <p:nvPr/>
        </p:nvCxnSpPr>
        <p:spPr>
          <a:xfrm>
            <a:off x="8378688" y="2260160"/>
            <a:ext cx="848784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5FD58D24-0AD9-4EB8-9306-6893095CECE5}"/>
              </a:ext>
            </a:extLst>
          </p:cNvPr>
          <p:cNvCxnSpPr>
            <a:cxnSpLocks/>
          </p:cNvCxnSpPr>
          <p:nvPr/>
        </p:nvCxnSpPr>
        <p:spPr>
          <a:xfrm>
            <a:off x="3972642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77BA3C8A-1AAA-4C36-9A33-EEBE53C8B877}"/>
              </a:ext>
            </a:extLst>
          </p:cNvPr>
          <p:cNvCxnSpPr>
            <a:cxnSpLocks/>
          </p:cNvCxnSpPr>
          <p:nvPr/>
        </p:nvCxnSpPr>
        <p:spPr>
          <a:xfrm>
            <a:off x="5430365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>
            <a:extLst>
              <a:ext uri="{FF2B5EF4-FFF2-40B4-BE49-F238E27FC236}">
                <a16:creationId xmlns:a16="http://schemas.microsoft.com/office/drawing/2014/main" id="{F0D91E0B-3206-490C-A57A-30F6AD032EB2}"/>
              </a:ext>
            </a:extLst>
          </p:cNvPr>
          <p:cNvSpPr/>
          <p:nvPr/>
        </p:nvSpPr>
        <p:spPr>
          <a:xfrm>
            <a:off x="1938855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86E17CD2-1794-46E7-95EC-DAA1A96BE9C1}"/>
              </a:ext>
            </a:extLst>
          </p:cNvPr>
          <p:cNvSpPr/>
          <p:nvPr/>
        </p:nvSpPr>
        <p:spPr>
          <a:xfrm>
            <a:off x="6288964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68440898-6CDE-4281-BB67-4344CC9B9ABA}"/>
              </a:ext>
            </a:extLst>
          </p:cNvPr>
          <p:cNvSpPr/>
          <p:nvPr/>
        </p:nvSpPr>
        <p:spPr>
          <a:xfrm>
            <a:off x="9227472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</a:t>
            </a: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DF68AFB8-AAB3-4CAD-900C-CD2B1DDBEF16}"/>
              </a:ext>
            </a:extLst>
          </p:cNvPr>
          <p:cNvSpPr/>
          <p:nvPr/>
        </p:nvSpPr>
        <p:spPr>
          <a:xfrm>
            <a:off x="4854301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</a:t>
            </a:r>
          </a:p>
        </p:txBody>
      </p: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9FF3D0AA-DD11-4399-8E9E-CBB66532F55A}"/>
              </a:ext>
            </a:extLst>
          </p:cNvPr>
          <p:cNvCxnSpPr>
            <a:cxnSpLocks/>
          </p:cNvCxnSpPr>
          <p:nvPr/>
        </p:nvCxnSpPr>
        <p:spPr>
          <a:xfrm>
            <a:off x="2514919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372ADD48-ADFB-43F9-96CB-4199A9EFC0FD}"/>
              </a:ext>
            </a:extLst>
          </p:cNvPr>
          <p:cNvCxnSpPr>
            <a:cxnSpLocks/>
          </p:cNvCxnSpPr>
          <p:nvPr/>
        </p:nvCxnSpPr>
        <p:spPr>
          <a:xfrm>
            <a:off x="8378688" y="4752451"/>
            <a:ext cx="84878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C5B08C95-5BB2-4A4B-8A2E-F175ECC6BAED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>
            <a:off x="8345811" y="3573016"/>
            <a:ext cx="881661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DB6D932F-1869-44CE-92C8-80778528456E}"/>
              </a:ext>
            </a:extLst>
          </p:cNvPr>
          <p:cNvCxnSpPr>
            <a:cxnSpLocks/>
          </p:cNvCxnSpPr>
          <p:nvPr/>
        </p:nvCxnSpPr>
        <p:spPr>
          <a:xfrm>
            <a:off x="5430365" y="4757907"/>
            <a:ext cx="864561" cy="10913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ál 57">
            <a:extLst>
              <a:ext uri="{FF2B5EF4-FFF2-40B4-BE49-F238E27FC236}">
                <a16:creationId xmlns:a16="http://schemas.microsoft.com/office/drawing/2014/main" id="{FE627D48-1305-461C-BA14-F1B52C66E0D8}"/>
              </a:ext>
            </a:extLst>
          </p:cNvPr>
          <p:cNvSpPr/>
          <p:nvPr/>
        </p:nvSpPr>
        <p:spPr>
          <a:xfrm>
            <a:off x="6294926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</a:t>
            </a:r>
          </a:p>
        </p:txBody>
      </p:sp>
      <p:sp>
        <p:nvSpPr>
          <p:cNvPr id="59" name="Ovál 58">
            <a:extLst>
              <a:ext uri="{FF2B5EF4-FFF2-40B4-BE49-F238E27FC236}">
                <a16:creationId xmlns:a16="http://schemas.microsoft.com/office/drawing/2014/main" id="{9DD99BBE-E381-410B-803D-210AE3850F29}"/>
              </a:ext>
            </a:extLst>
          </p:cNvPr>
          <p:cNvSpPr/>
          <p:nvPr/>
        </p:nvSpPr>
        <p:spPr>
          <a:xfrm>
            <a:off x="7802624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</a:t>
            </a:r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24C6177D-D102-4532-89AC-840371E60291}"/>
              </a:ext>
            </a:extLst>
          </p:cNvPr>
          <p:cNvSpPr/>
          <p:nvPr/>
        </p:nvSpPr>
        <p:spPr>
          <a:xfrm>
            <a:off x="9227472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83E05615-E2E8-4E0B-8C5B-4C2972327C10}"/>
              </a:ext>
            </a:extLst>
          </p:cNvPr>
          <p:cNvCxnSpPr>
            <a:cxnSpLocks/>
            <a:stCxn id="55" idx="6"/>
            <a:endCxn id="24" idx="2"/>
          </p:cNvCxnSpPr>
          <p:nvPr/>
        </p:nvCxnSpPr>
        <p:spPr>
          <a:xfrm>
            <a:off x="6865028" y="2260160"/>
            <a:ext cx="937596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A553B734-52AB-4507-AF8F-F2273B356C8D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6888088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AA299C96-AFCA-4291-83B7-33774A4AF670}"/>
              </a:ext>
            </a:extLst>
          </p:cNvPr>
          <p:cNvCxnSpPr>
            <a:cxnSpLocks/>
            <a:stCxn id="22" idx="7"/>
            <a:endCxn id="55" idx="2"/>
          </p:cNvCxnSpPr>
          <p:nvPr/>
        </p:nvCxnSpPr>
        <p:spPr>
          <a:xfrm flipV="1">
            <a:off x="5346002" y="2260160"/>
            <a:ext cx="942962" cy="1109187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B9783178-CAB8-4057-AB11-7CFB54EEA36A}"/>
              </a:ext>
            </a:extLst>
          </p:cNvPr>
          <p:cNvCxnSpPr>
            <a:cxnSpLocks/>
            <a:stCxn id="25" idx="5"/>
            <a:endCxn id="57" idx="2"/>
          </p:cNvCxnSpPr>
          <p:nvPr/>
        </p:nvCxnSpPr>
        <p:spPr>
          <a:xfrm>
            <a:off x="3888279" y="3776685"/>
            <a:ext cx="966022" cy="986678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2FE8D9-7C90-4DBA-9FCB-7712E374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96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4080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Zástupný symbol pro obsah 2">
            <a:extLst>
              <a:ext uri="{FF2B5EF4-FFF2-40B4-BE49-F238E27FC236}">
                <a16:creationId xmlns:a16="http://schemas.microsoft.com/office/drawing/2014/main" id="{BBEBD520-44D0-42B1-958C-45B28A28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^F H L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B62D59-F365-426C-B73F-10DF86B9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Lze libovolně kombinovat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CD999477-A167-405E-91DF-ADDF32BA22A2}"/>
              </a:ext>
            </a:extLst>
          </p:cNvPr>
          <p:cNvSpPr/>
          <p:nvPr/>
        </p:nvSpPr>
        <p:spPr>
          <a:xfrm>
            <a:off x="6312024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4F84389-2DD6-4929-B40B-D1327B9BB700}"/>
              </a:ext>
            </a:extLst>
          </p:cNvPr>
          <p:cNvSpPr/>
          <p:nvPr/>
        </p:nvSpPr>
        <p:spPr>
          <a:xfrm>
            <a:off x="7769747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9D062BB5-6AEF-4B0D-9B74-AB4FFA8F7A16}"/>
              </a:ext>
            </a:extLst>
          </p:cNvPr>
          <p:cNvSpPr/>
          <p:nvPr/>
        </p:nvSpPr>
        <p:spPr>
          <a:xfrm>
            <a:off x="4854301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3CE8F310-09FC-4E7C-B479-2934925769C3}"/>
              </a:ext>
            </a:extLst>
          </p:cNvPr>
          <p:cNvSpPr/>
          <p:nvPr/>
        </p:nvSpPr>
        <p:spPr>
          <a:xfrm>
            <a:off x="9227472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789A86DA-5EE6-482B-809D-EDA76D5DF5DB}"/>
              </a:ext>
            </a:extLst>
          </p:cNvPr>
          <p:cNvSpPr/>
          <p:nvPr/>
        </p:nvSpPr>
        <p:spPr>
          <a:xfrm>
            <a:off x="7802624" y="1972128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E13CB372-A35D-4846-9F9A-365660C360F3}"/>
              </a:ext>
            </a:extLst>
          </p:cNvPr>
          <p:cNvSpPr/>
          <p:nvPr/>
        </p:nvSpPr>
        <p:spPr>
          <a:xfrm>
            <a:off x="3396578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8C60218-CA0E-490E-A8FE-4074F9454584}"/>
              </a:ext>
            </a:extLst>
          </p:cNvPr>
          <p:cNvCxnSpPr>
            <a:cxnSpLocks/>
          </p:cNvCxnSpPr>
          <p:nvPr/>
        </p:nvCxnSpPr>
        <p:spPr>
          <a:xfrm flipV="1">
            <a:off x="6870990" y="4752451"/>
            <a:ext cx="93163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11F9358-FD1D-45E9-B40A-EAF4CF576D34}"/>
              </a:ext>
            </a:extLst>
          </p:cNvPr>
          <p:cNvCxnSpPr>
            <a:cxnSpLocks/>
            <a:stCxn id="24" idx="6"/>
            <a:endCxn id="56" idx="2"/>
          </p:cNvCxnSpPr>
          <p:nvPr/>
        </p:nvCxnSpPr>
        <p:spPr>
          <a:xfrm>
            <a:off x="8378688" y="2260160"/>
            <a:ext cx="848784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5FD58D24-0AD9-4EB8-9306-6893095CECE5}"/>
              </a:ext>
            </a:extLst>
          </p:cNvPr>
          <p:cNvCxnSpPr>
            <a:cxnSpLocks/>
          </p:cNvCxnSpPr>
          <p:nvPr/>
        </p:nvCxnSpPr>
        <p:spPr>
          <a:xfrm>
            <a:off x="3972642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77BA3C8A-1AAA-4C36-9A33-EEBE53C8B877}"/>
              </a:ext>
            </a:extLst>
          </p:cNvPr>
          <p:cNvCxnSpPr>
            <a:cxnSpLocks/>
          </p:cNvCxnSpPr>
          <p:nvPr/>
        </p:nvCxnSpPr>
        <p:spPr>
          <a:xfrm>
            <a:off x="5430365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>
            <a:extLst>
              <a:ext uri="{FF2B5EF4-FFF2-40B4-BE49-F238E27FC236}">
                <a16:creationId xmlns:a16="http://schemas.microsoft.com/office/drawing/2014/main" id="{F0D91E0B-3206-490C-A57A-30F6AD032EB2}"/>
              </a:ext>
            </a:extLst>
          </p:cNvPr>
          <p:cNvSpPr/>
          <p:nvPr/>
        </p:nvSpPr>
        <p:spPr>
          <a:xfrm>
            <a:off x="1938855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86E17CD2-1794-46E7-95EC-DAA1A96BE9C1}"/>
              </a:ext>
            </a:extLst>
          </p:cNvPr>
          <p:cNvSpPr/>
          <p:nvPr/>
        </p:nvSpPr>
        <p:spPr>
          <a:xfrm>
            <a:off x="6288964" y="1972128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68440898-6CDE-4281-BB67-4344CC9B9ABA}"/>
              </a:ext>
            </a:extLst>
          </p:cNvPr>
          <p:cNvSpPr/>
          <p:nvPr/>
        </p:nvSpPr>
        <p:spPr>
          <a:xfrm>
            <a:off x="9227472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</a:t>
            </a: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DF68AFB8-AAB3-4CAD-900C-CD2B1DDBEF16}"/>
              </a:ext>
            </a:extLst>
          </p:cNvPr>
          <p:cNvSpPr/>
          <p:nvPr/>
        </p:nvSpPr>
        <p:spPr>
          <a:xfrm>
            <a:off x="4854301" y="4475331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</a:t>
            </a:r>
          </a:p>
        </p:txBody>
      </p: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9FF3D0AA-DD11-4399-8E9E-CBB66532F55A}"/>
              </a:ext>
            </a:extLst>
          </p:cNvPr>
          <p:cNvCxnSpPr>
            <a:cxnSpLocks/>
          </p:cNvCxnSpPr>
          <p:nvPr/>
        </p:nvCxnSpPr>
        <p:spPr>
          <a:xfrm>
            <a:off x="2514919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372ADD48-ADFB-43F9-96CB-4199A9EFC0FD}"/>
              </a:ext>
            </a:extLst>
          </p:cNvPr>
          <p:cNvCxnSpPr>
            <a:cxnSpLocks/>
          </p:cNvCxnSpPr>
          <p:nvPr/>
        </p:nvCxnSpPr>
        <p:spPr>
          <a:xfrm>
            <a:off x="8378688" y="4752451"/>
            <a:ext cx="84878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C5B08C95-5BB2-4A4B-8A2E-F175ECC6BAED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>
            <a:off x="8345811" y="3573016"/>
            <a:ext cx="881661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DB6D932F-1869-44CE-92C8-80778528456E}"/>
              </a:ext>
            </a:extLst>
          </p:cNvPr>
          <p:cNvCxnSpPr>
            <a:cxnSpLocks/>
          </p:cNvCxnSpPr>
          <p:nvPr/>
        </p:nvCxnSpPr>
        <p:spPr>
          <a:xfrm>
            <a:off x="5430365" y="4757907"/>
            <a:ext cx="864561" cy="10913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ál 57">
            <a:extLst>
              <a:ext uri="{FF2B5EF4-FFF2-40B4-BE49-F238E27FC236}">
                <a16:creationId xmlns:a16="http://schemas.microsoft.com/office/drawing/2014/main" id="{FE627D48-1305-461C-BA14-F1B52C66E0D8}"/>
              </a:ext>
            </a:extLst>
          </p:cNvPr>
          <p:cNvSpPr/>
          <p:nvPr/>
        </p:nvSpPr>
        <p:spPr>
          <a:xfrm>
            <a:off x="6294926" y="4475331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</a:t>
            </a:r>
          </a:p>
        </p:txBody>
      </p:sp>
      <p:sp>
        <p:nvSpPr>
          <p:cNvPr id="59" name="Ovál 58">
            <a:extLst>
              <a:ext uri="{FF2B5EF4-FFF2-40B4-BE49-F238E27FC236}">
                <a16:creationId xmlns:a16="http://schemas.microsoft.com/office/drawing/2014/main" id="{9DD99BBE-E381-410B-803D-210AE3850F29}"/>
              </a:ext>
            </a:extLst>
          </p:cNvPr>
          <p:cNvSpPr/>
          <p:nvPr/>
        </p:nvSpPr>
        <p:spPr>
          <a:xfrm>
            <a:off x="7802624" y="4475331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</a:t>
            </a:r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24C6177D-D102-4532-89AC-840371E60291}"/>
              </a:ext>
            </a:extLst>
          </p:cNvPr>
          <p:cNvSpPr/>
          <p:nvPr/>
        </p:nvSpPr>
        <p:spPr>
          <a:xfrm>
            <a:off x="9227472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83E05615-E2E8-4E0B-8C5B-4C2972327C10}"/>
              </a:ext>
            </a:extLst>
          </p:cNvPr>
          <p:cNvCxnSpPr>
            <a:cxnSpLocks/>
            <a:stCxn id="55" idx="6"/>
            <a:endCxn id="24" idx="2"/>
          </p:cNvCxnSpPr>
          <p:nvPr/>
        </p:nvCxnSpPr>
        <p:spPr>
          <a:xfrm>
            <a:off x="6865028" y="2260160"/>
            <a:ext cx="937596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A553B734-52AB-4507-AF8F-F2273B356C8D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6888088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AA299C96-AFCA-4291-83B7-33774A4AF670}"/>
              </a:ext>
            </a:extLst>
          </p:cNvPr>
          <p:cNvCxnSpPr>
            <a:cxnSpLocks/>
            <a:stCxn id="22" idx="7"/>
            <a:endCxn id="55" idx="2"/>
          </p:cNvCxnSpPr>
          <p:nvPr/>
        </p:nvCxnSpPr>
        <p:spPr>
          <a:xfrm flipV="1">
            <a:off x="5346002" y="2260160"/>
            <a:ext cx="942962" cy="1109187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B9783178-CAB8-4057-AB11-7CFB54EEA36A}"/>
              </a:ext>
            </a:extLst>
          </p:cNvPr>
          <p:cNvCxnSpPr>
            <a:cxnSpLocks/>
            <a:stCxn id="25" idx="5"/>
            <a:endCxn id="57" idx="2"/>
          </p:cNvCxnSpPr>
          <p:nvPr/>
        </p:nvCxnSpPr>
        <p:spPr>
          <a:xfrm>
            <a:off x="3888279" y="3776685"/>
            <a:ext cx="966022" cy="986678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72835E-AF63-4B1F-9338-E5C8491B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97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46753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Zástupný symbol pro obsah 2">
            <a:extLst>
              <a:ext uri="{FF2B5EF4-FFF2-40B4-BE49-F238E27FC236}">
                <a16:creationId xmlns:a16="http://schemas.microsoft.com/office/drawing/2014/main" id="{BBEBD520-44D0-42B1-958C-45B28A28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B..F = ^B F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B62D59-F365-426C-B73F-10DF86B9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Interval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CD999477-A167-405E-91DF-ADDF32BA22A2}"/>
              </a:ext>
            </a:extLst>
          </p:cNvPr>
          <p:cNvSpPr/>
          <p:nvPr/>
        </p:nvSpPr>
        <p:spPr>
          <a:xfrm>
            <a:off x="6312024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4F84389-2DD6-4929-B40B-D1327B9BB700}"/>
              </a:ext>
            </a:extLst>
          </p:cNvPr>
          <p:cNvSpPr/>
          <p:nvPr/>
        </p:nvSpPr>
        <p:spPr>
          <a:xfrm>
            <a:off x="7769747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9D062BB5-6AEF-4B0D-9B74-AB4FFA8F7A16}"/>
              </a:ext>
            </a:extLst>
          </p:cNvPr>
          <p:cNvSpPr/>
          <p:nvPr/>
        </p:nvSpPr>
        <p:spPr>
          <a:xfrm>
            <a:off x="4854301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3CE8F310-09FC-4E7C-B479-2934925769C3}"/>
              </a:ext>
            </a:extLst>
          </p:cNvPr>
          <p:cNvSpPr/>
          <p:nvPr/>
        </p:nvSpPr>
        <p:spPr>
          <a:xfrm>
            <a:off x="9227472" y="3284984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789A86DA-5EE6-482B-809D-EDA76D5DF5DB}"/>
              </a:ext>
            </a:extLst>
          </p:cNvPr>
          <p:cNvSpPr/>
          <p:nvPr/>
        </p:nvSpPr>
        <p:spPr>
          <a:xfrm>
            <a:off x="7802624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E13CB372-A35D-4846-9F9A-365660C360F3}"/>
              </a:ext>
            </a:extLst>
          </p:cNvPr>
          <p:cNvSpPr/>
          <p:nvPr/>
        </p:nvSpPr>
        <p:spPr>
          <a:xfrm>
            <a:off x="3396578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8C60218-CA0E-490E-A8FE-4074F9454584}"/>
              </a:ext>
            </a:extLst>
          </p:cNvPr>
          <p:cNvCxnSpPr>
            <a:cxnSpLocks/>
          </p:cNvCxnSpPr>
          <p:nvPr/>
        </p:nvCxnSpPr>
        <p:spPr>
          <a:xfrm flipV="1">
            <a:off x="6870990" y="4752451"/>
            <a:ext cx="93163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11F9358-FD1D-45E9-B40A-EAF4CF576D34}"/>
              </a:ext>
            </a:extLst>
          </p:cNvPr>
          <p:cNvCxnSpPr>
            <a:cxnSpLocks/>
            <a:stCxn id="24" idx="6"/>
            <a:endCxn id="56" idx="2"/>
          </p:cNvCxnSpPr>
          <p:nvPr/>
        </p:nvCxnSpPr>
        <p:spPr>
          <a:xfrm>
            <a:off x="8378688" y="2260160"/>
            <a:ext cx="848784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5FD58D24-0AD9-4EB8-9306-6893095CECE5}"/>
              </a:ext>
            </a:extLst>
          </p:cNvPr>
          <p:cNvCxnSpPr>
            <a:cxnSpLocks/>
          </p:cNvCxnSpPr>
          <p:nvPr/>
        </p:nvCxnSpPr>
        <p:spPr>
          <a:xfrm>
            <a:off x="3972642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77BA3C8A-1AAA-4C36-9A33-EEBE53C8B877}"/>
              </a:ext>
            </a:extLst>
          </p:cNvPr>
          <p:cNvCxnSpPr>
            <a:cxnSpLocks/>
          </p:cNvCxnSpPr>
          <p:nvPr/>
        </p:nvCxnSpPr>
        <p:spPr>
          <a:xfrm>
            <a:off x="5430365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>
            <a:extLst>
              <a:ext uri="{FF2B5EF4-FFF2-40B4-BE49-F238E27FC236}">
                <a16:creationId xmlns:a16="http://schemas.microsoft.com/office/drawing/2014/main" id="{F0D91E0B-3206-490C-A57A-30F6AD032EB2}"/>
              </a:ext>
            </a:extLst>
          </p:cNvPr>
          <p:cNvSpPr/>
          <p:nvPr/>
        </p:nvSpPr>
        <p:spPr>
          <a:xfrm>
            <a:off x="1938855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86E17CD2-1794-46E7-95EC-DAA1A96BE9C1}"/>
              </a:ext>
            </a:extLst>
          </p:cNvPr>
          <p:cNvSpPr/>
          <p:nvPr/>
        </p:nvSpPr>
        <p:spPr>
          <a:xfrm>
            <a:off x="6288964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68440898-6CDE-4281-BB67-4344CC9B9ABA}"/>
              </a:ext>
            </a:extLst>
          </p:cNvPr>
          <p:cNvSpPr/>
          <p:nvPr/>
        </p:nvSpPr>
        <p:spPr>
          <a:xfrm>
            <a:off x="9227472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</a:t>
            </a: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DF68AFB8-AAB3-4CAD-900C-CD2B1DDBEF16}"/>
              </a:ext>
            </a:extLst>
          </p:cNvPr>
          <p:cNvSpPr/>
          <p:nvPr/>
        </p:nvSpPr>
        <p:spPr>
          <a:xfrm>
            <a:off x="4854301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</a:t>
            </a:r>
          </a:p>
        </p:txBody>
      </p: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9FF3D0AA-DD11-4399-8E9E-CBB66532F55A}"/>
              </a:ext>
            </a:extLst>
          </p:cNvPr>
          <p:cNvCxnSpPr>
            <a:cxnSpLocks/>
          </p:cNvCxnSpPr>
          <p:nvPr/>
        </p:nvCxnSpPr>
        <p:spPr>
          <a:xfrm>
            <a:off x="2514919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372ADD48-ADFB-43F9-96CB-4199A9EFC0FD}"/>
              </a:ext>
            </a:extLst>
          </p:cNvPr>
          <p:cNvCxnSpPr>
            <a:cxnSpLocks/>
          </p:cNvCxnSpPr>
          <p:nvPr/>
        </p:nvCxnSpPr>
        <p:spPr>
          <a:xfrm>
            <a:off x="8378688" y="4752451"/>
            <a:ext cx="84878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C5B08C95-5BB2-4A4B-8A2E-F175ECC6BAED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>
            <a:off x="8345811" y="3573016"/>
            <a:ext cx="881661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DB6D932F-1869-44CE-92C8-80778528456E}"/>
              </a:ext>
            </a:extLst>
          </p:cNvPr>
          <p:cNvCxnSpPr>
            <a:cxnSpLocks/>
          </p:cNvCxnSpPr>
          <p:nvPr/>
        </p:nvCxnSpPr>
        <p:spPr>
          <a:xfrm>
            <a:off x="5430365" y="4757907"/>
            <a:ext cx="864561" cy="10913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ál 57">
            <a:extLst>
              <a:ext uri="{FF2B5EF4-FFF2-40B4-BE49-F238E27FC236}">
                <a16:creationId xmlns:a16="http://schemas.microsoft.com/office/drawing/2014/main" id="{FE627D48-1305-461C-BA14-F1B52C66E0D8}"/>
              </a:ext>
            </a:extLst>
          </p:cNvPr>
          <p:cNvSpPr/>
          <p:nvPr/>
        </p:nvSpPr>
        <p:spPr>
          <a:xfrm>
            <a:off x="6294926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</a:t>
            </a:r>
          </a:p>
        </p:txBody>
      </p:sp>
      <p:sp>
        <p:nvSpPr>
          <p:cNvPr id="59" name="Ovál 58">
            <a:extLst>
              <a:ext uri="{FF2B5EF4-FFF2-40B4-BE49-F238E27FC236}">
                <a16:creationId xmlns:a16="http://schemas.microsoft.com/office/drawing/2014/main" id="{9DD99BBE-E381-410B-803D-210AE3850F29}"/>
              </a:ext>
            </a:extLst>
          </p:cNvPr>
          <p:cNvSpPr/>
          <p:nvPr/>
        </p:nvSpPr>
        <p:spPr>
          <a:xfrm>
            <a:off x="7802624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</a:t>
            </a:r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24C6177D-D102-4532-89AC-840371E60291}"/>
              </a:ext>
            </a:extLst>
          </p:cNvPr>
          <p:cNvSpPr/>
          <p:nvPr/>
        </p:nvSpPr>
        <p:spPr>
          <a:xfrm>
            <a:off x="9227472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83E05615-E2E8-4E0B-8C5B-4C2972327C10}"/>
              </a:ext>
            </a:extLst>
          </p:cNvPr>
          <p:cNvCxnSpPr>
            <a:cxnSpLocks/>
            <a:stCxn id="55" idx="6"/>
            <a:endCxn id="24" idx="2"/>
          </p:cNvCxnSpPr>
          <p:nvPr/>
        </p:nvCxnSpPr>
        <p:spPr>
          <a:xfrm>
            <a:off x="6865028" y="2260160"/>
            <a:ext cx="937596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A553B734-52AB-4507-AF8F-F2273B356C8D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6888088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AA299C96-AFCA-4291-83B7-33774A4AF670}"/>
              </a:ext>
            </a:extLst>
          </p:cNvPr>
          <p:cNvCxnSpPr>
            <a:cxnSpLocks/>
            <a:stCxn id="22" idx="7"/>
            <a:endCxn id="55" idx="2"/>
          </p:cNvCxnSpPr>
          <p:nvPr/>
        </p:nvCxnSpPr>
        <p:spPr>
          <a:xfrm flipV="1">
            <a:off x="5346002" y="2260160"/>
            <a:ext cx="942962" cy="1109187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B9783178-CAB8-4057-AB11-7CFB54EEA36A}"/>
              </a:ext>
            </a:extLst>
          </p:cNvPr>
          <p:cNvCxnSpPr>
            <a:cxnSpLocks/>
            <a:stCxn id="25" idx="5"/>
            <a:endCxn id="57" idx="2"/>
          </p:cNvCxnSpPr>
          <p:nvPr/>
        </p:nvCxnSpPr>
        <p:spPr>
          <a:xfrm>
            <a:off x="3888279" y="3776685"/>
            <a:ext cx="966022" cy="986678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DD3106-765F-4CDB-8AC3-02C048DB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98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747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Zástupný symbol pro obsah 2">
            <a:extLst>
              <a:ext uri="{FF2B5EF4-FFF2-40B4-BE49-F238E27FC236}">
                <a16:creationId xmlns:a16="http://schemas.microsoft.com/office/drawing/2014/main" id="{BBEBD520-44D0-42B1-958C-45B28A28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M..F=^M F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B62D59-F365-426C-B73F-10DF86B9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Interval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CD999477-A167-405E-91DF-ADDF32BA22A2}"/>
              </a:ext>
            </a:extLst>
          </p:cNvPr>
          <p:cNvSpPr/>
          <p:nvPr/>
        </p:nvSpPr>
        <p:spPr>
          <a:xfrm>
            <a:off x="6312024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4F84389-2DD6-4929-B40B-D1327B9BB700}"/>
              </a:ext>
            </a:extLst>
          </p:cNvPr>
          <p:cNvSpPr/>
          <p:nvPr/>
        </p:nvSpPr>
        <p:spPr>
          <a:xfrm>
            <a:off x="7769747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9D062BB5-6AEF-4B0D-9B74-AB4FFA8F7A16}"/>
              </a:ext>
            </a:extLst>
          </p:cNvPr>
          <p:cNvSpPr/>
          <p:nvPr/>
        </p:nvSpPr>
        <p:spPr>
          <a:xfrm>
            <a:off x="4854301" y="3284984"/>
            <a:ext cx="576064" cy="5760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3CE8F310-09FC-4E7C-B479-2934925769C3}"/>
              </a:ext>
            </a:extLst>
          </p:cNvPr>
          <p:cNvSpPr/>
          <p:nvPr/>
        </p:nvSpPr>
        <p:spPr>
          <a:xfrm>
            <a:off x="9227472" y="3284984"/>
            <a:ext cx="576064" cy="576064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789A86DA-5EE6-482B-809D-EDA76D5DF5DB}"/>
              </a:ext>
            </a:extLst>
          </p:cNvPr>
          <p:cNvSpPr/>
          <p:nvPr/>
        </p:nvSpPr>
        <p:spPr>
          <a:xfrm>
            <a:off x="7802624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E13CB372-A35D-4846-9F9A-365660C360F3}"/>
              </a:ext>
            </a:extLst>
          </p:cNvPr>
          <p:cNvSpPr/>
          <p:nvPr/>
        </p:nvSpPr>
        <p:spPr>
          <a:xfrm>
            <a:off x="3396578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8C60218-CA0E-490E-A8FE-4074F9454584}"/>
              </a:ext>
            </a:extLst>
          </p:cNvPr>
          <p:cNvCxnSpPr>
            <a:cxnSpLocks/>
          </p:cNvCxnSpPr>
          <p:nvPr/>
        </p:nvCxnSpPr>
        <p:spPr>
          <a:xfrm flipV="1">
            <a:off x="6870990" y="4752451"/>
            <a:ext cx="93163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11F9358-FD1D-45E9-B40A-EAF4CF576D34}"/>
              </a:ext>
            </a:extLst>
          </p:cNvPr>
          <p:cNvCxnSpPr>
            <a:cxnSpLocks/>
            <a:stCxn id="24" idx="6"/>
            <a:endCxn id="56" idx="2"/>
          </p:cNvCxnSpPr>
          <p:nvPr/>
        </p:nvCxnSpPr>
        <p:spPr>
          <a:xfrm>
            <a:off x="8378688" y="2260160"/>
            <a:ext cx="848784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5FD58D24-0AD9-4EB8-9306-6893095CECE5}"/>
              </a:ext>
            </a:extLst>
          </p:cNvPr>
          <p:cNvCxnSpPr>
            <a:cxnSpLocks/>
          </p:cNvCxnSpPr>
          <p:nvPr/>
        </p:nvCxnSpPr>
        <p:spPr>
          <a:xfrm>
            <a:off x="3972642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77BA3C8A-1AAA-4C36-9A33-EEBE53C8B877}"/>
              </a:ext>
            </a:extLst>
          </p:cNvPr>
          <p:cNvCxnSpPr>
            <a:cxnSpLocks/>
          </p:cNvCxnSpPr>
          <p:nvPr/>
        </p:nvCxnSpPr>
        <p:spPr>
          <a:xfrm>
            <a:off x="5430365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>
            <a:extLst>
              <a:ext uri="{FF2B5EF4-FFF2-40B4-BE49-F238E27FC236}">
                <a16:creationId xmlns:a16="http://schemas.microsoft.com/office/drawing/2014/main" id="{F0D91E0B-3206-490C-A57A-30F6AD032EB2}"/>
              </a:ext>
            </a:extLst>
          </p:cNvPr>
          <p:cNvSpPr/>
          <p:nvPr/>
        </p:nvSpPr>
        <p:spPr>
          <a:xfrm>
            <a:off x="1938855" y="3284984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86E17CD2-1794-46E7-95EC-DAA1A96BE9C1}"/>
              </a:ext>
            </a:extLst>
          </p:cNvPr>
          <p:cNvSpPr/>
          <p:nvPr/>
        </p:nvSpPr>
        <p:spPr>
          <a:xfrm>
            <a:off x="6288964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68440898-6CDE-4281-BB67-4344CC9B9ABA}"/>
              </a:ext>
            </a:extLst>
          </p:cNvPr>
          <p:cNvSpPr/>
          <p:nvPr/>
        </p:nvSpPr>
        <p:spPr>
          <a:xfrm>
            <a:off x="9227472" y="1972128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</a:t>
            </a: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DF68AFB8-AAB3-4CAD-900C-CD2B1DDBEF16}"/>
              </a:ext>
            </a:extLst>
          </p:cNvPr>
          <p:cNvSpPr/>
          <p:nvPr/>
        </p:nvSpPr>
        <p:spPr>
          <a:xfrm>
            <a:off x="4854301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</a:t>
            </a:r>
          </a:p>
        </p:txBody>
      </p: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9FF3D0AA-DD11-4399-8E9E-CBB66532F55A}"/>
              </a:ext>
            </a:extLst>
          </p:cNvPr>
          <p:cNvCxnSpPr>
            <a:cxnSpLocks/>
          </p:cNvCxnSpPr>
          <p:nvPr/>
        </p:nvCxnSpPr>
        <p:spPr>
          <a:xfrm>
            <a:off x="2514919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372ADD48-ADFB-43F9-96CB-4199A9EFC0FD}"/>
              </a:ext>
            </a:extLst>
          </p:cNvPr>
          <p:cNvCxnSpPr>
            <a:cxnSpLocks/>
          </p:cNvCxnSpPr>
          <p:nvPr/>
        </p:nvCxnSpPr>
        <p:spPr>
          <a:xfrm>
            <a:off x="8378688" y="4752451"/>
            <a:ext cx="848784" cy="21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C5B08C95-5BB2-4A4B-8A2E-F175ECC6BAED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>
            <a:off x="8345811" y="3573016"/>
            <a:ext cx="881661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DB6D932F-1869-44CE-92C8-80778528456E}"/>
              </a:ext>
            </a:extLst>
          </p:cNvPr>
          <p:cNvCxnSpPr>
            <a:cxnSpLocks/>
          </p:cNvCxnSpPr>
          <p:nvPr/>
        </p:nvCxnSpPr>
        <p:spPr>
          <a:xfrm>
            <a:off x="5430365" y="4757907"/>
            <a:ext cx="864561" cy="10913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ál 57">
            <a:extLst>
              <a:ext uri="{FF2B5EF4-FFF2-40B4-BE49-F238E27FC236}">
                <a16:creationId xmlns:a16="http://schemas.microsoft.com/office/drawing/2014/main" id="{FE627D48-1305-461C-BA14-F1B52C66E0D8}"/>
              </a:ext>
            </a:extLst>
          </p:cNvPr>
          <p:cNvSpPr/>
          <p:nvPr/>
        </p:nvSpPr>
        <p:spPr>
          <a:xfrm>
            <a:off x="6294926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</a:t>
            </a:r>
          </a:p>
        </p:txBody>
      </p:sp>
      <p:sp>
        <p:nvSpPr>
          <p:cNvPr id="59" name="Ovál 58">
            <a:extLst>
              <a:ext uri="{FF2B5EF4-FFF2-40B4-BE49-F238E27FC236}">
                <a16:creationId xmlns:a16="http://schemas.microsoft.com/office/drawing/2014/main" id="{9DD99BBE-E381-410B-803D-210AE3850F29}"/>
              </a:ext>
            </a:extLst>
          </p:cNvPr>
          <p:cNvSpPr/>
          <p:nvPr/>
        </p:nvSpPr>
        <p:spPr>
          <a:xfrm>
            <a:off x="7802624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</a:t>
            </a:r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24C6177D-D102-4532-89AC-840371E60291}"/>
              </a:ext>
            </a:extLst>
          </p:cNvPr>
          <p:cNvSpPr/>
          <p:nvPr/>
        </p:nvSpPr>
        <p:spPr>
          <a:xfrm>
            <a:off x="9227472" y="4475331"/>
            <a:ext cx="576064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83E05615-E2E8-4E0B-8C5B-4C2972327C10}"/>
              </a:ext>
            </a:extLst>
          </p:cNvPr>
          <p:cNvCxnSpPr>
            <a:cxnSpLocks/>
            <a:stCxn id="55" idx="6"/>
            <a:endCxn id="24" idx="2"/>
          </p:cNvCxnSpPr>
          <p:nvPr/>
        </p:nvCxnSpPr>
        <p:spPr>
          <a:xfrm>
            <a:off x="6865028" y="2260160"/>
            <a:ext cx="937596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A553B734-52AB-4507-AF8F-F2273B356C8D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6888088" y="3573016"/>
            <a:ext cx="881659" cy="0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AA299C96-AFCA-4291-83B7-33774A4AF670}"/>
              </a:ext>
            </a:extLst>
          </p:cNvPr>
          <p:cNvCxnSpPr>
            <a:cxnSpLocks/>
            <a:stCxn id="22" idx="7"/>
            <a:endCxn id="55" idx="2"/>
          </p:cNvCxnSpPr>
          <p:nvPr/>
        </p:nvCxnSpPr>
        <p:spPr>
          <a:xfrm flipV="1">
            <a:off x="5346002" y="2260160"/>
            <a:ext cx="942962" cy="1109187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B9783178-CAB8-4057-AB11-7CFB54EEA36A}"/>
              </a:ext>
            </a:extLst>
          </p:cNvPr>
          <p:cNvCxnSpPr>
            <a:cxnSpLocks/>
            <a:stCxn id="25" idx="5"/>
            <a:endCxn id="57" idx="2"/>
          </p:cNvCxnSpPr>
          <p:nvPr/>
        </p:nvCxnSpPr>
        <p:spPr>
          <a:xfrm>
            <a:off x="3888279" y="3776685"/>
            <a:ext cx="966022" cy="986678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D1E94F-B18B-4DE9-9A5A-EE9293E0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99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9195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HAVIT">
      <a:dk1>
        <a:srgbClr val="2097D0"/>
      </a:dk1>
      <a:lt1>
        <a:sysClr val="window" lastClr="FFFFFF"/>
      </a:lt1>
      <a:dk2>
        <a:srgbClr val="114788"/>
      </a:dk2>
      <a:lt2>
        <a:srgbClr val="EEECE1"/>
      </a:lt2>
      <a:accent1>
        <a:srgbClr val="114788"/>
      </a:accent1>
      <a:accent2>
        <a:srgbClr val="C0504D"/>
      </a:accent2>
      <a:accent3>
        <a:srgbClr val="9BBB59"/>
      </a:accent3>
      <a:accent4>
        <a:srgbClr val="8064A2"/>
      </a:accent4>
      <a:accent5>
        <a:srgbClr val="2097D0"/>
      </a:accent5>
      <a:accent6>
        <a:srgbClr val="F79646"/>
      </a:accent6>
      <a:hlink>
        <a:srgbClr val="114788"/>
      </a:hlink>
      <a:folHlink>
        <a:srgbClr val="1147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-2018" id="{253A6229-E2C9-1444-ADE3-CD648D821594}" vid="{47D302CE-6188-FD42-A2DC-D6BA7CF71C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11561</TotalTime>
  <Words>2868</Words>
  <Application>Microsoft Office PowerPoint</Application>
  <PresentationFormat>Širokoúhlá obrazovka</PresentationFormat>
  <Paragraphs>1444</Paragraphs>
  <Slides>128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128</vt:i4>
      </vt:variant>
    </vt:vector>
  </HeadingPairs>
  <TitlesOfParts>
    <vt:vector size="132" baseType="lpstr">
      <vt:lpstr>Arial</vt:lpstr>
      <vt:lpstr>Calibri</vt:lpstr>
      <vt:lpstr>Consolas</vt:lpstr>
      <vt:lpstr>Motiv Office</vt:lpstr>
      <vt:lpstr>GIT skrz naskrz</vt:lpstr>
      <vt:lpstr>Kdo říká, že umí s gitem, tak kecá.</vt:lpstr>
      <vt:lpstr>Co nás dnes čeká?</vt:lpstr>
      <vt:lpstr>Co je to GIT?</vt:lpstr>
      <vt:lpstr>git je populární verzovací systém</vt:lpstr>
      <vt:lpstr>Co je to GIT?</vt:lpstr>
      <vt:lpstr>Hlavně distribuovaný</vt:lpstr>
      <vt:lpstr>Git přímo neřeší oprávnění</vt:lpstr>
      <vt:lpstr>Ovládání GITu</vt:lpstr>
      <vt:lpstr>Příkazový řádek</vt:lpstr>
      <vt:lpstr>Rozdíly Linux (Unix like) vs Windows</vt:lpstr>
      <vt:lpstr>Bohatá dokumentace</vt:lpstr>
      <vt:lpstr>Git dělí příkazy na dvě úrovně</vt:lpstr>
      <vt:lpstr>Low-level commands (plumbing)</vt:lpstr>
      <vt:lpstr>Low-level commands (plumbing)</vt:lpstr>
      <vt:lpstr>High-level commands (porcelain)</vt:lpstr>
      <vt:lpstr>High-level commands (porcelain)</vt:lpstr>
      <vt:lpstr>High-level commands (porcelain) – běžné workflow</vt:lpstr>
      <vt:lpstr>High-level commands (porcelain) – běžné workflow</vt:lpstr>
      <vt:lpstr>GUI pro Windows</vt:lpstr>
      <vt:lpstr>GUI pro Windows</vt:lpstr>
      <vt:lpstr>Základní příkazy</vt:lpstr>
      <vt:lpstr>Inicializace lokálního repozitáře</vt:lpstr>
      <vt:lpstr>Inicializace lokálního repozitáře</vt:lpstr>
      <vt:lpstr>Prezentace aplikace PowerPoint</vt:lpstr>
      <vt:lpstr>Poznámky</vt:lpstr>
      <vt:lpstr>Parametry příkazů</vt:lpstr>
      <vt:lpstr>Jak GIT funguje</vt:lpstr>
      <vt:lpstr>4 úrovně</vt:lpstr>
      <vt:lpstr>Persistent map</vt:lpstr>
      <vt:lpstr>d918213016973bb72bc3716239ea73445291208</vt:lpstr>
      <vt:lpstr>DEMO</vt:lpstr>
      <vt:lpstr>Simple Content tracker</vt:lpstr>
      <vt:lpstr>Interní ukládání</vt:lpstr>
      <vt:lpstr>DEMO</vt:lpstr>
      <vt:lpstr>Struktura</vt:lpstr>
      <vt:lpstr>Revision control system</vt:lpstr>
      <vt:lpstr>Ostatní systémy – ukládání změn</vt:lpstr>
      <vt:lpstr>GIT – ukládání snímků v čase</vt:lpstr>
      <vt:lpstr>DEMO</vt:lpstr>
      <vt:lpstr>Struktura</vt:lpstr>
      <vt:lpstr>Distributed revision control system</vt:lpstr>
      <vt:lpstr>Reference</vt:lpstr>
      <vt:lpstr>DEMO</vt:lpstr>
      <vt:lpstr>git tag</vt:lpstr>
      <vt:lpstr>Práce s tagem</vt:lpstr>
      <vt:lpstr>DEMO</vt:lpstr>
      <vt:lpstr>Konfigurace a nastavení</vt:lpstr>
      <vt:lpstr>Nastavení</vt:lpstr>
      <vt:lpstr>Úvodní nastavení</vt:lpstr>
      <vt:lpstr>Nastavení</vt:lpstr>
      <vt:lpstr>Nastavení konců řádků Windows vs Linux</vt:lpstr>
      <vt:lpstr>Soubor .gitattributes</vt:lpstr>
      <vt:lpstr>Merge</vt:lpstr>
      <vt:lpstr>Soubor .gitignore</vt:lpstr>
      <vt:lpstr>(Mírně) Pokročilejší techniky</vt:lpstr>
      <vt:lpstr>Větvení</vt:lpstr>
      <vt:lpstr>DEMO</vt:lpstr>
      <vt:lpstr>git merge (výchozí stav)</vt:lpstr>
      <vt:lpstr>git merge (průběh)</vt:lpstr>
      <vt:lpstr>git merge (konečný stav)</vt:lpstr>
      <vt:lpstr>3 cestné slučování</vt:lpstr>
      <vt:lpstr>3 cestné slučování</vt:lpstr>
      <vt:lpstr>3 cestné slučování</vt:lpstr>
      <vt:lpstr>3 cestné slučování</vt:lpstr>
      <vt:lpstr>3 cestné slučování</vt:lpstr>
      <vt:lpstr>3 cestné slučování</vt:lpstr>
      <vt:lpstr>3 cestné slučování</vt:lpstr>
      <vt:lpstr>3 cestné slučování</vt:lpstr>
      <vt:lpstr>3 cestné slučování</vt:lpstr>
      <vt:lpstr>3 cestné slučování</vt:lpstr>
      <vt:lpstr>3 cestné slučování</vt:lpstr>
      <vt:lpstr>3 cestné slučování</vt:lpstr>
      <vt:lpstr>3 cestné slučování</vt:lpstr>
      <vt:lpstr>3 cestné slučování</vt:lpstr>
      <vt:lpstr>DEMO</vt:lpstr>
      <vt:lpstr>Vyřešení konfliktů</vt:lpstr>
      <vt:lpstr>git mergetool</vt:lpstr>
      <vt:lpstr>DEMO</vt:lpstr>
      <vt:lpstr>Další příklad git merge</vt:lpstr>
      <vt:lpstr>git merge  --ff  (fast-forward)</vt:lpstr>
      <vt:lpstr>git merge --no-ff  (no fast-forward)</vt:lpstr>
      <vt:lpstr>DEMO</vt:lpstr>
      <vt:lpstr>git merge vs rebase</vt:lpstr>
      <vt:lpstr>git merge vs rebase</vt:lpstr>
      <vt:lpstr>DEMO</vt:lpstr>
      <vt:lpstr>adresace komitů</vt:lpstr>
      <vt:lpstr>Rozdíl mezi ~ a ^</vt:lpstr>
      <vt:lpstr>git log a git diff</vt:lpstr>
      <vt:lpstr>git add - -patch</vt:lpstr>
      <vt:lpstr>DEMO</vt:lpstr>
      <vt:lpstr>Adresace intervalu</vt:lpstr>
      <vt:lpstr>Výběr komitů</vt:lpstr>
      <vt:lpstr>Výběr více komitů</vt:lpstr>
      <vt:lpstr>Vyloučení komitů</vt:lpstr>
      <vt:lpstr>Vyloučení komitů</vt:lpstr>
      <vt:lpstr>Lze libovolně kombinovat</vt:lpstr>
      <vt:lpstr>Interval</vt:lpstr>
      <vt:lpstr>Interval</vt:lpstr>
      <vt:lpstr>Když to napíšu opačně</vt:lpstr>
      <vt:lpstr>Tři tečky</vt:lpstr>
      <vt:lpstr>Adresace intervalu</vt:lpstr>
      <vt:lpstr>Jednoduchý výběr</vt:lpstr>
      <vt:lpstr>Tři tečky pro diff</vt:lpstr>
      <vt:lpstr>Tři tečky pro diff</vt:lpstr>
      <vt:lpstr>Řešení problémů</vt:lpstr>
      <vt:lpstr>git push --force</vt:lpstr>
      <vt:lpstr>DEMO</vt:lpstr>
      <vt:lpstr>git commit - -amend</vt:lpstr>
      <vt:lpstr>DEMO</vt:lpstr>
      <vt:lpstr>git reset  x  git checkout  x  git revert</vt:lpstr>
      <vt:lpstr>DEMO</vt:lpstr>
      <vt:lpstr>git reset / checkout na komitu</vt:lpstr>
      <vt:lpstr>git reset / checkout na souboru</vt:lpstr>
      <vt:lpstr>Detached HEAD</vt:lpstr>
      <vt:lpstr>DEMO</vt:lpstr>
      <vt:lpstr>git rebase interactive</vt:lpstr>
      <vt:lpstr>DEMO</vt:lpstr>
      <vt:lpstr>git clean</vt:lpstr>
      <vt:lpstr>Co je pouze lokálně</vt:lpstr>
      <vt:lpstr>Čestná zmínka</vt:lpstr>
      <vt:lpstr>git blame [-M|-C]</vt:lpstr>
      <vt:lpstr>Submodules</vt:lpstr>
      <vt:lpstr>git rerere</vt:lpstr>
      <vt:lpstr>git bisect</vt:lpstr>
      <vt:lpstr>git filter-branch</vt:lpstr>
      <vt:lpstr>Pull request</vt:lpstr>
      <vt:lpstr>Slovo na závěr?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 skrz naskrz</dc:title>
  <dc:creator>Martin Havel</dc:creator>
  <cp:lastModifiedBy>Martin Havel</cp:lastModifiedBy>
  <cp:revision>130</cp:revision>
  <cp:lastPrinted>2019-09-11T16:27:57Z</cp:lastPrinted>
  <dcterms:created xsi:type="dcterms:W3CDTF">2019-08-22T15:19:39Z</dcterms:created>
  <dcterms:modified xsi:type="dcterms:W3CDTF">2019-09-30T09:35:05Z</dcterms:modified>
</cp:coreProperties>
</file>