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57" r:id="rId5"/>
    <p:sldId id="258" r:id="rId6"/>
    <p:sldId id="278" r:id="rId7"/>
    <p:sldId id="265" r:id="rId8"/>
    <p:sldId id="266" r:id="rId9"/>
    <p:sldId id="267" r:id="rId10"/>
    <p:sldId id="268" r:id="rId11"/>
    <p:sldId id="269" r:id="rId12"/>
    <p:sldId id="263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79" r:id="rId21"/>
    <p:sldId id="280" r:id="rId22"/>
    <p:sldId id="277" r:id="rId23"/>
    <p:sldId id="259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6D7A9-728A-486F-8427-2F6F7F8A868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100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2BD4A-4C13-443F-AB8B-DDB289C3A42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9400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B988-7C78-45D2-85D2-79CA776A937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2371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3BE59E-1E72-43B5-A141-1C651D620F1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92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0C93-0B67-4619-934C-72CAF3D5319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5518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E602-7D79-4256-899C-4B4DF18CF8C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776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F782E-65D2-40FF-A746-E8D433946A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4460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33D4-1503-455C-B9EA-0E5A2B2EA9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1102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8F00-5B35-4D4B-8F21-FCBC56DB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35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EFCE-4371-4B3E-AB0A-596284A22A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592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7B429-768C-455C-85B7-6C76ADB9A9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869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61AFF-D32B-43BB-BA41-7A0A495B7B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108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7D307-578E-41F7-9B2C-3309357FF85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zugec@pre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default.aspx?scid=kb;en-us;325427" TargetMode="External"/><Relationship Id="rId7" Type="http://schemas.openxmlformats.org/officeDocument/2006/relationships/hyperlink" Target="http://support.microsoft.com/servicedesks/webcasts/wc072402/listofsampleusage.asp?SD=gn&amp;LN=cs&amp;gssnb=1" TargetMode="External"/><Relationship Id="rId2" Type="http://schemas.openxmlformats.org/officeDocument/2006/relationships/hyperlink" Target="http://www.microsoft.com/downloads/details.aspx?FamilyID=afe41f46-e213-4cbf-9c5b-fbf236e0e875&amp;Display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library/en-us/wmisdk/wmi/sql_for_wmi.asp" TargetMode="External"/><Relationship Id="rId5" Type="http://schemas.openxmlformats.org/officeDocument/2006/relationships/hyperlink" Target="http://www.microsoft.com/resources/documentation/windows/xp/all/proddocs/en-us/wmic.mspx" TargetMode="External"/><Relationship Id="rId4" Type="http://schemas.openxmlformats.org/officeDocument/2006/relationships/hyperlink" Target="http://www.microsoft.com/downloads/details.aspx?FamilyID=6430f853-1120-48db-8cc5-f2abdc3ed314&amp;DisplayLang=e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1470025"/>
          </a:xfrm>
        </p:spPr>
        <p:txBody>
          <a:bodyPr/>
          <a:lstStyle/>
          <a:p>
            <a:pPr algn="l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WMIC: </a:t>
            </a:r>
            <a:b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Ako mat Windows pod palcom</a:t>
            </a:r>
            <a:b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Martin </a:t>
            </a:r>
            <a: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Žugec</a:t>
            </a:r>
            <a:b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mzugec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@pre.cz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http://www.supersupport.org</a:t>
            </a:r>
            <a: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Metoda Set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Nastavuje hodnoty vlastnosti</a:t>
            </a:r>
          </a:p>
          <a:p>
            <a:r>
              <a:rPr lang="en-US">
                <a:solidFill>
                  <a:schemeClr val="bg1"/>
                </a:solidFill>
              </a:rPr>
              <a:t>Vyskytuje sa len u niektorych tried</a:t>
            </a:r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Nemá defaultnu akciu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250825" y="6124575"/>
            <a:ext cx="7246938" cy="733425"/>
            <a:chOff x="4553" y="1281"/>
            <a:chExt cx="1442" cy="462"/>
          </a:xfrm>
        </p:grpSpPr>
        <p:graphicFrame>
          <p:nvGraphicFramePr>
            <p:cNvPr id="46085" name="Object 5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4723" y="1423"/>
              <a:ext cx="1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Registry set ProposedSize=66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Metoda Get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Vypisuje specificke vlastnosti, jednotlive vlastnosti sa oddeluju pomocou ciarky</a:t>
            </a:r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Defaultnou akciou je vypis vsetkych vlastnosti, tj. ekvivalent List Full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50825" y="6124575"/>
            <a:ext cx="4411663" cy="733425"/>
            <a:chOff x="4553" y="1281"/>
            <a:chExt cx="1177" cy="462"/>
          </a:xfrm>
        </p:grpSpPr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1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4723" y="1423"/>
              <a:ext cx="10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Service get name, state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Pouzivani</a:t>
            </a:r>
            <a:r>
              <a:rPr lang="cs-CZ">
                <a:solidFill>
                  <a:schemeClr val="bg1"/>
                </a:solidFill>
              </a:rPr>
              <a:t>e</a:t>
            </a:r>
            <a:r>
              <a:rPr lang="en-US">
                <a:solidFill>
                  <a:schemeClr val="bg1"/>
                </a:solidFill>
              </a:rPr>
              <a:t> syntaxe</a:t>
            </a:r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3041650" y="1989138"/>
            <a:ext cx="1169988" cy="552450"/>
            <a:chOff x="471" y="1253"/>
            <a:chExt cx="737" cy="348"/>
          </a:xfrm>
        </p:grpSpPr>
        <p:graphicFrame>
          <p:nvGraphicFramePr>
            <p:cNvPr id="34826" name="Object 10"/>
            <p:cNvGraphicFramePr>
              <a:graphicFrameLocks noChangeAspect="1"/>
            </p:cNvGraphicFramePr>
            <p:nvPr/>
          </p:nvGraphicFramePr>
          <p:xfrm>
            <a:off x="471" y="1253"/>
            <a:ext cx="737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3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" y="1253"/>
                          <a:ext cx="737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584" y="133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 Alias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82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4211638" y="1989138"/>
          <a:ext cx="14128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Fotografie" r:id="rId5" imgW="6645216" imgH="1988992" progId="MSPhotoEd.3">
                  <p:embed/>
                </p:oleObj>
              </mc:Choice>
              <mc:Fallback>
                <p:oleObj name="Fotografie" r:id="rId5" imgW="6645216" imgH="198899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89138"/>
                        <a:ext cx="14128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481513" y="212407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Metoda</a:t>
            </a:r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4797425" y="7615238"/>
            <a:ext cx="1592263" cy="554037"/>
            <a:chOff x="289" y="2789"/>
            <a:chExt cx="1003" cy="377"/>
          </a:xfrm>
        </p:grpSpPr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289" y="2789"/>
            <a:ext cx="1003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5" name="Fotografie" r:id="rId6" imgW="6645216" imgH="1988992" progId="MSPhotoEd.3">
                    <p:embed/>
                  </p:oleObj>
                </mc:Choice>
                <mc:Fallback>
                  <p:oleObj name="Fotografie" r:id="rId6" imgW="6645216" imgH="1988992" progId="MSPhotoEd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2789"/>
                          <a:ext cx="1003" cy="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385" y="2869"/>
              <a:ext cx="85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Upresnenie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1646238" y="7119938"/>
            <a:ext cx="1949450" cy="554037"/>
            <a:chOff x="2928" y="2789"/>
            <a:chExt cx="1228" cy="367"/>
          </a:xfrm>
        </p:grpSpPr>
        <p:graphicFrame>
          <p:nvGraphicFramePr>
            <p:cNvPr id="34830" name="Object 14"/>
            <p:cNvGraphicFramePr>
              <a:graphicFrameLocks noChangeAspect="1"/>
            </p:cNvGraphicFramePr>
            <p:nvPr/>
          </p:nvGraphicFramePr>
          <p:xfrm>
            <a:off x="2928" y="2789"/>
            <a:ext cx="1228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6" name="Fotografie" r:id="rId7" imgW="6645216" imgH="1988992" progId="MSPhotoEd.3">
                    <p:embed/>
                  </p:oleObj>
                </mc:Choice>
                <mc:Fallback>
                  <p:oleObj name="Fotografie" r:id="rId7" imgW="6645216" imgH="1988992" progId="MSPhotoEd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789"/>
                          <a:ext cx="1228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107" y="2869"/>
              <a:ext cx="82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Podmienky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85763" y="2619375"/>
            <a:ext cx="148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Process</a:t>
            </a: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3041650" y="2619375"/>
            <a:ext cx="2430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Process </a:t>
            </a:r>
            <a:r>
              <a:rPr lang="cs-CZ" sz="2800">
                <a:solidFill>
                  <a:schemeClr val="bg1"/>
                </a:solidFill>
              </a:rPr>
              <a:t>list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736725" y="2619375"/>
            <a:ext cx="4949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chemeClr val="bg1"/>
                </a:solidFill>
              </a:rPr>
              <a:t>Where „Name=</a:t>
            </a:r>
            <a:r>
              <a:rPr lang="en-US" sz="2800">
                <a:solidFill>
                  <a:schemeClr val="bg1"/>
                </a:solidFill>
              </a:rPr>
              <a:t>‘explorer.exe’</a:t>
            </a: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6327775" y="2619375"/>
            <a:ext cx="809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Call</a:t>
            </a: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7002463" y="2619375"/>
            <a:ext cx="1935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Terminate</a:t>
            </a:r>
            <a:endParaRPr 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22622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1.07847 L 0.06511 -0.74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1.15069 L 0.09514 -0.82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8" grpId="1"/>
      <p:bldP spid="34847" grpId="1"/>
      <p:bldP spid="34850" grpId="0"/>
      <p:bldP spid="34851" grpId="0"/>
      <p:bldP spid="348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Ako sa dostat k informaciam?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Standartnym sposobom je globalny prepinac /?</a:t>
            </a:r>
          </a:p>
          <a:p>
            <a:r>
              <a:rPr lang="en-US" sz="2800">
                <a:solidFill>
                  <a:schemeClr val="bg1"/>
                </a:solidFill>
              </a:rPr>
              <a:t>/? ma mody /?:full a /?:brief</a:t>
            </a:r>
          </a:p>
          <a:p>
            <a:r>
              <a:rPr lang="en-US" sz="2800">
                <a:solidFill>
                  <a:schemeClr val="bg1"/>
                </a:solidFill>
              </a:rPr>
              <a:t>/? Berie ako parameter posledny prikaz</a:t>
            </a:r>
          </a:p>
          <a:p>
            <a:r>
              <a:rPr lang="en-US" sz="2800">
                <a:solidFill>
                  <a:schemeClr val="bg1"/>
                </a:solidFill>
              </a:rPr>
              <a:t>Pomocou alias get /? sa zobrazia dostupne vlastnosti</a:t>
            </a:r>
          </a:p>
          <a:p>
            <a:r>
              <a:rPr lang="en-US" sz="2800">
                <a:solidFill>
                  <a:schemeClr val="bg1"/>
                </a:solidFill>
              </a:rPr>
              <a:t>Pomocou alias call /? sa zobrazia dostupne metody</a:t>
            </a:r>
          </a:p>
          <a:p>
            <a:r>
              <a:rPr lang="en-US" sz="2800">
                <a:solidFill>
                  <a:schemeClr val="bg1"/>
                </a:solidFill>
              </a:rPr>
              <a:t>Pomocou alias set /? sa zobrazia dostupne vlastnosti, ktore sa daju menit</a:t>
            </a:r>
            <a:endParaRPr lang="cs-CZ" sz="2800">
              <a:solidFill>
                <a:schemeClr val="bg1"/>
              </a:solidFill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250825" y="6124575"/>
            <a:ext cx="3241675" cy="733425"/>
            <a:chOff x="4553" y="1281"/>
            <a:chExt cx="964" cy="462"/>
          </a:xfrm>
        </p:grpSpPr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5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4723" y="1423"/>
              <a:ext cx="6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Process call /?:Full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WQL – WMI Query Language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Podrobnejsie informacie viz. linky na zaver</a:t>
            </a:r>
            <a:endParaRPr lang="en-US" sz="2800">
              <a:solidFill>
                <a:schemeClr val="accent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Operatory: LIKE;=;&lt;;&gt;;&lt;=;&gt;= a != (nerovna sa)</a:t>
            </a:r>
          </a:p>
          <a:p>
            <a:r>
              <a:rPr lang="en-US" sz="2800">
                <a:solidFill>
                  <a:schemeClr val="bg1"/>
                </a:solidFill>
              </a:rPr>
              <a:t>Like – umoznuje pouzivat zastupne znaky 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% definuje </a:t>
            </a:r>
            <a:r>
              <a:rPr lang="cs-CZ" sz="2400">
                <a:solidFill>
                  <a:schemeClr val="bg1"/>
                </a:solidFill>
              </a:rPr>
              <a:t>lubovolny počet lubovolnych znakov</a:t>
            </a:r>
            <a:endParaRPr lang="en-US" sz="2400">
              <a:solidFill>
                <a:schemeClr val="bg1"/>
              </a:solidFill>
            </a:endParaRPr>
          </a:p>
          <a:p>
            <a:pPr lvl="1"/>
            <a:r>
              <a:rPr lang="en-US" sz="2400">
                <a:solidFill>
                  <a:schemeClr val="bg1"/>
                </a:solidFill>
              </a:rPr>
              <a:t>_ definuje </a:t>
            </a:r>
            <a:r>
              <a:rPr lang="cs-CZ" sz="2400">
                <a:solidFill>
                  <a:schemeClr val="bg1"/>
                </a:solidFill>
              </a:rPr>
              <a:t>lubovolny </a:t>
            </a:r>
            <a:r>
              <a:rPr lang="en-US" sz="2400">
                <a:solidFill>
                  <a:schemeClr val="bg1"/>
                </a:solidFill>
              </a:rPr>
              <a:t>jeden znak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[] definuje </a:t>
            </a:r>
            <a:r>
              <a:rPr lang="cs-CZ" sz="2400">
                <a:solidFill>
                  <a:schemeClr val="bg1"/>
                </a:solidFill>
              </a:rPr>
              <a:t>mnozinu</a:t>
            </a:r>
            <a:r>
              <a:rPr lang="en-US" sz="2400">
                <a:solidFill>
                  <a:schemeClr val="bg1"/>
                </a:solidFill>
              </a:rPr>
              <a:t> znakov (napr. [abc], prip. [a-c])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^</a:t>
            </a:r>
            <a:r>
              <a:rPr lang="cs-CZ" sz="2400">
                <a:solidFill>
                  <a:schemeClr val="bg1"/>
                </a:solidFill>
              </a:rPr>
              <a:t> definuje cokolvek ine nez mnozinu znakov (napr. </a:t>
            </a:r>
            <a:r>
              <a:rPr lang="en-US" sz="2400">
                <a:solidFill>
                  <a:schemeClr val="bg1"/>
                </a:solidFill>
              </a:rPr>
              <a:t>[^</a:t>
            </a:r>
            <a:r>
              <a:rPr lang="cs-CZ" sz="2400">
                <a:solidFill>
                  <a:schemeClr val="bg1"/>
                </a:solidFill>
              </a:rPr>
              <a:t>abc</a:t>
            </a:r>
            <a:r>
              <a:rPr lang="en-US" sz="2400">
                <a:solidFill>
                  <a:schemeClr val="bg1"/>
                </a:solidFill>
              </a:rPr>
              <a:t>]</a:t>
            </a:r>
            <a:r>
              <a:rPr lang="cs-CZ" sz="240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2388" y="6124575"/>
            <a:ext cx="9091612" cy="733425"/>
            <a:chOff x="357" y="3858"/>
            <a:chExt cx="5727" cy="462"/>
          </a:xfrm>
        </p:grpSpPr>
        <p:graphicFrame>
          <p:nvGraphicFramePr>
            <p:cNvPr id="49157" name="Object 5"/>
            <p:cNvGraphicFramePr>
              <a:graphicFrameLocks noChangeAspect="1"/>
            </p:cNvGraphicFramePr>
            <p:nvPr/>
          </p:nvGraphicFramePr>
          <p:xfrm>
            <a:off x="357" y="3858"/>
            <a:ext cx="5727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0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" y="3858"/>
                          <a:ext cx="5727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512" y="4000"/>
              <a:ext cx="5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UserAccount WHERE “name like ‘%dministrator’ AND domain=‘DOMENA’” get SID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8350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Mody WMIC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2038" y="2439988"/>
            <a:ext cx="2790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</a:rPr>
              <a:t>Wmic process get game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202238" y="2439988"/>
            <a:ext cx="341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</a:rPr>
              <a:t>wmic:root</a:t>
            </a:r>
            <a:r>
              <a:rPr lang="en-US">
                <a:solidFill>
                  <a:schemeClr val="bg1"/>
                </a:solidFill>
              </a:rPr>
              <a:t>\cli&gt;process get name</a:t>
            </a:r>
            <a:endParaRPr lang="cs-CZ">
              <a:solidFill>
                <a:schemeClr val="bg1"/>
              </a:solidFill>
            </a:endParaRP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114675"/>
            <a:ext cx="37242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114675"/>
            <a:ext cx="34956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331913" y="1270000"/>
            <a:ext cx="3151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OFFLINE</a:t>
            </a:r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741988" y="1270000"/>
            <a:ext cx="3151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ONLINE</a:t>
            </a:r>
            <a:endParaRPr lang="cs-CZ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  <p:bldP spid="32783" grpId="0"/>
      <p:bldP spid="327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Vystup informacii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Export do excelu(csv), html, xml…</a:t>
            </a:r>
          </a:p>
          <a:p>
            <a:r>
              <a:rPr lang="cs-CZ">
                <a:solidFill>
                  <a:schemeClr val="bg1"/>
                </a:solidFill>
              </a:rPr>
              <a:t>Moznost vystupu na obrazovku, do suboru a do clipboardu</a:t>
            </a:r>
          </a:p>
          <a:p>
            <a:r>
              <a:rPr lang="cs-CZ">
                <a:solidFill>
                  <a:schemeClr val="bg1"/>
                </a:solidFill>
              </a:rPr>
              <a:t>Moznost pouzitia xsl suborov pre transformaciu</a:t>
            </a:r>
          </a:p>
          <a:p>
            <a:r>
              <a:rPr lang="en-US">
                <a:solidFill>
                  <a:schemeClr val="bg1"/>
                </a:solidFill>
              </a:rPr>
              <a:t>Globalne prepinace /output, /append a /record</a:t>
            </a:r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0" y="6124575"/>
            <a:ext cx="8793163" cy="733425"/>
            <a:chOff x="896" y="3858"/>
            <a:chExt cx="5539" cy="462"/>
          </a:xfrm>
        </p:grpSpPr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896" y="3858"/>
            <a:ext cx="3600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4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3858"/>
                          <a:ext cx="3600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1066" y="4003"/>
              <a:ext cx="53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/output:c:\test.html Process list brief /format:htable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Remoting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Pomocou globalneho prepinaca </a:t>
            </a:r>
            <a:r>
              <a:rPr lang="en-US">
                <a:solidFill>
                  <a:schemeClr val="bg1"/>
                </a:solidFill>
              </a:rPr>
              <a:t>/node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Zadanie jednotlivych uzlov rucne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Zadanie jednotlivych uzlov vstupom zo suboru</a:t>
            </a:r>
          </a:p>
          <a:p>
            <a:r>
              <a:rPr lang="en-US">
                <a:solidFill>
                  <a:schemeClr val="bg1"/>
                </a:solidFill>
              </a:rPr>
              <a:t>Prepinac /failfast – overenie dostupnosti pocitaca</a:t>
            </a:r>
          </a:p>
          <a:p>
            <a:r>
              <a:rPr lang="cs-CZ">
                <a:solidFill>
                  <a:schemeClr val="bg1"/>
                </a:solidFill>
              </a:rPr>
              <a:t>Dsquery * forestroot –scope subtree –filter objectcategory=computer –attr name -1 &gt; computers.txt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6124575"/>
            <a:ext cx="6481763" cy="733425"/>
            <a:chOff x="4553" y="1281"/>
            <a:chExt cx="1257" cy="462"/>
          </a:xfrm>
        </p:grpSpPr>
        <p:graphicFrame>
          <p:nvGraphicFramePr>
            <p:cNvPr id="51205" name="Object 5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7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4723" y="1423"/>
              <a:ext cx="10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/node:PC1,PC2 process get name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Unik k WMI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Pouzitie Class a Path pre unik k WMI</a:t>
            </a:r>
          </a:p>
          <a:p>
            <a:r>
              <a:rPr lang="en-US">
                <a:solidFill>
                  <a:schemeClr val="bg1"/>
                </a:solidFill>
              </a:rPr>
              <a:t>Pouzitie ineho namespace vdaka globalnemu prepinacu /namespace</a:t>
            </a:r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0" y="6124575"/>
            <a:ext cx="6870700" cy="733425"/>
            <a:chOff x="0" y="3858"/>
            <a:chExt cx="4328" cy="462"/>
          </a:xfrm>
        </p:grpSpPr>
        <p:graphicFrame>
          <p:nvGraphicFramePr>
            <p:cNvPr id="52229" name="Object 5"/>
            <p:cNvGraphicFramePr>
              <a:graphicFrameLocks noChangeAspect="1"/>
            </p:cNvGraphicFramePr>
            <p:nvPr/>
          </p:nvGraphicFramePr>
          <p:xfrm>
            <a:off x="0" y="3858"/>
            <a:ext cx="4328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2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58"/>
                          <a:ext cx="4328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385" y="4000"/>
              <a:ext cx="3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chemeClr val="bg1"/>
                  </a:solidFill>
                </a:rPr>
                <a:t>wmic /namespace:\\root\default class stdregprov call /?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Rozsirenie WMIC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Moznost definovania vlastneho vystupneho formatu pomocou xsl</a:t>
            </a:r>
          </a:p>
          <a:p>
            <a:r>
              <a:rPr lang="en-US">
                <a:solidFill>
                  <a:schemeClr val="bg1"/>
                </a:solidFill>
              </a:rPr>
              <a:t>Moznost definovania novych aliasov pomocou editacie mof suborov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Obsah prednasky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Buduce trendy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Moznosti WMIC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Zaklady WMIC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WMI Query Language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Vyuzitie WMIC v sieti alias Remoting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Vystup informacii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Unik k plnemu schematu WMI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Moznosti rozsirenia WMIC</a:t>
            </a:r>
          </a:p>
          <a:p>
            <a:pPr>
              <a:lnSpc>
                <a:spcPct val="90000"/>
              </a:lnSpc>
            </a:pP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Chyby!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Z bezpecnostnych dovodov nie je mozne spustit na vzdialenom pocitaci interaktivne aplikaciu</a:t>
            </a:r>
          </a:p>
          <a:p>
            <a:r>
              <a:rPr lang="en-US">
                <a:solidFill>
                  <a:schemeClr val="bg1"/>
                </a:solidFill>
              </a:rPr>
              <a:t>Zle zpracovanie specialnych znakov(\)</a:t>
            </a:r>
          </a:p>
          <a:p>
            <a:r>
              <a:rPr lang="en-US">
                <a:solidFill>
                  <a:schemeClr val="bg1"/>
                </a:solidFill>
              </a:rPr>
              <a:t>Zahltenie (datafile, fsdir, softwareelement)</a:t>
            </a:r>
          </a:p>
          <a:p>
            <a:r>
              <a:rPr lang="en-US">
                <a:solidFill>
                  <a:schemeClr val="bg1"/>
                </a:solidFill>
              </a:rPr>
              <a:t>Absencia dolezitych aliasov (registry)</a:t>
            </a:r>
          </a:p>
          <a:p>
            <a:r>
              <a:rPr lang="en-US">
                <a:solidFill>
                  <a:schemeClr val="bg1"/>
                </a:solidFill>
              </a:rPr>
              <a:t>Velmi zla dokumentacia</a:t>
            </a:r>
          </a:p>
          <a:p>
            <a:r>
              <a:rPr lang="en-US">
                <a:solidFill>
                  <a:schemeClr val="bg1"/>
                </a:solidFill>
              </a:rPr>
              <a:t>Zly feedback pre batch ulohy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Tipy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Pri filesysteme (FSDir, Datafile) sa pouzivaju dve \\, nie jedno</a:t>
            </a:r>
          </a:p>
          <a:p>
            <a:r>
              <a:rPr lang="en-US" sz="2800">
                <a:solidFill>
                  <a:schemeClr val="bg1"/>
                </a:solidFill>
              </a:rPr>
              <a:t>Miesto podmienok v ( “ ” ) sa pouziva “ ’ ’ ”, riesi problemy pri offline mode</a:t>
            </a:r>
          </a:p>
          <a:p>
            <a:r>
              <a:rPr lang="en-US" sz="2800">
                <a:solidFill>
                  <a:schemeClr val="bg1"/>
                </a:solidFill>
              </a:rPr>
              <a:t>Pri get a list sa moze pouzivat /every a /repeat</a:t>
            </a:r>
          </a:p>
          <a:p>
            <a:r>
              <a:rPr lang="en-US" sz="2800">
                <a:solidFill>
                  <a:schemeClr val="bg1"/>
                </a:solidFill>
              </a:rPr>
              <a:t>Spracovanie batch – 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Wmic process get name /value|find /c "Name“&gt;test.txt</a:t>
            </a:r>
          </a:p>
          <a:p>
            <a:pPr lvl="1"/>
            <a:r>
              <a:rPr lang="cs-CZ" sz="2400">
                <a:solidFill>
                  <a:schemeClr val="bg1"/>
                </a:solidFill>
              </a:rPr>
              <a:t>Set </a:t>
            </a:r>
            <a:r>
              <a:rPr lang="en-US" sz="2400">
                <a:solidFill>
                  <a:schemeClr val="bg1"/>
                </a:solidFill>
              </a:rPr>
              <a:t>/p count=&lt;test.txt</a:t>
            </a:r>
            <a:endParaRPr lang="cs-CZ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Zaujimave linky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  <a:hlinkClick r:id="rId2"/>
              </a:rPr>
              <a:t>WMI CORE pre 9x a NT</a:t>
            </a:r>
            <a:endParaRPr lang="cs-CZ">
              <a:solidFill>
                <a:schemeClr val="bg1"/>
              </a:solidFill>
              <a:hlinkClick r:id="rId3"/>
            </a:endParaRPr>
          </a:p>
          <a:p>
            <a:r>
              <a:rPr lang="en-US">
                <a:solidFill>
                  <a:schemeClr val="bg1"/>
                </a:solidFill>
                <a:hlinkClick r:id="rId3"/>
              </a:rPr>
              <a:t>U</a:t>
            </a:r>
            <a:r>
              <a:rPr lang="cs-CZ">
                <a:solidFill>
                  <a:schemeClr val="bg1"/>
                </a:solidFill>
                <a:hlinkClick r:id="rId3"/>
              </a:rPr>
              <a:t>vedenie WMIC</a:t>
            </a:r>
            <a:endParaRPr lang="cs-CZ">
              <a:solidFill>
                <a:schemeClr val="bg1"/>
              </a:solidFill>
              <a:hlinkClick r:id="rId4"/>
            </a:endParaRPr>
          </a:p>
          <a:p>
            <a:r>
              <a:rPr lang="cs-CZ">
                <a:solidFill>
                  <a:schemeClr val="bg1"/>
                </a:solidFill>
                <a:hlinkClick r:id="rId4"/>
              </a:rPr>
              <a:t>WMI Administrative tools</a:t>
            </a:r>
            <a:endParaRPr lang="cs-CZ">
              <a:solidFill>
                <a:schemeClr val="bg1"/>
              </a:solidFill>
              <a:hlinkClick r:id="rId5"/>
            </a:endParaRPr>
          </a:p>
          <a:p>
            <a:r>
              <a:rPr lang="cs-CZ">
                <a:solidFill>
                  <a:schemeClr val="bg1"/>
                </a:solidFill>
                <a:hlinkClick r:id="rId5"/>
              </a:rPr>
              <a:t>WMIC </a:t>
            </a:r>
            <a:r>
              <a:rPr lang="en-US">
                <a:solidFill>
                  <a:schemeClr val="bg1"/>
                </a:solidFill>
                <a:hlinkClick r:id="rId5"/>
              </a:rPr>
              <a:t>na Microsofte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hlinkClick r:id="rId6"/>
              </a:rPr>
              <a:t>Dokumentacia ku WMI Query Language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hlinkClick r:id="rId7"/>
              </a:rPr>
              <a:t>Priklady pouzitia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16" name="Object 172"/>
          <p:cNvGraphicFramePr>
            <a:graphicFrameLocks noChangeAspect="1"/>
          </p:cNvGraphicFramePr>
          <p:nvPr/>
        </p:nvGraphicFramePr>
        <p:xfrm>
          <a:off x="1466850" y="5634038"/>
          <a:ext cx="2482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Fotografie" r:id="rId3" imgW="6645216" imgH="1988992" progId="MSPhotoEd.3">
                  <p:embed/>
                </p:oleObj>
              </mc:Choice>
              <mc:Fallback>
                <p:oleObj name="Fotografie" r:id="rId3" imgW="6645216" imgH="1988992" progId="MSPhotoEd.3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5634038"/>
                        <a:ext cx="2482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Ako funguje WMIC?</a:t>
            </a:r>
          </a:p>
        </p:txBody>
      </p:sp>
      <p:sp>
        <p:nvSpPr>
          <p:cNvPr id="6302" name="Text Box 158"/>
          <p:cNvSpPr txBox="1">
            <a:spLocks noChangeArrowheads="1"/>
          </p:cNvSpPr>
          <p:nvPr/>
        </p:nvSpPr>
        <p:spPr bwMode="auto">
          <a:xfrm>
            <a:off x="2278063" y="581342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Output</a:t>
            </a:r>
          </a:p>
        </p:txBody>
      </p:sp>
      <p:graphicFrame>
        <p:nvGraphicFramePr>
          <p:cNvPr id="6309" name="Object 165"/>
          <p:cNvGraphicFramePr>
            <a:graphicFrameLocks noChangeAspect="1"/>
          </p:cNvGraphicFramePr>
          <p:nvPr/>
        </p:nvGraphicFramePr>
        <p:xfrm>
          <a:off x="5788025" y="5634038"/>
          <a:ext cx="2482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Fotografie" r:id="rId5" imgW="6645216" imgH="1988992" progId="MSPhotoEd.3">
                  <p:embed/>
                </p:oleObj>
              </mc:Choice>
              <mc:Fallback>
                <p:oleObj name="Fotografie" r:id="rId5" imgW="6645216" imgH="1988992" progId="MSPhotoEd.3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5634038"/>
                        <a:ext cx="2482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1" name="Object 167"/>
          <p:cNvGraphicFramePr>
            <a:graphicFrameLocks noChangeAspect="1"/>
          </p:cNvGraphicFramePr>
          <p:nvPr/>
        </p:nvGraphicFramePr>
        <p:xfrm>
          <a:off x="5788025" y="2754313"/>
          <a:ext cx="2482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Fotografie" r:id="rId6" imgW="6645216" imgH="1988992" progId="MSPhotoEd.3">
                  <p:embed/>
                </p:oleObj>
              </mc:Choice>
              <mc:Fallback>
                <p:oleObj name="Fotografie" r:id="rId6" imgW="6645216" imgH="1988992" progId="MSPhotoEd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2754313"/>
                        <a:ext cx="2482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7" name="Object 173"/>
          <p:cNvGraphicFramePr>
            <a:graphicFrameLocks noChangeAspect="1"/>
          </p:cNvGraphicFramePr>
          <p:nvPr/>
        </p:nvGraphicFramePr>
        <p:xfrm>
          <a:off x="1466850" y="4194175"/>
          <a:ext cx="2482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Fotografie" r:id="rId7" imgW="6645216" imgH="1988992" progId="MSPhotoEd.3">
                  <p:embed/>
                </p:oleObj>
              </mc:Choice>
              <mc:Fallback>
                <p:oleObj name="Fotografie" r:id="rId7" imgW="6645216" imgH="1988992" progId="MSPhotoEd.3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4194175"/>
                        <a:ext cx="2482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" name="Object 174"/>
          <p:cNvGraphicFramePr>
            <a:graphicFrameLocks noChangeAspect="1"/>
          </p:cNvGraphicFramePr>
          <p:nvPr/>
        </p:nvGraphicFramePr>
        <p:xfrm>
          <a:off x="5788025" y="4148138"/>
          <a:ext cx="2482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Fotografie" r:id="rId8" imgW="6645216" imgH="1988992" progId="MSPhotoEd.3">
                  <p:embed/>
                </p:oleObj>
              </mc:Choice>
              <mc:Fallback>
                <p:oleObj name="Fotografie" r:id="rId8" imgW="6645216" imgH="1988992" progId="MSPhotoEd.3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4148138"/>
                        <a:ext cx="2482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3" name="Line 179"/>
          <p:cNvSpPr>
            <a:spLocks noChangeShapeType="1"/>
          </p:cNvSpPr>
          <p:nvPr/>
        </p:nvSpPr>
        <p:spPr bwMode="auto">
          <a:xfrm>
            <a:off x="7181850" y="2168525"/>
            <a:ext cx="0" cy="67468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24" name="Line 180"/>
          <p:cNvSpPr>
            <a:spLocks noChangeShapeType="1"/>
          </p:cNvSpPr>
          <p:nvPr/>
        </p:nvSpPr>
        <p:spPr bwMode="auto">
          <a:xfrm>
            <a:off x="7183438" y="3338513"/>
            <a:ext cx="0" cy="900112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25" name="Line 181"/>
          <p:cNvSpPr>
            <a:spLocks noChangeShapeType="1"/>
          </p:cNvSpPr>
          <p:nvPr/>
        </p:nvSpPr>
        <p:spPr bwMode="auto">
          <a:xfrm flipH="1">
            <a:off x="2592388" y="3294063"/>
            <a:ext cx="3286125" cy="989012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26" name="Line 182"/>
          <p:cNvSpPr>
            <a:spLocks noChangeShapeType="1"/>
          </p:cNvSpPr>
          <p:nvPr/>
        </p:nvSpPr>
        <p:spPr bwMode="auto">
          <a:xfrm>
            <a:off x="2547938" y="4778375"/>
            <a:ext cx="0" cy="94615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27" name="Line 183"/>
          <p:cNvSpPr>
            <a:spLocks noChangeShapeType="1"/>
          </p:cNvSpPr>
          <p:nvPr/>
        </p:nvSpPr>
        <p:spPr bwMode="auto">
          <a:xfrm>
            <a:off x="7183438" y="4733925"/>
            <a:ext cx="0" cy="990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333" name="Group 189"/>
          <p:cNvGrpSpPr>
            <a:grpSpLocks/>
          </p:cNvGrpSpPr>
          <p:nvPr/>
        </p:nvGrpSpPr>
        <p:grpSpPr bwMode="auto">
          <a:xfrm>
            <a:off x="5832475" y="1584325"/>
            <a:ext cx="2482850" cy="647700"/>
            <a:chOff x="158" y="828"/>
            <a:chExt cx="1564" cy="408"/>
          </a:xfrm>
        </p:grpSpPr>
        <p:graphicFrame>
          <p:nvGraphicFramePr>
            <p:cNvPr id="6315" name="Object 171"/>
            <p:cNvGraphicFramePr>
              <a:graphicFrameLocks noChangeAspect="1"/>
            </p:cNvGraphicFramePr>
            <p:nvPr/>
          </p:nvGraphicFramePr>
          <p:xfrm>
            <a:off x="158" y="828"/>
            <a:ext cx="156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9" name="Fotografie" r:id="rId9" imgW="6645216" imgH="1988992" progId="MSPhotoEd.3">
                    <p:embed/>
                  </p:oleObj>
                </mc:Choice>
                <mc:Fallback>
                  <p:oleObj name="Fotografie" r:id="rId9" imgW="6645216" imgH="1988992" progId="MSPhotoEd.3">
                    <p:embed/>
                    <p:pic>
                      <p:nvPicPr>
                        <p:cNvPr id="0" name="Object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828"/>
                          <a:ext cx="1564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28" name="Text Box 184"/>
            <p:cNvSpPr txBox="1">
              <a:spLocks noChangeArrowheads="1"/>
            </p:cNvSpPr>
            <p:nvPr/>
          </p:nvSpPr>
          <p:spPr bwMode="auto">
            <a:xfrm>
              <a:off x="442" y="941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chemeClr val="bg1"/>
                  </a:solidFill>
                </a:rPr>
                <a:t>Alias schema</a:t>
              </a:r>
            </a:p>
          </p:txBody>
        </p:sp>
      </p:grpSp>
      <p:sp>
        <p:nvSpPr>
          <p:cNvPr id="6329" name="Text Box 185"/>
          <p:cNvSpPr txBox="1">
            <a:spLocks noChangeArrowheads="1"/>
          </p:cNvSpPr>
          <p:nvPr/>
        </p:nvSpPr>
        <p:spPr bwMode="auto">
          <a:xfrm>
            <a:off x="6283325" y="293370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WMIC engine</a:t>
            </a:r>
          </a:p>
        </p:txBody>
      </p:sp>
      <p:sp>
        <p:nvSpPr>
          <p:cNvPr id="6330" name="Text Box 186"/>
          <p:cNvSpPr txBox="1">
            <a:spLocks noChangeArrowheads="1"/>
          </p:cNvSpPr>
          <p:nvPr/>
        </p:nvSpPr>
        <p:spPr bwMode="auto">
          <a:xfrm>
            <a:off x="6688138" y="43291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6331" name="Text Box 187"/>
          <p:cNvSpPr txBox="1">
            <a:spLocks noChangeArrowheads="1"/>
          </p:cNvSpPr>
          <p:nvPr/>
        </p:nvSpPr>
        <p:spPr bwMode="auto">
          <a:xfrm>
            <a:off x="2143125" y="437356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XML DOM</a:t>
            </a:r>
          </a:p>
        </p:txBody>
      </p:sp>
      <p:sp>
        <p:nvSpPr>
          <p:cNvPr id="6332" name="Text Box 188"/>
          <p:cNvSpPr txBox="1">
            <a:spLocks noChangeArrowheads="1"/>
          </p:cNvSpPr>
          <p:nvPr/>
        </p:nvSpPr>
        <p:spPr bwMode="auto">
          <a:xfrm>
            <a:off x="6462713" y="5813425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Providers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Sucasnost vs. buducnost</a:t>
            </a:r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250825" y="3114675"/>
            <a:ext cx="1530350" cy="647700"/>
            <a:chOff x="669" y="1593"/>
            <a:chExt cx="964" cy="408"/>
          </a:xfrm>
        </p:grpSpPr>
        <p:graphicFrame>
          <p:nvGraphicFramePr>
            <p:cNvPr id="39943" name="Object 7"/>
            <p:cNvGraphicFramePr>
              <a:graphicFrameLocks noChangeAspect="1"/>
            </p:cNvGraphicFramePr>
            <p:nvPr/>
          </p:nvGraphicFramePr>
          <p:xfrm>
            <a:off x="669" y="1593"/>
            <a:ext cx="96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1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" y="1593"/>
                          <a:ext cx="964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754" y="1706"/>
              <a:ext cx="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Interpreter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39990" name="Group 54"/>
          <p:cNvGrpSpPr>
            <a:grpSpLocks/>
          </p:cNvGrpSpPr>
          <p:nvPr/>
        </p:nvGrpSpPr>
        <p:grpSpPr bwMode="auto">
          <a:xfrm>
            <a:off x="6011863" y="2349500"/>
            <a:ext cx="1530350" cy="2087563"/>
            <a:chOff x="3787" y="1480"/>
            <a:chExt cx="964" cy="1315"/>
          </a:xfrm>
        </p:grpSpPr>
        <p:grpSp>
          <p:nvGrpSpPr>
            <p:cNvPr id="39966" name="Group 30"/>
            <p:cNvGrpSpPr>
              <a:grpSpLocks/>
            </p:cNvGrpSpPr>
            <p:nvPr/>
          </p:nvGrpSpPr>
          <p:grpSpPr bwMode="auto">
            <a:xfrm>
              <a:off x="3787" y="1480"/>
              <a:ext cx="964" cy="408"/>
              <a:chOff x="3787" y="1480"/>
              <a:chExt cx="964" cy="408"/>
            </a:xfrm>
          </p:grpSpPr>
          <p:graphicFrame>
            <p:nvGraphicFramePr>
              <p:cNvPr id="39960" name="Object 24"/>
              <p:cNvGraphicFramePr>
                <a:graphicFrameLocks noChangeAspect="1"/>
              </p:cNvGraphicFramePr>
              <p:nvPr/>
            </p:nvGraphicFramePr>
            <p:xfrm>
              <a:off x="3787" y="1480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2" name="Fotografie" r:id="rId5" imgW="6645216" imgH="1988992" progId="MSPhotoEd.3">
                      <p:embed/>
                    </p:oleObj>
                  </mc:Choice>
                  <mc:Fallback>
                    <p:oleObj name="Fotografie" r:id="rId5" imgW="6645216" imgH="1988992" progId="MSPhotoEd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1480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61" name="Text Box 25"/>
              <p:cNvSpPr txBox="1">
                <a:spLocks noChangeArrowheads="1"/>
              </p:cNvSpPr>
              <p:nvPr/>
            </p:nvSpPr>
            <p:spPr bwMode="auto">
              <a:xfrm>
                <a:off x="3872" y="1593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Registry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67" name="Group 31"/>
            <p:cNvGrpSpPr>
              <a:grpSpLocks/>
            </p:cNvGrpSpPr>
            <p:nvPr/>
          </p:nvGrpSpPr>
          <p:grpSpPr bwMode="auto">
            <a:xfrm>
              <a:off x="3787" y="1933"/>
              <a:ext cx="964" cy="408"/>
              <a:chOff x="3787" y="1933"/>
              <a:chExt cx="964" cy="408"/>
            </a:xfrm>
          </p:grpSpPr>
          <p:graphicFrame>
            <p:nvGraphicFramePr>
              <p:cNvPr id="39962" name="Object 26"/>
              <p:cNvGraphicFramePr>
                <a:graphicFrameLocks noChangeAspect="1"/>
              </p:cNvGraphicFramePr>
              <p:nvPr/>
            </p:nvGraphicFramePr>
            <p:xfrm>
              <a:off x="3787" y="1933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3" name="Fotografie" r:id="rId6" imgW="6645216" imgH="1988992" progId="MSPhotoEd.3">
                      <p:embed/>
                    </p:oleObj>
                  </mc:Choice>
                  <mc:Fallback>
                    <p:oleObj name="Fotografie" r:id="rId6" imgW="6645216" imgH="1988992" progId="MSPhotoEd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1933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63" name="Text Box 27"/>
              <p:cNvSpPr txBox="1">
                <a:spLocks noChangeArrowheads="1"/>
              </p:cNvSpPr>
              <p:nvPr/>
            </p:nvSpPr>
            <p:spPr bwMode="auto">
              <a:xfrm>
                <a:off x="3872" y="2046"/>
                <a:ext cx="8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Filesystem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68" name="Group 32"/>
            <p:cNvGrpSpPr>
              <a:grpSpLocks/>
            </p:cNvGrpSpPr>
            <p:nvPr/>
          </p:nvGrpSpPr>
          <p:grpSpPr bwMode="auto">
            <a:xfrm>
              <a:off x="3787" y="2387"/>
              <a:ext cx="964" cy="408"/>
              <a:chOff x="3787" y="2387"/>
              <a:chExt cx="964" cy="408"/>
            </a:xfrm>
          </p:grpSpPr>
          <p:graphicFrame>
            <p:nvGraphicFramePr>
              <p:cNvPr id="39964" name="Object 28"/>
              <p:cNvGraphicFramePr>
                <a:graphicFrameLocks noChangeAspect="1"/>
              </p:cNvGraphicFramePr>
              <p:nvPr/>
            </p:nvGraphicFramePr>
            <p:xfrm>
              <a:off x="3787" y="2387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4" name="Fotografie" r:id="rId7" imgW="6645216" imgH="1988992" progId="MSPhotoEd.3">
                      <p:embed/>
                    </p:oleObj>
                  </mc:Choice>
                  <mc:Fallback>
                    <p:oleObj name="Fotografie" r:id="rId7" imgW="6645216" imgH="1988992" progId="MSPhotoEd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2387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65" name="Text Box 29"/>
              <p:cNvSpPr txBox="1">
                <a:spLocks noChangeArrowheads="1"/>
              </p:cNvSpPr>
              <p:nvPr/>
            </p:nvSpPr>
            <p:spPr bwMode="auto">
              <a:xfrm>
                <a:off x="4127" y="2500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AD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989" name="Group 53"/>
          <p:cNvGrpSpPr>
            <a:grpSpLocks/>
          </p:cNvGrpSpPr>
          <p:nvPr/>
        </p:nvGrpSpPr>
        <p:grpSpPr bwMode="auto">
          <a:xfrm>
            <a:off x="3311525" y="1989138"/>
            <a:ext cx="1530350" cy="2852737"/>
            <a:chOff x="2086" y="1253"/>
            <a:chExt cx="964" cy="1797"/>
          </a:xfrm>
        </p:grpSpPr>
        <p:grpSp>
          <p:nvGrpSpPr>
            <p:cNvPr id="39948" name="Group 12"/>
            <p:cNvGrpSpPr>
              <a:grpSpLocks/>
            </p:cNvGrpSpPr>
            <p:nvPr/>
          </p:nvGrpSpPr>
          <p:grpSpPr bwMode="auto">
            <a:xfrm>
              <a:off x="2086" y="1253"/>
              <a:ext cx="964" cy="408"/>
              <a:chOff x="669" y="1593"/>
              <a:chExt cx="964" cy="408"/>
            </a:xfrm>
          </p:grpSpPr>
          <p:graphicFrame>
            <p:nvGraphicFramePr>
              <p:cNvPr id="39946" name="Object 10"/>
              <p:cNvGraphicFramePr>
                <a:graphicFrameLocks noChangeAspect="1"/>
              </p:cNvGraphicFramePr>
              <p:nvPr/>
            </p:nvGraphicFramePr>
            <p:xfrm>
              <a:off x="669" y="1593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5" name="Fotografie" r:id="rId8" imgW="6645216" imgH="1988992" progId="MSPhotoEd.3">
                      <p:embed/>
                    </p:oleObj>
                  </mc:Choice>
                  <mc:Fallback>
                    <p:oleObj name="Fotografie" r:id="rId8" imgW="6645216" imgH="1988992" progId="MSPhotoEd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" y="1593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754" y="1706"/>
                <a:ext cx="7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Attrib.exe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086" y="1763"/>
              <a:ext cx="964" cy="408"/>
              <a:chOff x="669" y="1593"/>
              <a:chExt cx="964" cy="408"/>
            </a:xfrm>
          </p:grpSpPr>
          <p:graphicFrame>
            <p:nvGraphicFramePr>
              <p:cNvPr id="39951" name="Object 15"/>
              <p:cNvGraphicFramePr>
                <a:graphicFrameLocks noChangeAspect="1"/>
              </p:cNvGraphicFramePr>
              <p:nvPr/>
            </p:nvGraphicFramePr>
            <p:xfrm>
              <a:off x="669" y="1593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6" name="Fotografie" r:id="rId9" imgW="6645216" imgH="1988992" progId="MSPhotoEd.3">
                      <p:embed/>
                    </p:oleObj>
                  </mc:Choice>
                  <mc:Fallback>
                    <p:oleObj name="Fotografie" r:id="rId9" imgW="6645216" imgH="1988992" progId="MSPhotoEd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" y="1593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52" name="Text Box 16"/>
              <p:cNvSpPr txBox="1">
                <a:spLocks noChangeArrowheads="1"/>
              </p:cNvSpPr>
              <p:nvPr/>
            </p:nvSpPr>
            <p:spPr bwMode="auto">
              <a:xfrm>
                <a:off x="725" y="1706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Regedit.exe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56" name="Group 20"/>
            <p:cNvGrpSpPr>
              <a:grpSpLocks/>
            </p:cNvGrpSpPr>
            <p:nvPr/>
          </p:nvGrpSpPr>
          <p:grpSpPr bwMode="auto">
            <a:xfrm>
              <a:off x="2086" y="2217"/>
              <a:ext cx="964" cy="408"/>
              <a:chOff x="669" y="1593"/>
              <a:chExt cx="964" cy="408"/>
            </a:xfrm>
          </p:grpSpPr>
          <p:graphicFrame>
            <p:nvGraphicFramePr>
              <p:cNvPr id="39954" name="Object 18"/>
              <p:cNvGraphicFramePr>
                <a:graphicFrameLocks noChangeAspect="1"/>
              </p:cNvGraphicFramePr>
              <p:nvPr/>
            </p:nvGraphicFramePr>
            <p:xfrm>
              <a:off x="669" y="1593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7" name="Fotografie" r:id="rId10" imgW="6645216" imgH="1988992" progId="MSPhotoEd.3">
                      <p:embed/>
                    </p:oleObj>
                  </mc:Choice>
                  <mc:Fallback>
                    <p:oleObj name="Fotografie" r:id="rId10" imgW="6645216" imgH="1988992" progId="MSPhotoEd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" y="1593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55" name="Text Box 19"/>
              <p:cNvSpPr txBox="1">
                <a:spLocks noChangeArrowheads="1"/>
              </p:cNvSpPr>
              <p:nvPr/>
            </p:nvSpPr>
            <p:spPr bwMode="auto">
              <a:xfrm>
                <a:off x="697" y="1706"/>
                <a:ext cx="9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Dsquery.exe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59" name="Group 23"/>
            <p:cNvGrpSpPr>
              <a:grpSpLocks/>
            </p:cNvGrpSpPr>
            <p:nvPr/>
          </p:nvGrpSpPr>
          <p:grpSpPr bwMode="auto">
            <a:xfrm>
              <a:off x="2086" y="2642"/>
              <a:ext cx="964" cy="408"/>
              <a:chOff x="3135" y="1962"/>
              <a:chExt cx="964" cy="408"/>
            </a:xfrm>
          </p:grpSpPr>
          <p:graphicFrame>
            <p:nvGraphicFramePr>
              <p:cNvPr id="39957" name="Object 21"/>
              <p:cNvGraphicFramePr>
                <a:graphicFrameLocks noChangeAspect="1"/>
              </p:cNvGraphicFramePr>
              <p:nvPr/>
            </p:nvGraphicFramePr>
            <p:xfrm>
              <a:off x="3135" y="1962"/>
              <a:ext cx="9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8" name="Fotografie" r:id="rId11" imgW="6645216" imgH="1988992" progId="MSPhotoEd.3">
                      <p:embed/>
                    </p:oleObj>
                  </mc:Choice>
                  <mc:Fallback>
                    <p:oleObj name="Fotografie" r:id="rId11" imgW="6645216" imgH="1988992" progId="MSPhotoEd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5" y="1962"/>
                            <a:ext cx="9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58" name="Text Box 22"/>
              <p:cNvSpPr txBox="1">
                <a:spLocks noChangeArrowheads="1"/>
              </p:cNvSpPr>
              <p:nvPr/>
            </p:nvSpPr>
            <p:spPr bwMode="auto">
              <a:xfrm>
                <a:off x="3220" y="2075"/>
                <a:ext cx="7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Xcopy.exe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987" name="Group 51"/>
          <p:cNvGrpSpPr>
            <a:grpSpLocks/>
          </p:cNvGrpSpPr>
          <p:nvPr/>
        </p:nvGrpSpPr>
        <p:grpSpPr bwMode="auto">
          <a:xfrm>
            <a:off x="1781175" y="2349500"/>
            <a:ext cx="1576388" cy="2205038"/>
            <a:chOff x="1122" y="1480"/>
            <a:chExt cx="993" cy="1389"/>
          </a:xfrm>
        </p:grpSpPr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1122" y="2188"/>
              <a:ext cx="993" cy="681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1" name="Line 35"/>
            <p:cNvSpPr>
              <a:spLocks noChangeShapeType="1"/>
            </p:cNvSpPr>
            <p:nvPr/>
          </p:nvSpPr>
          <p:spPr bwMode="auto">
            <a:xfrm>
              <a:off x="1122" y="2188"/>
              <a:ext cx="993" cy="25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 flipV="1">
              <a:off x="1122" y="1990"/>
              <a:ext cx="993" cy="19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3" name="Line 37"/>
            <p:cNvSpPr>
              <a:spLocks noChangeShapeType="1"/>
            </p:cNvSpPr>
            <p:nvPr/>
          </p:nvSpPr>
          <p:spPr bwMode="auto">
            <a:xfrm flipV="1">
              <a:off x="1122" y="1480"/>
              <a:ext cx="993" cy="70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9988" name="Group 52"/>
          <p:cNvGrpSpPr>
            <a:grpSpLocks/>
          </p:cNvGrpSpPr>
          <p:nvPr/>
        </p:nvGrpSpPr>
        <p:grpSpPr bwMode="auto">
          <a:xfrm>
            <a:off x="4841875" y="2393950"/>
            <a:ext cx="1260475" cy="2160588"/>
            <a:chOff x="3050" y="1508"/>
            <a:chExt cx="794" cy="1361"/>
          </a:xfrm>
        </p:grpSpPr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050" y="1508"/>
              <a:ext cx="794" cy="56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3050" y="1990"/>
              <a:ext cx="766" cy="14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3050" y="2472"/>
              <a:ext cx="766" cy="14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7" name="Line 41"/>
            <p:cNvSpPr>
              <a:spLocks noChangeShapeType="1"/>
            </p:cNvSpPr>
            <p:nvPr/>
          </p:nvSpPr>
          <p:spPr bwMode="auto">
            <a:xfrm flipV="1">
              <a:off x="3050" y="2217"/>
              <a:ext cx="766" cy="65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 flipV="1">
              <a:off x="3050" y="1706"/>
              <a:ext cx="766" cy="22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9986" name="Group 50"/>
          <p:cNvGrpSpPr>
            <a:grpSpLocks/>
          </p:cNvGrpSpPr>
          <p:nvPr/>
        </p:nvGrpSpPr>
        <p:grpSpPr bwMode="auto">
          <a:xfrm>
            <a:off x="1781175" y="2708275"/>
            <a:ext cx="4321175" cy="1441450"/>
            <a:chOff x="1122" y="1706"/>
            <a:chExt cx="2722" cy="908"/>
          </a:xfrm>
        </p:grpSpPr>
        <p:sp>
          <p:nvSpPr>
            <p:cNvPr id="39983" name="Line 47"/>
            <p:cNvSpPr>
              <a:spLocks noChangeShapeType="1"/>
            </p:cNvSpPr>
            <p:nvPr/>
          </p:nvSpPr>
          <p:spPr bwMode="auto">
            <a:xfrm flipV="1">
              <a:off x="1122" y="1706"/>
              <a:ext cx="2694" cy="48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84" name="Line 48"/>
            <p:cNvSpPr>
              <a:spLocks noChangeShapeType="1"/>
            </p:cNvSpPr>
            <p:nvPr/>
          </p:nvSpPr>
          <p:spPr bwMode="auto">
            <a:xfrm flipV="1">
              <a:off x="1122" y="2160"/>
              <a:ext cx="2694" cy="2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85" name="Line 49"/>
            <p:cNvSpPr>
              <a:spLocks noChangeShapeType="1"/>
            </p:cNvSpPr>
            <p:nvPr/>
          </p:nvSpPr>
          <p:spPr bwMode="auto">
            <a:xfrm>
              <a:off x="1122" y="2188"/>
              <a:ext cx="2722" cy="42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stanic</a:t>
            </a:r>
            <a:endParaRPr lang="cs-CZ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54" name="Picture 82" descr="Clipboard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1035050"/>
            <a:ext cx="768350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0" name="Group 158"/>
          <p:cNvGrpSpPr>
            <a:grpSpLocks/>
          </p:cNvGrpSpPr>
          <p:nvPr/>
        </p:nvGrpSpPr>
        <p:grpSpPr bwMode="auto">
          <a:xfrm>
            <a:off x="250825" y="1412875"/>
            <a:ext cx="2855913" cy="2049463"/>
            <a:chOff x="1882" y="1752"/>
            <a:chExt cx="1799" cy="1291"/>
          </a:xfrm>
        </p:grpSpPr>
        <p:pic>
          <p:nvPicPr>
            <p:cNvPr id="3150" name="Picture 78" descr="Clipboard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024"/>
              <a:ext cx="982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9" name="Picture 147" descr="Clipboard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752"/>
              <a:ext cx="982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0" name="Picture 148" descr="Clipboard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251"/>
              <a:ext cx="982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39" name="Group 167"/>
          <p:cNvGrpSpPr>
            <a:grpSpLocks/>
          </p:cNvGrpSpPr>
          <p:nvPr/>
        </p:nvGrpSpPr>
        <p:grpSpPr bwMode="auto">
          <a:xfrm>
            <a:off x="5292725" y="1314450"/>
            <a:ext cx="2584450" cy="1131888"/>
            <a:chOff x="3334" y="828"/>
            <a:chExt cx="1628" cy="713"/>
          </a:xfrm>
        </p:grpSpPr>
        <p:graphicFrame>
          <p:nvGraphicFramePr>
            <p:cNvPr id="3196" name="Object 124"/>
            <p:cNvGraphicFramePr>
              <a:graphicFrameLocks noChangeAspect="1"/>
            </p:cNvGraphicFramePr>
            <p:nvPr/>
          </p:nvGraphicFramePr>
          <p:xfrm>
            <a:off x="3334" y="828"/>
            <a:ext cx="162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" name="Fotografie" r:id="rId5" imgW="6645216" imgH="1988992" progId="MSPhotoEd.3">
                    <p:embed/>
                  </p:oleObj>
                </mc:Choice>
                <mc:Fallback>
                  <p:oleObj name="Fotografie" r:id="rId5" imgW="6645216" imgH="1988992" progId="MSPhotoEd.3">
                    <p:embed/>
                    <p:pic>
                      <p:nvPicPr>
                        <p:cNvPr id="0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828"/>
                          <a:ext cx="1628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02" name="Text Box 130"/>
            <p:cNvSpPr txBox="1">
              <a:spLocks noChangeArrowheads="1"/>
            </p:cNvSpPr>
            <p:nvPr/>
          </p:nvSpPr>
          <p:spPr bwMode="auto">
            <a:xfrm>
              <a:off x="3674" y="941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Out of band</a:t>
              </a: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231" name="Text Box 159"/>
            <p:cNvSpPr txBox="1">
              <a:spLocks noChangeArrowheads="1"/>
            </p:cNvSpPr>
            <p:nvPr/>
          </p:nvSpPr>
          <p:spPr bwMode="auto">
            <a:xfrm>
              <a:off x="3362" y="1310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EMS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5292725" y="2438400"/>
            <a:ext cx="2482850" cy="1544638"/>
            <a:chOff x="3334" y="1536"/>
            <a:chExt cx="1564" cy="973"/>
          </a:xfrm>
        </p:grpSpPr>
        <p:grpSp>
          <p:nvGrpSpPr>
            <p:cNvPr id="3227" name="Group 155"/>
            <p:cNvGrpSpPr>
              <a:grpSpLocks/>
            </p:cNvGrpSpPr>
            <p:nvPr/>
          </p:nvGrpSpPr>
          <p:grpSpPr bwMode="auto">
            <a:xfrm>
              <a:off x="3334" y="1536"/>
              <a:ext cx="1564" cy="408"/>
              <a:chOff x="158" y="3385"/>
              <a:chExt cx="1564" cy="408"/>
            </a:xfrm>
          </p:grpSpPr>
          <p:graphicFrame>
            <p:nvGraphicFramePr>
              <p:cNvPr id="3225" name="Object 153"/>
              <p:cNvGraphicFramePr>
                <a:graphicFrameLocks noChangeAspect="1"/>
              </p:cNvGraphicFramePr>
              <p:nvPr/>
            </p:nvGraphicFramePr>
            <p:xfrm>
              <a:off x="158" y="3385"/>
              <a:ext cx="15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1" name="Fotografie" r:id="rId7" imgW="6645216" imgH="1988992" progId="MSPhotoEd.3">
                      <p:embed/>
                    </p:oleObj>
                  </mc:Choice>
                  <mc:Fallback>
                    <p:oleObj name="Fotografie" r:id="rId7" imgW="6645216" imgH="1988992" progId="MSPhotoEd.3">
                      <p:embed/>
                      <p:pic>
                        <p:nvPicPr>
                          <p:cNvPr id="0" name="Object 1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" y="3385"/>
                            <a:ext cx="15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03" name="Text Box 131"/>
              <p:cNvSpPr txBox="1">
                <a:spLocks noChangeArrowheads="1"/>
              </p:cNvSpPr>
              <p:nvPr/>
            </p:nvSpPr>
            <p:spPr bwMode="auto">
              <a:xfrm>
                <a:off x="340" y="3475"/>
                <a:ext cx="1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Automated/preset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32" name="Text Box 160"/>
            <p:cNvSpPr txBox="1">
              <a:spLocks noChangeArrowheads="1"/>
            </p:cNvSpPr>
            <p:nvPr/>
          </p:nvSpPr>
          <p:spPr bwMode="auto">
            <a:xfrm>
              <a:off x="3419" y="2018"/>
              <a:ext cx="147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RIS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Unattended install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3237" name="Group 165"/>
          <p:cNvGrpSpPr>
            <a:grpSpLocks/>
          </p:cNvGrpSpPr>
          <p:nvPr/>
        </p:nvGrpSpPr>
        <p:grpSpPr bwMode="auto">
          <a:xfrm>
            <a:off x="5292725" y="3878263"/>
            <a:ext cx="2482850" cy="1454150"/>
            <a:chOff x="3334" y="2443"/>
            <a:chExt cx="1564" cy="916"/>
          </a:xfrm>
        </p:grpSpPr>
        <p:grpSp>
          <p:nvGrpSpPr>
            <p:cNvPr id="3224" name="Group 152"/>
            <p:cNvGrpSpPr>
              <a:grpSpLocks/>
            </p:cNvGrpSpPr>
            <p:nvPr/>
          </p:nvGrpSpPr>
          <p:grpSpPr bwMode="auto">
            <a:xfrm>
              <a:off x="3334" y="2443"/>
              <a:ext cx="1564" cy="408"/>
              <a:chOff x="295" y="1842"/>
              <a:chExt cx="1564" cy="408"/>
            </a:xfrm>
          </p:grpSpPr>
          <p:graphicFrame>
            <p:nvGraphicFramePr>
              <p:cNvPr id="3221" name="Object 149"/>
              <p:cNvGraphicFramePr>
                <a:graphicFrameLocks noChangeAspect="1"/>
              </p:cNvGraphicFramePr>
              <p:nvPr/>
            </p:nvGraphicFramePr>
            <p:xfrm>
              <a:off x="295" y="1842"/>
              <a:ext cx="15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2" name="Fotografie" r:id="rId8" imgW="6645216" imgH="1988992" progId="MSPhotoEd.3">
                      <p:embed/>
                    </p:oleObj>
                  </mc:Choice>
                  <mc:Fallback>
                    <p:oleObj name="Fotografie" r:id="rId8" imgW="6645216" imgH="1988992" progId="MSPhotoEd.3">
                      <p:embed/>
                      <p:pic>
                        <p:nvPicPr>
                          <p:cNvPr id="0" name="Object 1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" y="1842"/>
                            <a:ext cx="15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04" name="Text Box 132"/>
              <p:cNvSpPr txBox="1">
                <a:spLocks noChangeArrowheads="1"/>
              </p:cNvSpPr>
              <p:nvPr/>
            </p:nvSpPr>
            <p:spPr bwMode="auto">
              <a:xfrm>
                <a:off x="567" y="1933"/>
                <a:ext cx="9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GUI interface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33" name="Text Box 161"/>
            <p:cNvSpPr txBox="1">
              <a:spLocks noChangeArrowheads="1"/>
            </p:cNvSpPr>
            <p:nvPr/>
          </p:nvSpPr>
          <p:spPr bwMode="auto">
            <a:xfrm>
              <a:off x="3447" y="2868"/>
              <a:ext cx="138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MMC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Terminal Service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3238" name="Group 166"/>
          <p:cNvGrpSpPr>
            <a:grpSpLocks/>
          </p:cNvGrpSpPr>
          <p:nvPr/>
        </p:nvGrpSpPr>
        <p:grpSpPr bwMode="auto">
          <a:xfrm>
            <a:off x="5292725" y="5273675"/>
            <a:ext cx="2482850" cy="1409700"/>
            <a:chOff x="3334" y="3322"/>
            <a:chExt cx="1564" cy="888"/>
          </a:xfrm>
        </p:grpSpPr>
        <p:grpSp>
          <p:nvGrpSpPr>
            <p:cNvPr id="3226" name="Group 154"/>
            <p:cNvGrpSpPr>
              <a:grpSpLocks/>
            </p:cNvGrpSpPr>
            <p:nvPr/>
          </p:nvGrpSpPr>
          <p:grpSpPr bwMode="auto">
            <a:xfrm>
              <a:off x="3334" y="3322"/>
              <a:ext cx="1564" cy="408"/>
              <a:chOff x="249" y="2704"/>
              <a:chExt cx="1564" cy="408"/>
            </a:xfrm>
          </p:grpSpPr>
          <p:graphicFrame>
            <p:nvGraphicFramePr>
              <p:cNvPr id="3223" name="Object 151"/>
              <p:cNvGraphicFramePr>
                <a:graphicFrameLocks noChangeAspect="1"/>
              </p:cNvGraphicFramePr>
              <p:nvPr/>
            </p:nvGraphicFramePr>
            <p:xfrm>
              <a:off x="249" y="2704"/>
              <a:ext cx="1564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3" name="Fotografie" r:id="rId9" imgW="6645216" imgH="1988992" progId="MSPhotoEd.3">
                      <p:embed/>
                    </p:oleObj>
                  </mc:Choice>
                  <mc:Fallback>
                    <p:oleObj name="Fotografie" r:id="rId9" imgW="6645216" imgH="1988992" progId="MSPhotoEd.3">
                      <p:embed/>
                      <p:pic>
                        <p:nvPicPr>
                          <p:cNvPr id="0" name="Object 1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2704"/>
                            <a:ext cx="1564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05" name="Text Box 133"/>
              <p:cNvSpPr txBox="1">
                <a:spLocks noChangeArrowheads="1"/>
              </p:cNvSpPr>
              <p:nvPr/>
            </p:nvSpPr>
            <p:spPr bwMode="auto">
              <a:xfrm>
                <a:off x="431" y="2795"/>
                <a:ext cx="1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Non-GUI interface</a:t>
                </a:r>
                <a:endParaRPr lang="cs-CZ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34" name="Text Box 162"/>
            <p:cNvSpPr txBox="1">
              <a:spLocks noChangeArrowheads="1"/>
            </p:cNvSpPr>
            <p:nvPr/>
          </p:nvSpPr>
          <p:spPr bwMode="auto">
            <a:xfrm>
              <a:off x="3419" y="3719"/>
              <a:ext cx="147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Console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>
                  <a:solidFill>
                    <a:schemeClr val="bg1"/>
                  </a:solidFill>
                </a:rPr>
                <a:t>Scripting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79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Non-GUI interface</a:t>
            </a:r>
            <a:endParaRPr lang="cs-CZ">
              <a:solidFill>
                <a:schemeClr val="bg1"/>
              </a:solidFill>
            </a:endParaRP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971550" y="4959350"/>
          <a:ext cx="24828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Fotografie" r:id="rId3" imgW="6645216" imgH="1988992" progId="MSPhotoEd.3">
                  <p:embed/>
                </p:oleObj>
              </mc:Choice>
              <mc:Fallback>
                <p:oleObj name="Fotografie" r:id="rId3" imgW="6645216" imgH="198899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59350"/>
                        <a:ext cx="248285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106488" y="5364163"/>
            <a:ext cx="221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Jednoduche prikazy</a:t>
            </a:r>
          </a:p>
          <a:p>
            <a:r>
              <a:rPr lang="en-US">
                <a:solidFill>
                  <a:schemeClr val="bg1"/>
                </a:solidFill>
              </a:rPr>
              <a:t>Jednoduche skripty</a:t>
            </a:r>
            <a:endParaRPr lang="cs-CZ">
              <a:solidFill>
                <a:schemeClr val="bg1"/>
              </a:solidFill>
            </a:endParaRPr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>
            <p:ph idx="1"/>
          </p:nvPr>
        </p:nvGraphicFramePr>
        <p:xfrm>
          <a:off x="971550" y="2214563"/>
          <a:ext cx="24828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Fotografie" r:id="rId5" imgW="6645216" imgH="1988992" progId="MSPhotoEd.3">
                  <p:embed/>
                </p:oleObj>
              </mc:Choice>
              <mc:Fallback>
                <p:oleObj name="Fotografie" r:id="rId5" imgW="6645216" imgH="1988992" progId="MSPhotoEd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14563"/>
                        <a:ext cx="24828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57338" y="2528888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Komplexne</a:t>
            </a:r>
          </a:p>
          <a:p>
            <a:r>
              <a:rPr lang="en-US">
                <a:solidFill>
                  <a:schemeClr val="bg1"/>
                </a:solidFill>
              </a:rPr>
              <a:t>skriptovanie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572000" y="5049838"/>
            <a:ext cx="13493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Preset .exe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Preset .vbs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Batch files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302125" y="2259013"/>
            <a:ext cx="2386013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WMI&amp;ADSI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API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COM Objects</a:t>
            </a:r>
          </a:p>
          <a:p>
            <a:pPr>
              <a:spcBef>
                <a:spcPct val="50000"/>
              </a:spcBef>
            </a:pPr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5159" name="Group 39"/>
          <p:cNvGrpSpPr>
            <a:grpSpLocks/>
          </p:cNvGrpSpPr>
          <p:nvPr/>
        </p:nvGrpSpPr>
        <p:grpSpPr bwMode="auto">
          <a:xfrm>
            <a:off x="7272338" y="3789363"/>
            <a:ext cx="1530350" cy="733425"/>
            <a:chOff x="4553" y="1281"/>
            <a:chExt cx="964" cy="462"/>
          </a:xfrm>
        </p:grpSpPr>
        <p:graphicFrame>
          <p:nvGraphicFramePr>
            <p:cNvPr id="5157" name="Object 37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Fotografie" r:id="rId6" imgW="6645216" imgH="1988992" progId="MSPhotoEd.3">
                    <p:embed/>
                  </p:oleObj>
                </mc:Choice>
                <mc:Fallback>
                  <p:oleObj name="Fotografie" r:id="rId6" imgW="6645216" imgH="1988992" progId="MSPhotoEd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4723" y="1423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WMIC!!!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4122738" y="1808163"/>
            <a:ext cx="3644900" cy="2295525"/>
            <a:chOff x="2597" y="1139"/>
            <a:chExt cx="2296" cy="1446"/>
          </a:xfrm>
        </p:grpSpPr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2597" y="1139"/>
              <a:ext cx="1786" cy="1446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4383" y="1990"/>
              <a:ext cx="510" cy="48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4167188" y="4868863"/>
            <a:ext cx="1979612" cy="1574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V="1">
            <a:off x="6102350" y="4419600"/>
            <a:ext cx="1665288" cy="1079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 animBg="1"/>
      <p:bldP spid="5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WMIC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WMIC je nastroj, ktory umoznuje pristup k WMI triedam bez znalosti programovania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Aliasy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Userfriendly nazvy pre WMI triedy</a:t>
            </a:r>
          </a:p>
          <a:p>
            <a:r>
              <a:rPr lang="en-US">
                <a:solidFill>
                  <a:schemeClr val="bg1"/>
                </a:solidFill>
              </a:rPr>
              <a:t>Umoznuju jednoduchy pristup k triedam</a:t>
            </a:r>
          </a:p>
          <a:p>
            <a:r>
              <a:rPr lang="en-US">
                <a:solidFill>
                  <a:schemeClr val="bg1"/>
                </a:solidFill>
              </a:rPr>
              <a:t>Je mozne pouzivat ich metody: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List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Call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Set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Get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Metoda List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Zobrazuje preddefinovane sady vlastnosti</a:t>
            </a:r>
          </a:p>
          <a:p>
            <a:r>
              <a:rPr lang="en-US">
                <a:solidFill>
                  <a:schemeClr val="bg1"/>
                </a:solidFill>
              </a:rPr>
              <a:t>List Full – zobrazi VSETKY vlastnosti</a:t>
            </a:r>
          </a:p>
          <a:p>
            <a:r>
              <a:rPr lang="en-US">
                <a:solidFill>
                  <a:schemeClr val="bg1"/>
                </a:solidFill>
              </a:rPr>
              <a:t>List Brief – zobrazi najdolezitejsie vlastnosti</a:t>
            </a:r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Defaultne List Full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50825" y="6124575"/>
            <a:ext cx="3330575" cy="733425"/>
            <a:chOff x="4553" y="1281"/>
            <a:chExt cx="964" cy="462"/>
          </a:xfrm>
        </p:grpSpPr>
        <p:graphicFrame>
          <p:nvGraphicFramePr>
            <p:cNvPr id="43013" name="Object 5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5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4723" y="1423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Process list brief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Metoda Call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Vola metody danej triedy</a:t>
            </a:r>
          </a:p>
          <a:p>
            <a:r>
              <a:rPr lang="en-US">
                <a:solidFill>
                  <a:schemeClr val="bg1"/>
                </a:solidFill>
              </a:rPr>
              <a:t>Jedina metoda, ktora spusta nejaku akciu</a:t>
            </a:r>
          </a:p>
          <a:p>
            <a:r>
              <a:rPr lang="en-US">
                <a:solidFill>
                  <a:schemeClr val="bg1"/>
                </a:solidFill>
              </a:rPr>
              <a:t>Vyskytuje sa len u niektorych tried</a:t>
            </a:r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Nemá defaultnu hodnotu, poskytne zoznam metod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50825" y="6124575"/>
            <a:ext cx="2474913" cy="733425"/>
            <a:chOff x="4553" y="1281"/>
            <a:chExt cx="964" cy="462"/>
          </a:xfrm>
        </p:grpSpPr>
        <p:graphicFrame>
          <p:nvGraphicFramePr>
            <p:cNvPr id="45061" name="Object 5"/>
            <p:cNvGraphicFramePr>
              <a:graphicFrameLocks noChangeAspect="1"/>
            </p:cNvGraphicFramePr>
            <p:nvPr/>
          </p:nvGraphicFramePr>
          <p:xfrm>
            <a:off x="4553" y="1281"/>
            <a:ext cx="96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3" name="Fotografie" r:id="rId3" imgW="6645216" imgH="1988992" progId="MSPhotoEd.3">
                    <p:embed/>
                  </p:oleObj>
                </mc:Choice>
                <mc:Fallback>
                  <p:oleObj name="Fotografie" r:id="rId3" imgW="6645216" imgH="1988992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1281"/>
                          <a:ext cx="964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4723" y="1423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OS call reboot</a:t>
              </a:r>
              <a:endParaRPr lang="cs-CZ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667</Words>
  <Application>Microsoft Office PowerPoint</Application>
  <PresentationFormat>Předvádění na obrazovce (4:3)</PresentationFormat>
  <Paragraphs>154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Výchozí návrh</vt:lpstr>
      <vt:lpstr>Fotografie ve formátu MS Photo Editor 3.0</vt:lpstr>
      <vt:lpstr>WMIC:  Ako mat Windows pod palcom    Martin Žugec mzugec@pre.cz http://www.supersupport.org </vt:lpstr>
      <vt:lpstr>Obsah prednasky</vt:lpstr>
      <vt:lpstr>Sucasnost vs. buducnost</vt:lpstr>
      <vt:lpstr>Management stanic</vt:lpstr>
      <vt:lpstr>Non-GUI interface</vt:lpstr>
      <vt:lpstr>WMIC</vt:lpstr>
      <vt:lpstr>Aliasy</vt:lpstr>
      <vt:lpstr>Metoda List</vt:lpstr>
      <vt:lpstr>Metoda Call</vt:lpstr>
      <vt:lpstr>Metoda Set</vt:lpstr>
      <vt:lpstr>Metoda Get</vt:lpstr>
      <vt:lpstr>Pouzivanie syntaxe</vt:lpstr>
      <vt:lpstr>Ako sa dostat k informaciam?</vt:lpstr>
      <vt:lpstr>WQL – WMI Query Language</vt:lpstr>
      <vt:lpstr>Mody WMIC</vt:lpstr>
      <vt:lpstr>Vystup informacii</vt:lpstr>
      <vt:lpstr>Remoting</vt:lpstr>
      <vt:lpstr>Unik k WMI</vt:lpstr>
      <vt:lpstr>Rozsirenie WMIC</vt:lpstr>
      <vt:lpstr>Chyby!</vt:lpstr>
      <vt:lpstr>Tipy</vt:lpstr>
      <vt:lpstr>Zaujimave linky</vt:lpstr>
      <vt:lpstr>Ako funguje WMIC?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WMIC: Jako mat Windows pod palcom</dc:title>
  <dc:creator>Martin Žugec</dc:creator>
  <cp:keywords>WUG</cp:keywords>
  <cp:lastModifiedBy>Petr Vlk</cp:lastModifiedBy>
  <cp:revision>41</cp:revision>
  <dcterms:created xsi:type="dcterms:W3CDTF">2004-02-15T09:09:25Z</dcterms:created>
  <dcterms:modified xsi:type="dcterms:W3CDTF">2010-11-09T19:05:57Z</dcterms:modified>
</cp:coreProperties>
</file>