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5"/>
  </p:notesMasterIdLst>
  <p:sldIdLst>
    <p:sldId id="258" r:id="rId3"/>
    <p:sldId id="287" r:id="rId4"/>
    <p:sldId id="2134805857" r:id="rId5"/>
    <p:sldId id="2134805856" r:id="rId6"/>
    <p:sldId id="2134805844" r:id="rId7"/>
    <p:sldId id="2134805848" r:id="rId8"/>
    <p:sldId id="2134805845" r:id="rId9"/>
    <p:sldId id="2134805849" r:id="rId10"/>
    <p:sldId id="2134805846" r:id="rId11"/>
    <p:sldId id="2134805850" r:id="rId12"/>
    <p:sldId id="2134805862" r:id="rId13"/>
    <p:sldId id="2134805851" r:id="rId14"/>
    <p:sldId id="2134805847" r:id="rId15"/>
    <p:sldId id="2134805855" r:id="rId16"/>
    <p:sldId id="2134805864" r:id="rId17"/>
    <p:sldId id="2134805865" r:id="rId18"/>
    <p:sldId id="2134805867" r:id="rId19"/>
    <p:sldId id="2134805866" r:id="rId20"/>
    <p:sldId id="2134805869" r:id="rId21"/>
    <p:sldId id="2134805873" r:id="rId22"/>
    <p:sldId id="2134805870" r:id="rId23"/>
    <p:sldId id="213480587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2941" autoAdjust="0"/>
  </p:normalViewPr>
  <p:slideViewPr>
    <p:cSldViewPr snapToGrid="0">
      <p:cViewPr varScale="1">
        <p:scale>
          <a:sx n="43" d="100"/>
          <a:sy n="43" d="100"/>
        </p:scale>
        <p:origin x="2222" y="5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ndmann Jan (KPCS CZ)" userId="77d745c4-310c-43e1-9e19-5ad21546c47b" providerId="ADAL" clId="{06DBF1E4-7F5D-4B27-B832-032F2A5C44EA}"/>
    <pc:docChg chg="undo redo custSel addSld delSld modSld">
      <pc:chgData name="Grundmann Jan (KPCS CZ)" userId="77d745c4-310c-43e1-9e19-5ad21546c47b" providerId="ADAL" clId="{06DBF1E4-7F5D-4B27-B832-032F2A5C44EA}" dt="2024-03-02T17:36:32.361" v="31" actId="6549"/>
      <pc:docMkLst>
        <pc:docMk/>
      </pc:docMkLst>
      <pc:sldChg chg="modNotesTx">
        <pc:chgData name="Grundmann Jan (KPCS CZ)" userId="77d745c4-310c-43e1-9e19-5ad21546c47b" providerId="ADAL" clId="{06DBF1E4-7F5D-4B27-B832-032F2A5C44EA}" dt="2024-03-02T17:36:32.361" v="31" actId="6549"/>
        <pc:sldMkLst>
          <pc:docMk/>
          <pc:sldMk cId="4272274176" sldId="258"/>
        </pc:sldMkLst>
      </pc:sldChg>
      <pc:sldChg chg="modNotesTx">
        <pc:chgData name="Grundmann Jan (KPCS CZ)" userId="77d745c4-310c-43e1-9e19-5ad21546c47b" providerId="ADAL" clId="{06DBF1E4-7F5D-4B27-B832-032F2A5C44EA}" dt="2024-03-02T17:36:27.210" v="30" actId="6549"/>
        <pc:sldMkLst>
          <pc:docMk/>
          <pc:sldMk cId="3705468171" sldId="287"/>
        </pc:sldMkLst>
      </pc:sldChg>
      <pc:sldChg chg="modNotesTx">
        <pc:chgData name="Grundmann Jan (KPCS CZ)" userId="77d745c4-310c-43e1-9e19-5ad21546c47b" providerId="ADAL" clId="{06DBF1E4-7F5D-4B27-B832-032F2A5C44EA}" dt="2024-03-02T17:36:08.520" v="29" actId="6549"/>
        <pc:sldMkLst>
          <pc:docMk/>
          <pc:sldMk cId="2504932689" sldId="2134805844"/>
        </pc:sldMkLst>
      </pc:sldChg>
      <pc:sldChg chg="modNotesTx">
        <pc:chgData name="Grundmann Jan (KPCS CZ)" userId="77d745c4-310c-43e1-9e19-5ad21546c47b" providerId="ADAL" clId="{06DBF1E4-7F5D-4B27-B832-032F2A5C44EA}" dt="2024-03-02T17:35:48.042" v="25" actId="6549"/>
        <pc:sldMkLst>
          <pc:docMk/>
          <pc:sldMk cId="3365863436" sldId="2134805845"/>
        </pc:sldMkLst>
      </pc:sldChg>
      <pc:sldChg chg="modNotesTx">
        <pc:chgData name="Grundmann Jan (KPCS CZ)" userId="77d745c4-310c-43e1-9e19-5ad21546c47b" providerId="ADAL" clId="{06DBF1E4-7F5D-4B27-B832-032F2A5C44EA}" dt="2024-03-02T17:35:35.257" v="22" actId="6549"/>
        <pc:sldMkLst>
          <pc:docMk/>
          <pc:sldMk cId="2988747153" sldId="2134805846"/>
        </pc:sldMkLst>
      </pc:sldChg>
      <pc:sldChg chg="modNotesTx">
        <pc:chgData name="Grundmann Jan (KPCS CZ)" userId="77d745c4-310c-43e1-9e19-5ad21546c47b" providerId="ADAL" clId="{06DBF1E4-7F5D-4B27-B832-032F2A5C44EA}" dt="2024-03-02T17:34:52.856" v="16" actId="6549"/>
        <pc:sldMkLst>
          <pc:docMk/>
          <pc:sldMk cId="1882138027" sldId="2134805847"/>
        </pc:sldMkLst>
      </pc:sldChg>
      <pc:sldChg chg="modNotesTx">
        <pc:chgData name="Grundmann Jan (KPCS CZ)" userId="77d745c4-310c-43e1-9e19-5ad21546c47b" providerId="ADAL" clId="{06DBF1E4-7F5D-4B27-B832-032F2A5C44EA}" dt="2024-03-02T17:36:00.229" v="27" actId="6549"/>
        <pc:sldMkLst>
          <pc:docMk/>
          <pc:sldMk cId="2041275162" sldId="2134805848"/>
        </pc:sldMkLst>
      </pc:sldChg>
      <pc:sldChg chg="modNotesTx">
        <pc:chgData name="Grundmann Jan (KPCS CZ)" userId="77d745c4-310c-43e1-9e19-5ad21546c47b" providerId="ADAL" clId="{06DBF1E4-7F5D-4B27-B832-032F2A5C44EA}" dt="2024-03-02T17:35:32.178" v="21" actId="6549"/>
        <pc:sldMkLst>
          <pc:docMk/>
          <pc:sldMk cId="647244348" sldId="2134805850"/>
        </pc:sldMkLst>
      </pc:sldChg>
      <pc:sldChg chg="modNotesTx">
        <pc:chgData name="Grundmann Jan (KPCS CZ)" userId="77d745c4-310c-43e1-9e19-5ad21546c47b" providerId="ADAL" clId="{06DBF1E4-7F5D-4B27-B832-032F2A5C44EA}" dt="2024-03-02T17:34:57.345" v="17" actId="6549"/>
        <pc:sldMkLst>
          <pc:docMk/>
          <pc:sldMk cId="246904050" sldId="2134805851"/>
        </pc:sldMkLst>
      </pc:sldChg>
      <pc:sldChg chg="del">
        <pc:chgData name="Grundmann Jan (KPCS CZ)" userId="77d745c4-310c-43e1-9e19-5ad21546c47b" providerId="ADAL" clId="{06DBF1E4-7F5D-4B27-B832-032F2A5C44EA}" dt="2024-03-02T17:34:49.897" v="15" actId="47"/>
        <pc:sldMkLst>
          <pc:docMk/>
          <pc:sldMk cId="606714242" sldId="2134805852"/>
        </pc:sldMkLst>
      </pc:sldChg>
      <pc:sldChg chg="del modNotesTx">
        <pc:chgData name="Grundmann Jan (KPCS CZ)" userId="77d745c4-310c-43e1-9e19-5ad21546c47b" providerId="ADAL" clId="{06DBF1E4-7F5D-4B27-B832-032F2A5C44EA}" dt="2024-03-02T17:35:18.343" v="19" actId="47"/>
        <pc:sldMkLst>
          <pc:docMk/>
          <pc:sldMk cId="1898406561" sldId="2134805854"/>
        </pc:sldMkLst>
      </pc:sldChg>
      <pc:sldChg chg="modNotesTx">
        <pc:chgData name="Grundmann Jan (KPCS CZ)" userId="77d745c4-310c-43e1-9e19-5ad21546c47b" providerId="ADAL" clId="{06DBF1E4-7F5D-4B27-B832-032F2A5C44EA}" dt="2024-03-02T17:34:40.732" v="13" actId="20577"/>
        <pc:sldMkLst>
          <pc:docMk/>
          <pc:sldMk cId="1647335134" sldId="2134805855"/>
        </pc:sldMkLst>
      </pc:sldChg>
      <pc:sldChg chg="del modNotesTx">
        <pc:chgData name="Grundmann Jan (KPCS CZ)" userId="77d745c4-310c-43e1-9e19-5ad21546c47b" providerId="ADAL" clId="{06DBF1E4-7F5D-4B27-B832-032F2A5C44EA}" dt="2024-03-02T17:36:04.289" v="28" actId="47"/>
        <pc:sldMkLst>
          <pc:docMk/>
          <pc:sldMk cId="3115598296" sldId="2134805858"/>
        </pc:sldMkLst>
      </pc:sldChg>
      <pc:sldChg chg="del modNotesTx">
        <pc:chgData name="Grundmann Jan (KPCS CZ)" userId="77d745c4-310c-43e1-9e19-5ad21546c47b" providerId="ADAL" clId="{06DBF1E4-7F5D-4B27-B832-032F2A5C44EA}" dt="2024-03-02T17:35:42.995" v="24" actId="47"/>
        <pc:sldMkLst>
          <pc:docMk/>
          <pc:sldMk cId="2779074679" sldId="2134805859"/>
        </pc:sldMkLst>
      </pc:sldChg>
      <pc:sldChg chg="modNotesTx">
        <pc:chgData name="Grundmann Jan (KPCS CZ)" userId="77d745c4-310c-43e1-9e19-5ad21546c47b" providerId="ADAL" clId="{06DBF1E4-7F5D-4B27-B832-032F2A5C44EA}" dt="2024-03-02T17:35:04.694" v="18" actId="20577"/>
        <pc:sldMkLst>
          <pc:docMk/>
          <pc:sldMk cId="378705588" sldId="2134805862"/>
        </pc:sldMkLst>
      </pc:sldChg>
      <pc:sldChg chg="del">
        <pc:chgData name="Grundmann Jan (KPCS CZ)" userId="77d745c4-310c-43e1-9e19-5ad21546c47b" providerId="ADAL" clId="{06DBF1E4-7F5D-4B27-B832-032F2A5C44EA}" dt="2024-03-02T17:35:24.698" v="20" actId="47"/>
        <pc:sldMkLst>
          <pc:docMk/>
          <pc:sldMk cId="496915099" sldId="2134805863"/>
        </pc:sldMkLst>
      </pc:sldChg>
      <pc:sldChg chg="modNotesTx">
        <pc:chgData name="Grundmann Jan (KPCS CZ)" userId="77d745c4-310c-43e1-9e19-5ad21546c47b" providerId="ADAL" clId="{06DBF1E4-7F5D-4B27-B832-032F2A5C44EA}" dt="2024-03-02T17:34:29.666" v="11" actId="6549"/>
        <pc:sldMkLst>
          <pc:docMk/>
          <pc:sldMk cId="2346785428" sldId="2134805864"/>
        </pc:sldMkLst>
      </pc:sldChg>
      <pc:sldChg chg="modNotesTx">
        <pc:chgData name="Grundmann Jan (KPCS CZ)" userId="77d745c4-310c-43e1-9e19-5ad21546c47b" providerId="ADAL" clId="{06DBF1E4-7F5D-4B27-B832-032F2A5C44EA}" dt="2024-03-02T17:34:25.721" v="10" actId="6549"/>
        <pc:sldMkLst>
          <pc:docMk/>
          <pc:sldMk cId="1911074946" sldId="2134805865"/>
        </pc:sldMkLst>
      </pc:sldChg>
      <pc:sldChg chg="modNotesTx">
        <pc:chgData name="Grundmann Jan (KPCS CZ)" userId="77d745c4-310c-43e1-9e19-5ad21546c47b" providerId="ADAL" clId="{06DBF1E4-7F5D-4B27-B832-032F2A5C44EA}" dt="2024-03-02T17:33:42.908" v="8" actId="20577"/>
        <pc:sldMkLst>
          <pc:docMk/>
          <pc:sldMk cId="328926975" sldId="2134805866"/>
        </pc:sldMkLst>
      </pc:sldChg>
      <pc:sldChg chg="modNotesTx">
        <pc:chgData name="Grundmann Jan (KPCS CZ)" userId="77d745c4-310c-43e1-9e19-5ad21546c47b" providerId="ADAL" clId="{06DBF1E4-7F5D-4B27-B832-032F2A5C44EA}" dt="2024-03-02T17:34:09.722" v="9" actId="20577"/>
        <pc:sldMkLst>
          <pc:docMk/>
          <pc:sldMk cId="3794308325" sldId="2134805867"/>
        </pc:sldMkLst>
      </pc:sldChg>
      <pc:sldChg chg="modNotesTx">
        <pc:chgData name="Grundmann Jan (KPCS CZ)" userId="77d745c4-310c-43e1-9e19-5ad21546c47b" providerId="ADAL" clId="{06DBF1E4-7F5D-4B27-B832-032F2A5C44EA}" dt="2024-03-02T17:33:42.058" v="7" actId="20577"/>
        <pc:sldMkLst>
          <pc:docMk/>
          <pc:sldMk cId="3266901162" sldId="2134805869"/>
        </pc:sldMkLst>
      </pc:sldChg>
      <pc:sldChg chg="add del">
        <pc:chgData name="Grundmann Jan (KPCS CZ)" userId="77d745c4-310c-43e1-9e19-5ad21546c47b" providerId="ADAL" clId="{06DBF1E4-7F5D-4B27-B832-032F2A5C44EA}" dt="2024-03-02T17:33:41.306" v="6" actId="2696"/>
        <pc:sldMkLst>
          <pc:docMk/>
          <pc:sldMk cId="4009882951" sldId="21348058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5F5C-16EF-468A-AE6D-F4BDA149C12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2825-7E3D-45A3-97CA-89DB4722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erops.io/wp-content/uploads/sites/3/2022/06/Certified_Pre-Owned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32FB-5869-1F73-25B2-00E2C483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B0E42-AE3E-270F-6EF1-846C99D62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2EFCD-8B0F-C324-6D24-518F7ECA1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1CDC7-C0F4-E32F-F141-410890A73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hlinkClick r:id="rId3"/>
              </a:rPr>
              <a:t>https://specterops.io/wp-content/uploads/sites/3/2022/06/Certified_Pre-Owned.pdf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5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9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4A4B5-F8E9-3646-9B5C-42008F83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DD34D-59DC-187E-2BD1-743F84CCA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25DEF-84BB-1DAB-9F91-1F5B0E8DA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3580-9E9F-1363-7DC4-B6F258133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2893-87C6-22DD-8EE0-D7901DA12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9C1F6-695E-EE88-4721-E0766A135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50E64-12AB-891E-E971-526933516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4ED30-5AFD-E20F-2ACC-979B00012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A2825-7E3D-45A3-97CA-89DB47220F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PCS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D3D7E-E886-44CE-9BD1-EFA19D42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548BB0-5218-4CEB-A050-70D960187B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CED5B2-9344-4DB6-BDB2-1F0C0E79C40E}"/>
              </a:ext>
            </a:extLst>
          </p:cNvPr>
          <p:cNvCxnSpPr>
            <a:cxnSpLocks/>
          </p:cNvCxnSpPr>
          <p:nvPr/>
        </p:nvCxnSpPr>
        <p:spPr>
          <a:xfrm>
            <a:off x="5224463" y="2820485"/>
            <a:ext cx="1743075" cy="0"/>
          </a:xfrm>
          <a:prstGeom prst="line">
            <a:avLst/>
          </a:prstGeom>
          <a:ln w="38100">
            <a:solidFill>
              <a:srgbClr val="394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5FD78D7-C6E7-4B87-871C-B52D231D6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9842" y="847224"/>
            <a:ext cx="5472313" cy="1573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554706-C20F-4B68-B9B6-D0081CC40F81}"/>
              </a:ext>
            </a:extLst>
          </p:cNvPr>
          <p:cNvSpPr/>
          <p:nvPr/>
        </p:nvSpPr>
        <p:spPr>
          <a:xfrm>
            <a:off x="0" y="4950983"/>
            <a:ext cx="12192000" cy="1296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681AD05-347D-442F-A81D-F081DAB499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50296"/>
            <a:ext cx="12192000" cy="64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6C07675-8E31-44A4-962B-D12468C61A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98297"/>
            <a:ext cx="12192000" cy="64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Position | e-mail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ABD093-7CB6-491C-8931-2C9DA7D4A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78268"/>
            <a:ext cx="12191999" cy="72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pPr lvl="0"/>
            <a:r>
              <a:rPr lang="en-US" sz="4800"/>
              <a:t>Presentation name</a:t>
            </a:r>
            <a:endParaRPr lang="cs-CZ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BE0FFED-E85E-469B-B72F-B25A86C484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12154"/>
            <a:ext cx="10801350" cy="43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Presentation subtitle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2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A707-CB7F-4D74-98E9-AFF98E59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8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Compet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8EBF911-8277-4484-863F-97948DEE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44"/>
          <a:stretch/>
        </p:blipFill>
        <p:spPr>
          <a:xfrm>
            <a:off x="6090000" y="4523"/>
            <a:ext cx="6102000" cy="68534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B8D43D-61C9-4B45-8F46-27E28DB4B85F}"/>
              </a:ext>
            </a:extLst>
          </p:cNvPr>
          <p:cNvSpPr/>
          <p:nvPr/>
        </p:nvSpPr>
        <p:spPr>
          <a:xfrm>
            <a:off x="6090000" y="4523"/>
            <a:ext cx="610200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4A707-CB7F-4D74-98E9-AFF98E59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E803209-B731-437A-B4E0-EB3F6FC63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29" y="1929278"/>
            <a:ext cx="4200953" cy="246186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D656D8-C9AE-489D-A0C6-B99581ADA3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29" y="4748034"/>
            <a:ext cx="4051275" cy="128351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D2EC6-1EA0-4328-A433-31169529E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999" y="1620000"/>
            <a:ext cx="5695801" cy="487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0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9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on-Mission-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B3DD5CD-02EF-4253-AC4B-7C8C0B2E6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990"/>
          <a:stretch/>
        </p:blipFill>
        <p:spPr>
          <a:xfrm>
            <a:off x="10296" y="3512725"/>
            <a:ext cx="12192000" cy="3345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8019D8-3F85-48E0-8D82-2A76D974F96B}"/>
              </a:ext>
            </a:extLst>
          </p:cNvPr>
          <p:cNvSpPr/>
          <p:nvPr/>
        </p:nvSpPr>
        <p:spPr>
          <a:xfrm>
            <a:off x="0" y="3512724"/>
            <a:ext cx="12192000" cy="33452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 Semilight 8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6D3D7-E144-4B42-94CC-A8968258733B}"/>
              </a:ext>
            </a:extLst>
          </p:cNvPr>
          <p:cNvSpPr txBox="1"/>
          <p:nvPr/>
        </p:nvSpPr>
        <p:spPr>
          <a:xfrm>
            <a:off x="3672554" y="249229"/>
            <a:ext cx="4846904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defRPr/>
            </a:pPr>
            <a:r>
              <a:rPr lang="cs-CZ" sz="4400">
                <a:solidFill>
                  <a:schemeClr val="accent2"/>
                </a:solidFill>
                <a:latin typeface="Segoe UI Light"/>
                <a:ea typeface="Lato" charset="0"/>
                <a:cs typeface="Segoe UI Light"/>
              </a:rPr>
              <a:t>The Digital Enablers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 Light" panose="020B0502040204020203" pitchFamily="34" charset="0"/>
              <a:ea typeface="Lato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543DF-8A8B-48ED-BFDA-75FFE11340AD}"/>
              </a:ext>
            </a:extLst>
          </p:cNvPr>
          <p:cNvSpPr/>
          <p:nvPr/>
        </p:nvSpPr>
        <p:spPr>
          <a:xfrm>
            <a:off x="5718037" y="1073252"/>
            <a:ext cx="776519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AC5F0F3-22AD-4468-9089-023A60BA6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447" y="1491916"/>
            <a:ext cx="5030017" cy="71438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/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/>
              <a:t>MISSION</a:t>
            </a:r>
            <a:endParaRPr lang="cs-CZ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6690C82-291B-4AD0-B2BE-8CE73E828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8537" y="1491916"/>
            <a:ext cx="5030016" cy="71438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/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/>
              <a:t>VISION</a:t>
            </a:r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104C77-C06C-4A08-B06C-0A304647A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449" y="2216150"/>
            <a:ext cx="5030016" cy="1138238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FontTx/>
              <a:buNone/>
              <a:defRPr sz="2000"/>
            </a:lvl1pPr>
          </a:lstStyle>
          <a:p>
            <a:pPr lvl="0"/>
            <a:r>
              <a:rPr lang="en-US"/>
              <a:t>S </a:t>
            </a:r>
            <a:r>
              <a:rPr lang="en-US" err="1"/>
              <a:t>vášní</a:t>
            </a:r>
            <a:r>
              <a:rPr lang="en-US"/>
              <a:t> pro </a:t>
            </a:r>
            <a:r>
              <a:rPr lang="en-US" err="1"/>
              <a:t>technologie</a:t>
            </a:r>
            <a:r>
              <a:rPr lang="en-US"/>
              <a:t> a </a:t>
            </a:r>
            <a:r>
              <a:rPr lang="en-US" err="1"/>
              <a:t>touhou</a:t>
            </a:r>
            <a:r>
              <a:rPr lang="en-US"/>
              <a:t> po </a:t>
            </a:r>
            <a:r>
              <a:rPr lang="en-US" err="1"/>
              <a:t>dokonalosti</a:t>
            </a:r>
            <a:r>
              <a:rPr lang="en-US"/>
              <a:t> </a:t>
            </a:r>
            <a:r>
              <a:rPr lang="en-US" err="1"/>
              <a:t>umožňujeme</a:t>
            </a:r>
            <a:r>
              <a:rPr lang="en-US"/>
              <a:t> </a:t>
            </a:r>
            <a:r>
              <a:rPr lang="en-US" err="1"/>
              <a:t>organizacím</a:t>
            </a:r>
            <a:r>
              <a:rPr lang="en-US"/>
              <a:t> </a:t>
            </a:r>
            <a:r>
              <a:rPr lang="en-US" err="1"/>
              <a:t>růst</a:t>
            </a:r>
            <a:r>
              <a:rPr lang="en-US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E38E52-749F-405C-A43E-E09025BD9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8537" y="2215821"/>
            <a:ext cx="5030016" cy="113823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FontTx/>
              <a:buNone/>
              <a:defRPr sz="2000"/>
            </a:lvl1pPr>
          </a:lstStyle>
          <a:p>
            <a:pPr lvl="0"/>
            <a:r>
              <a:rPr lang="en-US" err="1"/>
              <a:t>Stát</a:t>
            </a:r>
            <a:r>
              <a:rPr lang="en-US"/>
              <a:t> se </a:t>
            </a:r>
            <a:r>
              <a:rPr lang="en-US" err="1"/>
              <a:t>preferovaným</a:t>
            </a:r>
            <a:r>
              <a:rPr lang="en-US"/>
              <a:t> </a:t>
            </a:r>
            <a:r>
              <a:rPr lang="en-US" err="1"/>
              <a:t>partnerem</a:t>
            </a:r>
            <a:r>
              <a:rPr lang="en-US"/>
              <a:t> pro </a:t>
            </a:r>
            <a:r>
              <a:rPr lang="en-US" err="1"/>
              <a:t>digitální</a:t>
            </a:r>
            <a:r>
              <a:rPr lang="en-US"/>
              <a:t> </a:t>
            </a:r>
            <a:r>
              <a:rPr lang="en-US" err="1"/>
              <a:t>inovace</a:t>
            </a:r>
            <a:r>
              <a:rPr lang="en-US"/>
              <a:t> v </a:t>
            </a:r>
            <a:r>
              <a:rPr lang="en-US" err="1"/>
              <a:t>organizacích</a:t>
            </a:r>
            <a:r>
              <a:rPr lang="en-US"/>
              <a:t> po </a:t>
            </a:r>
            <a:r>
              <a:rPr lang="en-US" err="1"/>
              <a:t>celém</a:t>
            </a:r>
            <a:r>
              <a:rPr lang="en-US"/>
              <a:t> </a:t>
            </a:r>
            <a:r>
              <a:rPr lang="en-US" err="1"/>
              <a:t>světě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5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906178-88A9-45ED-9EC7-C6A83E9355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10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F0EECBD-B91B-4467-8926-C64D6D33DB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709000"/>
            <a:ext cx="5781675" cy="864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z="4800" dirty="0"/>
              <a:t>Slide </a:t>
            </a:r>
            <a:r>
              <a:rPr lang="cs-CZ" sz="4800" dirty="0" err="1"/>
              <a:t>Title</a:t>
            </a:r>
            <a:endParaRPr lang="cs-CZ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49C744A-192E-41C2-8AB9-E0FDB40F1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224" y="3592050"/>
            <a:ext cx="5534025" cy="540000"/>
          </a:xfrm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cs-CZ"/>
              <a:t>Slide </a:t>
            </a:r>
            <a:r>
              <a:rPr lang="cs-CZ" err="1"/>
              <a:t>subtitle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8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8E0BE-EA5A-49BC-88A5-4A6C6475F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8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87A6A0B-55D7-4088-897C-0B224D9E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248" y="2715443"/>
            <a:ext cx="7762875" cy="864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z="4800" dirty="0"/>
              <a:t>Slide </a:t>
            </a:r>
            <a:r>
              <a:rPr lang="cs-CZ" sz="4800" dirty="0" err="1"/>
              <a:t>Title</a:t>
            </a:r>
            <a:endParaRPr lang="cs-CZ" dirty="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86FF2C4-D623-41F1-80B6-3AFCC3462F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8697" y="3588968"/>
            <a:ext cx="6657975" cy="540000"/>
          </a:xfrm>
        </p:spPr>
        <p:txBody>
          <a:bodyPr anchor="ctr" anchorCtr="0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cs-CZ"/>
              <a:t>Slide </a:t>
            </a:r>
            <a:r>
              <a:rPr lang="cs-CZ" err="1"/>
              <a:t>subtitle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3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F182-2577-4810-9639-BD368DF2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4448025" cy="1733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EC95-8120-4F3B-BAB6-BAABB683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84812" cy="55054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83CC5-EE2D-4F2C-B348-DE1AE4A7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0" y="2057399"/>
            <a:ext cx="4448025" cy="44354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7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1DEA-8031-486F-B078-FD854FAC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4448025" cy="1733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F0A03-C6EC-4345-844E-4B1963725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84812" cy="5546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7B730-E88D-46BC-8DC3-A38E869C8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0" y="2057400"/>
            <a:ext cx="4448025" cy="4476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8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rid 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04DCA75-CABD-4685-A02E-4D6F56023B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0" y="1818000"/>
            <a:ext cx="30492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200C95CB-853C-4288-A0DC-B7E3097324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7554" y="1818000"/>
            <a:ext cx="3056995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6149FD70-D812-4C85-8E9C-0EFA15C7D1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0761" y="1818000"/>
            <a:ext cx="3040654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9F9D84CE-45CF-4190-B613-8B408E8F1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2762" y="1818000"/>
            <a:ext cx="30492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4A707-CB7F-4D74-98E9-AFF98E59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27AF6F9D-F756-46F8-A133-26FD47D0EB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0" y="4338000"/>
            <a:ext cx="30492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970D62EE-038B-432E-88D3-CD9AEF439B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7554" y="4338000"/>
            <a:ext cx="3056995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9" name="Picture Placeholder 22">
            <a:extLst>
              <a:ext uri="{FF2B5EF4-FFF2-40B4-BE49-F238E27FC236}">
                <a16:creationId xmlns:a16="http://schemas.microsoft.com/office/drawing/2014/main" id="{580B0200-4F6E-42CA-8D6F-65B708A794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0761" y="4338000"/>
            <a:ext cx="3040654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DA26F829-4298-44F9-8559-83A7F9144B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2762" y="4338000"/>
            <a:ext cx="30492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866527"/>
          </a:xfrm>
        </p:spPr>
        <p:txBody>
          <a:bodyPr>
            <a:normAutofit/>
          </a:bodyPr>
          <a:lstStyle>
            <a:lvl1pPr>
              <a:defRPr sz="5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997200"/>
            <a:ext cx="10562167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cs-CZ" dirty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6613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PCS-Fa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D3D7E-E886-44CE-9BD1-EFA19D42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548BB0-5218-4CEB-A050-70D960187B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62DBF-C0AB-46AB-A274-AA44D33BB50B}"/>
              </a:ext>
            </a:extLst>
          </p:cNvPr>
          <p:cNvSpPr txBox="1"/>
          <p:nvPr/>
        </p:nvSpPr>
        <p:spPr>
          <a:xfrm>
            <a:off x="3359842" y="3105834"/>
            <a:ext cx="5472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394C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Digital Enablers</a:t>
            </a:r>
            <a:endParaRPr lang="cs-CZ" sz="4400">
              <a:solidFill>
                <a:srgbClr val="394C5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CED5B2-9344-4DB6-BDB2-1F0C0E79C40E}"/>
              </a:ext>
            </a:extLst>
          </p:cNvPr>
          <p:cNvCxnSpPr>
            <a:cxnSpLocks/>
          </p:cNvCxnSpPr>
          <p:nvPr/>
        </p:nvCxnSpPr>
        <p:spPr>
          <a:xfrm>
            <a:off x="5224463" y="2820485"/>
            <a:ext cx="1743075" cy="0"/>
          </a:xfrm>
          <a:prstGeom prst="line">
            <a:avLst/>
          </a:prstGeom>
          <a:ln w="38100">
            <a:solidFill>
              <a:srgbClr val="394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F37544-5402-467A-A48D-250BC81B6343}"/>
              </a:ext>
            </a:extLst>
          </p:cNvPr>
          <p:cNvSpPr txBox="1"/>
          <p:nvPr/>
        </p:nvSpPr>
        <p:spPr>
          <a:xfrm>
            <a:off x="3359843" y="3916143"/>
            <a:ext cx="547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394C5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Touch the future. #DigitalOrganization</a:t>
            </a:r>
            <a:endParaRPr lang="cs-CZ" sz="2400">
              <a:solidFill>
                <a:srgbClr val="394C5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FD78D7-C6E7-4B87-871C-B52D231D6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9842" y="847224"/>
            <a:ext cx="5472313" cy="15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772816"/>
            <a:ext cx="10972800" cy="44644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413792"/>
            <a:ext cx="10972800" cy="782960"/>
          </a:xfrm>
        </p:spPr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12776"/>
            <a:ext cx="10972800" cy="4824536"/>
          </a:xfrm>
        </p:spPr>
        <p:txBody>
          <a:bodyPr>
            <a:normAutofit/>
          </a:bodyPr>
          <a:lstStyle>
            <a:lvl1pPr>
              <a:defRPr sz="2800"/>
            </a:lvl1pPr>
            <a:lvl2pPr marL="628650" indent="-285750">
              <a:buFont typeface="Segoe UI" panose="020B0502040204020203" pitchFamily="34" charset="0"/>
              <a:buChar char="−"/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27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09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53337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85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1742827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8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0784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440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3933056"/>
            <a:ext cx="5390389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011" y="1700809"/>
            <a:ext cx="5390389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92011" y="3933056"/>
            <a:ext cx="5328203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3392" y="1700808"/>
            <a:ext cx="5376597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/>
              <a:t>Název sekce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556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31C653-088C-4F98-B021-45A39B3CD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3F986-8473-4DB1-9803-3C2F12DC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1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7AE-B6A7-490C-9E26-6B95BACC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FA612A-C455-4D51-ACD5-F949DD6C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6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7AE-B6A7-490C-9E26-6B95BACC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FA612A-C455-4D51-ACD5-F949DD6C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0A9D-29E8-4246-A0ED-0D93D41F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7AE-B6A7-490C-9E26-6B95BACC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2CD7-3BD3-4982-A107-7ADC8559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0C56D-D4EC-453A-8C5F-5FB834238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59D7-857F-418A-A2F9-9C9AE01D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AE63-8FA4-40C0-8082-4BF17B691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999" y="1620000"/>
            <a:ext cx="5695801" cy="487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2C7AF-1C1B-4E4F-AFBB-F01C3939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687438" cy="487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1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AE63-8FA4-40C0-8082-4BF17B691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999" y="1620000"/>
            <a:ext cx="5695801" cy="487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0EA6A-10E9-40E6-9FD0-9469FAC6D33D}"/>
              </a:ext>
            </a:extLst>
          </p:cNvPr>
          <p:cNvSpPr/>
          <p:nvPr/>
        </p:nvSpPr>
        <p:spPr>
          <a:xfrm>
            <a:off x="6091818" y="0"/>
            <a:ext cx="610200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959D7-857F-418A-A2F9-9C9AE01D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A6AF-4BAF-42D9-9741-940DD7B6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0"/>
            <a:ext cx="11544000" cy="12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2903-CADB-44F1-9D91-3C2AF98A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620000"/>
            <a:ext cx="5673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5E9D2-C7AC-40BB-B37C-D2D65EB97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2505075"/>
            <a:ext cx="5673575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942D2-4EDB-4B81-B6AB-291328142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6367"/>
            <a:ext cx="5695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0BA10-C6B5-415B-A616-45B814CF9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95800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9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4E38B-0389-4EBE-8486-D18834B4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0"/>
            <a:ext cx="11535639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7438C-8F56-4E93-AA76-C7A9DD7B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620000"/>
            <a:ext cx="11535640" cy="4917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 to see ident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 II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 II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Fourth level II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12077F-D8E7-42EA-9567-249262DD4F3D}"/>
              </a:ext>
            </a:extLst>
          </p:cNvPr>
          <p:cNvGrpSpPr/>
          <p:nvPr/>
        </p:nvGrpSpPr>
        <p:grpSpPr>
          <a:xfrm>
            <a:off x="12515850" y="3246988"/>
            <a:ext cx="2528359" cy="2868586"/>
            <a:chOff x="401607" y="419101"/>
            <a:chExt cx="2528359" cy="28685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1F470B-F940-4034-8541-3E4B6C63D403}"/>
                </a:ext>
              </a:extLst>
            </p:cNvPr>
            <p:cNvSpPr/>
            <p:nvPr/>
          </p:nvSpPr>
          <p:spPr>
            <a:xfrm>
              <a:off x="409964" y="778118"/>
              <a:ext cx="2520000" cy="360000"/>
            </a:xfrm>
            <a:prstGeom prst="rect">
              <a:avLst/>
            </a:prstGeom>
            <a:solidFill>
              <a:srgbClr val="DB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/>
                <a:t>KPCS RED #db2d3c</a:t>
              </a:r>
              <a:endParaRPr lang="cs-CZ" sz="1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6CD4E9-5EA5-40E0-92F1-9334CD25B882}"/>
                </a:ext>
              </a:extLst>
            </p:cNvPr>
            <p:cNvSpPr/>
            <p:nvPr/>
          </p:nvSpPr>
          <p:spPr>
            <a:xfrm>
              <a:off x="409966" y="419101"/>
              <a:ext cx="2520000" cy="360000"/>
            </a:xfrm>
            <a:prstGeom prst="rect">
              <a:avLst/>
            </a:prstGeom>
            <a:solidFill>
              <a:srgbClr val="394C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/>
                <a:t>KPCS D-GRAY #394c59</a:t>
              </a:r>
              <a:endParaRPr lang="cs-CZ" sz="1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893C10-D697-4429-A9F7-F8700DEFD14E}"/>
                </a:ext>
              </a:extLst>
            </p:cNvPr>
            <p:cNvSpPr/>
            <p:nvPr/>
          </p:nvSpPr>
          <p:spPr>
            <a:xfrm>
              <a:off x="401607" y="2571865"/>
              <a:ext cx="252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>
                  <a:solidFill>
                    <a:srgbClr val="394C59"/>
                  </a:solidFill>
                </a:rPr>
                <a:t>KPCS </a:t>
              </a:r>
              <a:r>
                <a:rPr lang="cs-CZ" sz="1000">
                  <a:solidFill>
                    <a:srgbClr val="394C59"/>
                  </a:solidFill>
                </a:rPr>
                <a:t>TEXT</a:t>
              </a:r>
              <a:r>
                <a:rPr lang="en-US" sz="1000">
                  <a:solidFill>
                    <a:srgbClr val="394C59"/>
                  </a:solidFill>
                </a:rPr>
                <a:t> #394c59</a:t>
              </a:r>
              <a:endParaRPr lang="cs-CZ" sz="1000">
                <a:solidFill>
                  <a:srgbClr val="394C59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813E1-3FE2-41DD-8630-3A2878A65907}"/>
                </a:ext>
              </a:extLst>
            </p:cNvPr>
            <p:cNvSpPr/>
            <p:nvPr/>
          </p:nvSpPr>
          <p:spPr>
            <a:xfrm>
              <a:off x="409964" y="2927687"/>
              <a:ext cx="252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>
                  <a:solidFill>
                    <a:srgbClr val="DB2D3C"/>
                  </a:solidFill>
                </a:rPr>
                <a:t>KPCS </a:t>
              </a:r>
              <a:r>
                <a:rPr lang="cs-CZ" sz="1000">
                  <a:solidFill>
                    <a:srgbClr val="DB2D3C"/>
                  </a:solidFill>
                </a:rPr>
                <a:t>TEXT</a:t>
              </a:r>
              <a:r>
                <a:rPr lang="en-US" sz="1000">
                  <a:solidFill>
                    <a:srgbClr val="DB2D3C"/>
                  </a:solidFill>
                </a:rPr>
                <a:t> #</a:t>
              </a:r>
              <a:r>
                <a:rPr lang="cs-CZ" sz="1000">
                  <a:solidFill>
                    <a:srgbClr val="DB2D3C"/>
                  </a:solidFill>
                </a:rPr>
                <a:t>db2d3c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0054F-7A7A-449A-9CC7-7A47E91BB948}"/>
                </a:ext>
              </a:extLst>
            </p:cNvPr>
            <p:cNvSpPr/>
            <p:nvPr/>
          </p:nvSpPr>
          <p:spPr>
            <a:xfrm>
              <a:off x="409964" y="1856379"/>
              <a:ext cx="2520000" cy="360000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>
                  <a:solidFill>
                    <a:srgbClr val="394C59"/>
                  </a:solidFill>
                </a:rPr>
                <a:t>KPCS L-GRAY #d2d2d2</a:t>
              </a:r>
              <a:endParaRPr lang="cs-CZ" sz="1000">
                <a:solidFill>
                  <a:srgbClr val="394C59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23EDF-239D-48DA-B343-30168AC59AD6}"/>
                </a:ext>
              </a:extLst>
            </p:cNvPr>
            <p:cNvSpPr/>
            <p:nvPr/>
          </p:nvSpPr>
          <p:spPr>
            <a:xfrm>
              <a:off x="409964" y="1137655"/>
              <a:ext cx="2520000" cy="360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>
                  <a:solidFill>
                    <a:schemeClr val="bg1"/>
                  </a:solidFill>
                </a:rPr>
                <a:t>KPCS </a:t>
              </a:r>
              <a:r>
                <a:rPr lang="cs-CZ" sz="1000">
                  <a:solidFill>
                    <a:schemeClr val="bg1"/>
                  </a:solidFill>
                </a:rPr>
                <a:t>BLACK</a:t>
              </a:r>
              <a:r>
                <a:rPr lang="en-US" sz="1000">
                  <a:solidFill>
                    <a:schemeClr val="bg1"/>
                  </a:solidFill>
                </a:rPr>
                <a:t> #</a:t>
              </a:r>
              <a:r>
                <a:rPr lang="cs-CZ" sz="1000">
                  <a:solidFill>
                    <a:schemeClr val="bg1"/>
                  </a:solidFill>
                </a:rPr>
                <a:t>000000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EA054A-ABD5-4B11-B339-C5EE64599288}"/>
                </a:ext>
              </a:extLst>
            </p:cNvPr>
            <p:cNvSpPr/>
            <p:nvPr/>
          </p:nvSpPr>
          <p:spPr>
            <a:xfrm>
              <a:off x="409964" y="2212201"/>
              <a:ext cx="2520000" cy="3600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>
                  <a:solidFill>
                    <a:schemeClr val="bg2"/>
                  </a:solidFill>
                </a:rPr>
                <a:t>KPCS </a:t>
              </a:r>
              <a:r>
                <a:rPr lang="cs-CZ" sz="1000">
                  <a:solidFill>
                    <a:schemeClr val="bg2"/>
                  </a:solidFill>
                </a:rPr>
                <a:t>LIGHT</a:t>
              </a:r>
              <a:r>
                <a:rPr lang="en-US" sz="1000">
                  <a:solidFill>
                    <a:schemeClr val="bg2"/>
                  </a:solidFill>
                </a:rPr>
                <a:t> #</a:t>
              </a:r>
              <a:r>
                <a:rPr lang="cs-CZ" sz="1000">
                  <a:solidFill>
                    <a:schemeClr val="bg2"/>
                  </a:solidFill>
                </a:rPr>
                <a:t>f7f7f7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6198ED-ECC1-4B83-9486-CCD16C12222B}"/>
                </a:ext>
              </a:extLst>
            </p:cNvPr>
            <p:cNvSpPr/>
            <p:nvPr/>
          </p:nvSpPr>
          <p:spPr>
            <a:xfrm>
              <a:off x="409964" y="1496715"/>
              <a:ext cx="2520000" cy="3600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/>
                <a:t>KPCS C-GRAY</a:t>
              </a:r>
              <a:r>
                <a:rPr lang="en-US" sz="1000"/>
                <a:t> #</a:t>
              </a:r>
              <a:r>
                <a:rPr lang="cs-CZ" sz="1000"/>
                <a:t>505050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C664F6-A9AE-426E-96AF-0F970774493E}"/>
              </a:ext>
            </a:extLst>
          </p:cNvPr>
          <p:cNvGrpSpPr/>
          <p:nvPr/>
        </p:nvGrpSpPr>
        <p:grpSpPr>
          <a:xfrm>
            <a:off x="12515849" y="6129444"/>
            <a:ext cx="2520000" cy="3198247"/>
            <a:chOff x="3492103" y="429208"/>
            <a:chExt cx="2520000" cy="319824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E6F6D5-8AB9-49D5-AF3C-0AAEFEEB86E6}"/>
                </a:ext>
              </a:extLst>
            </p:cNvPr>
            <p:cNvSpPr/>
            <p:nvPr/>
          </p:nvSpPr>
          <p:spPr>
            <a:xfrm>
              <a:off x="3492103" y="429208"/>
              <a:ext cx="2520000" cy="360000"/>
            </a:xfrm>
            <a:prstGeom prst="rect">
              <a:avLst/>
            </a:prstGeom>
            <a:solidFill>
              <a:srgbClr val="4F6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/>
                <a:t>ATOM GRAY #4f606e</a:t>
              </a:r>
              <a:endParaRPr lang="cs-CZ" sz="1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88B22F-E934-45CC-B183-C30800A5BCC3}"/>
                </a:ext>
              </a:extLst>
            </p:cNvPr>
            <p:cNvSpPr/>
            <p:nvPr/>
          </p:nvSpPr>
          <p:spPr>
            <a:xfrm>
              <a:off x="3492103" y="788239"/>
              <a:ext cx="2520000" cy="360000"/>
            </a:xfrm>
            <a:prstGeom prst="rect">
              <a:avLst/>
            </a:prstGeom>
            <a:solidFill>
              <a:srgbClr val="378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/>
                <a:t>ATOM TQ #37819a</a:t>
              </a:r>
              <a:endParaRPr lang="cs-CZ" sz="1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B2A760-E863-4B29-911C-244CF9968AFF}"/>
                </a:ext>
              </a:extLst>
            </p:cNvPr>
            <p:cNvSpPr/>
            <p:nvPr/>
          </p:nvSpPr>
          <p:spPr>
            <a:xfrm>
              <a:off x="3492103" y="1151935"/>
              <a:ext cx="2520000" cy="360000"/>
            </a:xfrm>
            <a:prstGeom prst="rect">
              <a:avLst/>
            </a:prstGeom>
            <a:solidFill>
              <a:srgbClr val="DB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/>
                <a:t>ATOM RED #db2d3c</a:t>
              </a:r>
              <a:endParaRPr lang="cs-CZ" sz="1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3F24BB-8C65-476A-A23E-4F92D223C8F3}"/>
                </a:ext>
              </a:extLst>
            </p:cNvPr>
            <p:cNvSpPr/>
            <p:nvPr/>
          </p:nvSpPr>
          <p:spPr>
            <a:xfrm>
              <a:off x="3492103" y="1515631"/>
              <a:ext cx="2520000" cy="3600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/>
                <a:t>ATOM C-GRAY</a:t>
              </a:r>
              <a:r>
                <a:rPr lang="en-US" sz="1000"/>
                <a:t> #</a:t>
              </a:r>
              <a:r>
                <a:rPr lang="cs-CZ" sz="1000"/>
                <a:t>505050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35E8DA-197F-4BB3-BB3B-46E95E411D59}"/>
                </a:ext>
              </a:extLst>
            </p:cNvPr>
            <p:cNvSpPr/>
            <p:nvPr/>
          </p:nvSpPr>
          <p:spPr>
            <a:xfrm>
              <a:off x="3492103" y="1863587"/>
              <a:ext cx="2520000" cy="360000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>
                  <a:solidFill>
                    <a:srgbClr val="394C59"/>
                  </a:solidFill>
                </a:rPr>
                <a:t>ATOM</a:t>
              </a:r>
              <a:r>
                <a:rPr lang="en-US" sz="1000">
                  <a:solidFill>
                    <a:srgbClr val="394C59"/>
                  </a:solidFill>
                </a:rPr>
                <a:t> L-GRAY #d2d2d2</a:t>
              </a:r>
              <a:endParaRPr lang="cs-CZ" sz="1000">
                <a:solidFill>
                  <a:srgbClr val="394C59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134C3A-AC1B-40C6-A6F6-0A062AE4C09C}"/>
                </a:ext>
              </a:extLst>
            </p:cNvPr>
            <p:cNvSpPr/>
            <p:nvPr/>
          </p:nvSpPr>
          <p:spPr>
            <a:xfrm>
              <a:off x="3492103" y="2211543"/>
              <a:ext cx="2520000" cy="3600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>
                  <a:solidFill>
                    <a:schemeClr val="bg2"/>
                  </a:solidFill>
                </a:rPr>
                <a:t>ATOM</a:t>
              </a:r>
              <a:r>
                <a:rPr lang="en-US" sz="1000">
                  <a:solidFill>
                    <a:schemeClr val="bg2"/>
                  </a:solidFill>
                </a:rPr>
                <a:t> </a:t>
              </a:r>
              <a:r>
                <a:rPr lang="cs-CZ" sz="1000">
                  <a:solidFill>
                    <a:schemeClr val="bg2"/>
                  </a:solidFill>
                </a:rPr>
                <a:t>LIGHT</a:t>
              </a:r>
              <a:r>
                <a:rPr lang="en-US" sz="1000">
                  <a:solidFill>
                    <a:schemeClr val="bg2"/>
                  </a:solidFill>
                </a:rPr>
                <a:t> #</a:t>
              </a:r>
              <a:r>
                <a:rPr lang="cs-CZ" sz="1000">
                  <a:solidFill>
                    <a:schemeClr val="bg2"/>
                  </a:solidFill>
                </a:rPr>
                <a:t>f7f7f7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5F9C28-771A-4D70-8DA9-61EDE514F6A9}"/>
                </a:ext>
              </a:extLst>
            </p:cNvPr>
            <p:cNvSpPr/>
            <p:nvPr/>
          </p:nvSpPr>
          <p:spPr>
            <a:xfrm>
              <a:off x="3492103" y="2572314"/>
              <a:ext cx="2520000" cy="360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>
                  <a:solidFill>
                    <a:schemeClr val="bg1"/>
                  </a:solidFill>
                </a:rPr>
                <a:t>ATOM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  <a:r>
                <a:rPr lang="cs-CZ" sz="1000">
                  <a:solidFill>
                    <a:schemeClr val="bg1"/>
                  </a:solidFill>
                </a:rPr>
                <a:t>BLACK</a:t>
              </a:r>
              <a:r>
                <a:rPr lang="en-US" sz="1000">
                  <a:solidFill>
                    <a:schemeClr val="bg1"/>
                  </a:solidFill>
                </a:rPr>
                <a:t> #</a:t>
              </a:r>
              <a:r>
                <a:rPr lang="cs-CZ" sz="1000">
                  <a:solidFill>
                    <a:schemeClr val="bg1"/>
                  </a:solidFill>
                </a:rPr>
                <a:t>000000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F73B6A-FCC4-46C7-A1CD-3DA036EDCA0A}"/>
                </a:ext>
              </a:extLst>
            </p:cNvPr>
            <p:cNvSpPr/>
            <p:nvPr/>
          </p:nvSpPr>
          <p:spPr>
            <a:xfrm>
              <a:off x="3492103" y="2907455"/>
              <a:ext cx="252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>
                  <a:solidFill>
                    <a:srgbClr val="394C59"/>
                  </a:solidFill>
                </a:rPr>
                <a:t>ATOM</a:t>
              </a:r>
              <a:r>
                <a:rPr lang="en-US" sz="1000">
                  <a:solidFill>
                    <a:srgbClr val="394C59"/>
                  </a:solidFill>
                </a:rPr>
                <a:t> </a:t>
              </a:r>
              <a:r>
                <a:rPr lang="cs-CZ" sz="1000">
                  <a:solidFill>
                    <a:srgbClr val="394C59"/>
                  </a:solidFill>
                </a:rPr>
                <a:t>TEXT</a:t>
              </a:r>
              <a:r>
                <a:rPr lang="en-US" sz="1000">
                  <a:solidFill>
                    <a:srgbClr val="394C59"/>
                  </a:solidFill>
                </a:rPr>
                <a:t> #394c59</a:t>
              </a:r>
              <a:endParaRPr lang="cs-CZ" sz="1000">
                <a:solidFill>
                  <a:srgbClr val="394C59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225D0C-4A88-4FB6-8CF6-9D4ED5B65742}"/>
                </a:ext>
              </a:extLst>
            </p:cNvPr>
            <p:cNvSpPr/>
            <p:nvPr/>
          </p:nvSpPr>
          <p:spPr>
            <a:xfrm>
              <a:off x="3492103" y="3267455"/>
              <a:ext cx="252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00">
                  <a:solidFill>
                    <a:srgbClr val="DB2D3C"/>
                  </a:solidFill>
                </a:rPr>
                <a:t>ATOM</a:t>
              </a:r>
              <a:r>
                <a:rPr lang="en-US" sz="1000">
                  <a:solidFill>
                    <a:srgbClr val="DB2D3C"/>
                  </a:solidFill>
                </a:rPr>
                <a:t> </a:t>
              </a:r>
              <a:r>
                <a:rPr lang="cs-CZ" sz="1000">
                  <a:solidFill>
                    <a:srgbClr val="DB2D3C"/>
                  </a:solidFill>
                </a:rPr>
                <a:t>TEXT</a:t>
              </a:r>
              <a:r>
                <a:rPr lang="en-US" sz="1000">
                  <a:solidFill>
                    <a:srgbClr val="DB2D3C"/>
                  </a:solidFill>
                </a:rPr>
                <a:t> #</a:t>
              </a:r>
              <a:r>
                <a:rPr lang="cs-CZ" sz="1000">
                  <a:solidFill>
                    <a:srgbClr val="DB2D3C"/>
                  </a:solidFill>
                </a:rPr>
                <a:t>db2d3c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743380-C13B-473E-8143-F44B541AA927}"/>
              </a:ext>
            </a:extLst>
          </p:cNvPr>
          <p:cNvGrpSpPr/>
          <p:nvPr/>
        </p:nvGrpSpPr>
        <p:grpSpPr>
          <a:xfrm>
            <a:off x="12515850" y="16576"/>
            <a:ext cx="2520000" cy="3240821"/>
            <a:chOff x="6450561" y="427161"/>
            <a:chExt cx="2668870" cy="324082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665D76-F424-49F6-B809-3E3EE1761480}"/>
                </a:ext>
              </a:extLst>
            </p:cNvPr>
            <p:cNvSpPr/>
            <p:nvPr/>
          </p:nvSpPr>
          <p:spPr>
            <a:xfrm>
              <a:off x="6450561" y="3307982"/>
              <a:ext cx="2668869" cy="360000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/>
                <a:t>Green # 007233</a:t>
              </a:r>
              <a:endParaRPr lang="cs-CZ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E61391-3022-4EA3-BEC8-7FCD134D186C}"/>
                </a:ext>
              </a:extLst>
            </p:cNvPr>
            <p:cNvSpPr/>
            <p:nvPr/>
          </p:nvSpPr>
          <p:spPr>
            <a:xfrm>
              <a:off x="6450561" y="789207"/>
              <a:ext cx="2668869" cy="360000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50" err="1"/>
                <a:t>Yellow</a:t>
              </a:r>
              <a:r>
                <a:rPr lang="en-US" sz="1050"/>
                <a:t> #ffb900</a:t>
              </a:r>
              <a:endParaRPr lang="cs-CZ" sz="10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0BD670-EE85-4DD6-B8BE-05509105BF8A}"/>
                </a:ext>
              </a:extLst>
            </p:cNvPr>
            <p:cNvSpPr/>
            <p:nvPr/>
          </p:nvSpPr>
          <p:spPr>
            <a:xfrm>
              <a:off x="6450561" y="1149207"/>
              <a:ext cx="2668869" cy="360000"/>
            </a:xfrm>
            <a:prstGeom prst="rect">
              <a:avLst/>
            </a:prstGeom>
            <a:solidFill>
              <a:srgbClr val="B40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/>
                <a:t>Magenta #b4009e</a:t>
              </a:r>
              <a:endParaRPr lang="cs-CZ" sz="10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183793-3EC5-491B-B6D6-947BF90C5F9A}"/>
                </a:ext>
              </a:extLst>
            </p:cNvPr>
            <p:cNvSpPr/>
            <p:nvPr/>
          </p:nvSpPr>
          <p:spPr>
            <a:xfrm>
              <a:off x="6450561" y="1869634"/>
              <a:ext cx="2668869" cy="3600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/>
                <a:t>Indigo #</a:t>
              </a:r>
              <a:r>
                <a:rPr lang="cs-CZ" sz="1050"/>
                <a:t>002050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3138E8-961B-4B7D-BA10-EF5C1DC7FB6A}"/>
                </a:ext>
              </a:extLst>
            </p:cNvPr>
            <p:cNvSpPr/>
            <p:nvPr/>
          </p:nvSpPr>
          <p:spPr>
            <a:xfrm>
              <a:off x="6450561" y="2229682"/>
              <a:ext cx="2668869" cy="360000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50"/>
                <a:t>Blue</a:t>
              </a:r>
              <a:r>
                <a:rPr lang="en-US" sz="1050"/>
                <a:t> #0072c6</a:t>
              </a:r>
              <a:endParaRPr lang="cs-CZ" sz="10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4DCC34D-55B2-4B59-AE71-235C604B0E79}"/>
                </a:ext>
              </a:extLst>
            </p:cNvPr>
            <p:cNvSpPr/>
            <p:nvPr/>
          </p:nvSpPr>
          <p:spPr>
            <a:xfrm>
              <a:off x="6450561" y="2949617"/>
              <a:ext cx="2668869" cy="360000"/>
            </a:xfrm>
            <a:prstGeom prst="rect">
              <a:avLst/>
            </a:prstGeom>
            <a:solidFill>
              <a:srgbClr val="008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/>
                <a:t>Teal # 008272</a:t>
              </a:r>
              <a:endParaRPr lang="cs-CZ" sz="10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5A4AF45-71E6-477D-B24F-9C1E56E318E3}"/>
                </a:ext>
              </a:extLst>
            </p:cNvPr>
            <p:cNvSpPr/>
            <p:nvPr/>
          </p:nvSpPr>
          <p:spPr>
            <a:xfrm>
              <a:off x="6450561" y="429207"/>
              <a:ext cx="2668869" cy="360000"/>
            </a:xfrm>
            <a:prstGeom prst="rect">
              <a:avLst/>
            </a:prstGeom>
            <a:solidFill>
              <a:srgbClr val="CC7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50"/>
                <a:t>Orange</a:t>
              </a:r>
              <a:r>
                <a:rPr lang="en-US" sz="1050"/>
                <a:t> #</a:t>
              </a:r>
              <a:r>
                <a:rPr lang="en-US" sz="1050">
                  <a:solidFill>
                    <a:srgbClr val="FFFFFF"/>
                  </a:solidFill>
                </a:rPr>
                <a:t>CC7F2C</a:t>
              </a:r>
              <a:endParaRPr lang="cs-CZ" sz="105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25F2F7-1F5E-4EE0-9BC2-09010AF72B48}"/>
                </a:ext>
              </a:extLst>
            </p:cNvPr>
            <p:cNvSpPr/>
            <p:nvPr/>
          </p:nvSpPr>
          <p:spPr>
            <a:xfrm>
              <a:off x="6450561" y="1510063"/>
              <a:ext cx="2668869" cy="360000"/>
            </a:xfrm>
            <a:prstGeom prst="rect">
              <a:avLst/>
            </a:prstGeom>
            <a:solidFill>
              <a:srgbClr val="682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50" err="1"/>
                <a:t>Purple</a:t>
              </a:r>
              <a:r>
                <a:rPr lang="en-US" sz="1050"/>
                <a:t> #68217</a:t>
              </a:r>
              <a:r>
                <a:rPr lang="cs-CZ" sz="1050"/>
                <a:t>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42C264-793A-485A-B761-A21A7288B7F5}"/>
                </a:ext>
              </a:extLst>
            </p:cNvPr>
            <p:cNvSpPr/>
            <p:nvPr/>
          </p:nvSpPr>
          <p:spPr>
            <a:xfrm>
              <a:off x="6450563" y="2589617"/>
              <a:ext cx="2668868" cy="3600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050"/>
                <a:t>Cyan</a:t>
              </a:r>
              <a:r>
                <a:rPr lang="en-US" sz="1050"/>
                <a:t> </a:t>
              </a:r>
              <a:r>
                <a:rPr lang="en-US" sz="1050">
                  <a:solidFill>
                    <a:schemeClr val="bg1"/>
                  </a:solidFill>
                </a:rPr>
                <a:t>#</a:t>
              </a:r>
              <a:r>
                <a:rPr lang="cs-CZ" sz="1050"/>
                <a:t>00BCF200BCF2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B62AFC-003A-453D-9540-C8D1F41D6A99}"/>
                </a:ext>
              </a:extLst>
            </p:cNvPr>
            <p:cNvSpPr/>
            <p:nvPr/>
          </p:nvSpPr>
          <p:spPr>
            <a:xfrm>
              <a:off x="8398840" y="430298"/>
              <a:ext cx="360000" cy="32376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F7AFA4-CB7D-45FC-9C44-EF5598980057}"/>
                </a:ext>
              </a:extLst>
            </p:cNvPr>
            <p:cNvSpPr/>
            <p:nvPr/>
          </p:nvSpPr>
          <p:spPr>
            <a:xfrm>
              <a:off x="8759430" y="427161"/>
              <a:ext cx="360000" cy="3237684"/>
            </a:xfrm>
            <a:prstGeom prst="rect">
              <a:avLst/>
            </a:prstGeom>
            <a:solidFill>
              <a:srgbClr val="0000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</p:grpSp>
    </p:spTree>
    <p:extLst>
      <p:ext uri="{BB962C8B-B14F-4D97-AF65-F5344CB8AC3E}">
        <p14:creationId xmlns:p14="http://schemas.microsoft.com/office/powerpoint/2010/main" val="172920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 bwMode="gray">
          <a:xfrm flipH="1">
            <a:off x="6096000" y="0"/>
            <a:ext cx="6096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1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 spc="-60" baseline="0">
          <a:solidFill>
            <a:schemeClr val="tx2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2000" i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topic/kb5014754-certificate-based-authentication-changes-on-windows-domain-controllers-ad2c23b0-15d8-4340-a468-4d4f3b188f1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azure.com/d365community/idea/801d1ff9-b425-ec11-b6e6-000d3a4f078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upport.microsoft.com/en-us/topic/kb5014754-certificate-based-authentication-changes-on-windows-domain-controllers-ad2c23b0-15d8-4340-a468-4d4f3b188f16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KISolutions/PSPKI" TargetMode="External"/><Relationship Id="rId3" Type="http://schemas.openxmlformats.org/officeDocument/2006/relationships/hyperlink" Target="https://feedback.azure.com/d365community/idea/801d1ff9-b425-ec11-b6e6-000d3a4f0789" TargetMode="External"/><Relationship Id="rId7" Type="http://schemas.openxmlformats.org/officeDocument/2006/relationships/hyperlink" Target="https://github.com/tcppapi/AADx509Sync" TargetMode="External"/><Relationship Id="rId2" Type="http://schemas.openxmlformats.org/officeDocument/2006/relationships/hyperlink" Target="https://support.microsoft.com/en-us/topic/kb5014754-certificate-based-authentication-changes-on-windows-domain-controllers-ad2c23b0-15d8-4340-a468-4d4f3b188f16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techcommunity.microsoft.com/t5/intune-customer-success/support-tip-implementing-strong-mapping-in-microsoft-intune/ba-p/4053376" TargetMode="External"/><Relationship Id="rId5" Type="http://schemas.openxmlformats.org/officeDocument/2006/relationships/hyperlink" Target="https://posts.specterops.io/adcs-esc14-abuse-technique-333a004dc2b9" TargetMode="External"/><Relationship Id="rId4" Type="http://schemas.openxmlformats.org/officeDocument/2006/relationships/hyperlink" Target="https://specterops.io/wp-content/uploads/sites/3/2022/06/Certified_Pre-Owne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623D-1B3B-4460-8BEA-0370CF317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0" i="0" dirty="0">
                <a:solidFill>
                  <a:srgbClr val="163C7D"/>
                </a:solidFill>
                <a:effectLst/>
                <a:latin typeface="Segoe UI" panose="020B0502040204020203" pitchFamily="34" charset="0"/>
              </a:rPr>
              <a:t>Autentizujeme se do sítě v době cloudové</a:t>
            </a:r>
            <a:br>
              <a:rPr lang="pt-BR" b="0" i="0" dirty="0">
                <a:solidFill>
                  <a:srgbClr val="163C7D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FA35-7FA3-B9BE-C8E0-5854C36B7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Grundmann</a:t>
            </a:r>
          </a:p>
          <a:p>
            <a:r>
              <a:rPr lang="en-US" dirty="0"/>
              <a:t>Senior Consultant</a:t>
            </a:r>
            <a:r>
              <a:rPr lang="cs-CZ" dirty="0"/>
              <a:t> </a:t>
            </a:r>
            <a:r>
              <a:rPr lang="en-US" dirty="0"/>
              <a:t>| </a:t>
            </a:r>
            <a:r>
              <a:rPr lang="cs-CZ" dirty="0"/>
              <a:t>g</a:t>
            </a:r>
            <a:r>
              <a:rPr lang="en-US" dirty="0"/>
              <a:t>rundmann@kpcs.cz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9DCB4-603C-1380-013C-CA8580A5B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WUG Admin Day 2024</a:t>
            </a:r>
          </a:p>
        </p:txBody>
      </p:sp>
    </p:spTree>
    <p:extLst>
      <p:ext uri="{BB962C8B-B14F-4D97-AF65-F5344CB8AC3E}">
        <p14:creationId xmlns:p14="http://schemas.microsoft.com/office/powerpoint/2010/main" val="42722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71A7-DCA8-1305-7AC2-4B36E321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Máme řešení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8ECE-06A1-4BD0-C698-775C032F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 CS</a:t>
            </a:r>
          </a:p>
          <a:p>
            <a:r>
              <a:rPr lang="cs-CZ" dirty="0"/>
              <a:t>NPS</a:t>
            </a:r>
          </a:p>
          <a:p>
            <a:r>
              <a:rPr lang="cs-CZ" dirty="0" err="1"/>
              <a:t>Intune</a:t>
            </a:r>
            <a:r>
              <a:rPr lang="cs-CZ" dirty="0"/>
              <a:t> profily</a:t>
            </a:r>
          </a:p>
          <a:p>
            <a:r>
              <a:rPr lang="cs-CZ" dirty="0"/>
              <a:t>Skript co vytváří AD </a:t>
            </a:r>
            <a:r>
              <a:rPr lang="cs-CZ" dirty="0" err="1"/>
              <a:t>computer</a:t>
            </a:r>
            <a:r>
              <a:rPr lang="cs-CZ" dirty="0"/>
              <a:t> pro každý EIDD</a:t>
            </a:r>
          </a:p>
          <a:p>
            <a:r>
              <a:rPr lang="cs-CZ" dirty="0"/>
              <a:t>A maže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CC47-26CE-FE4F-888D-3F06CD68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Máme řešení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CE73-4343-F7FE-E7F2-D067C763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AAD Connect &#10;Active Directory &#10;On-premises network &#10;Intune Cert &#10;connector &#10;AD CertificationAuthority &#10;Custom &#10;script &#10;Internet &#10;Intune &#10;Azure Active Directory &#10;¯ Cleanup- &#10;Certificate profile &#10;NOES &#10;Client device ">
            <a:extLst>
              <a:ext uri="{FF2B5EF4-FFF2-40B4-BE49-F238E27FC236}">
                <a16:creationId xmlns:a16="http://schemas.microsoft.com/office/drawing/2014/main" id="{7FD3521C-9EC1-7E36-6D0A-25D0B231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" y="1191714"/>
            <a:ext cx="11106372" cy="56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10C9-2C8A-A39B-DF37-80F1D368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Sidequest</a:t>
            </a:r>
            <a:r>
              <a:rPr lang="cs-CZ" dirty="0"/>
              <a:t> Jaké byly jiné možnosti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BCCB5-832F-E4D1-E82D-90B1B97E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Udělat hybrid</a:t>
            </a:r>
          </a:p>
          <a:p>
            <a:pPr lvl="1"/>
            <a:r>
              <a:rPr lang="cs-CZ" dirty="0"/>
              <a:t>Nefunguje pro non-Windows</a:t>
            </a:r>
          </a:p>
          <a:p>
            <a:r>
              <a:rPr lang="cs-CZ" dirty="0"/>
              <a:t>Přejít na user certifikáty</a:t>
            </a:r>
          </a:p>
          <a:p>
            <a:pPr lvl="1"/>
            <a:r>
              <a:rPr lang="cs-CZ" dirty="0"/>
              <a:t>Nefunguje pro kiosky (a Windows)</a:t>
            </a:r>
          </a:p>
          <a:p>
            <a:r>
              <a:rPr lang="cs-CZ" dirty="0"/>
              <a:t>Vyměnit NPS za jiný RADIUS</a:t>
            </a:r>
          </a:p>
          <a:p>
            <a:pPr lvl="1"/>
            <a:r>
              <a:rPr lang="cs-CZ" dirty="0"/>
              <a:t>Zaplať (a hodně)</a:t>
            </a:r>
          </a:p>
          <a:p>
            <a:pPr lvl="1"/>
            <a:r>
              <a:rPr lang="cs-CZ" dirty="0" err="1"/>
              <a:t>FreeRADIUS</a:t>
            </a:r>
            <a:r>
              <a:rPr lang="cs-CZ" dirty="0"/>
              <a:t> a spol. (Linux </a:t>
            </a:r>
            <a:r>
              <a:rPr lang="cs-CZ" dirty="0" err="1"/>
              <a:t>skills</a:t>
            </a:r>
            <a:r>
              <a:rPr lang="cs-CZ" dirty="0"/>
              <a:t>)</a:t>
            </a:r>
          </a:p>
          <a:p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59F2-92F7-C131-022F-0EA8661D7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8BDA1F-BDA2-B9B0-1D06-73584C52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Problém(y)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36FF7-0D13-67E3-D82D-3F792451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KB5014754</a:t>
            </a:r>
            <a:endParaRPr lang="cs-CZ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8" name="Picture 7" descr="A cartoon of a person and a balloon&#10;&#10;Description automatically generated">
            <a:extLst>
              <a:ext uri="{FF2B5EF4-FFF2-40B4-BE49-F238E27FC236}">
                <a16:creationId xmlns:a16="http://schemas.microsoft.com/office/drawing/2014/main" id="{D90BBA2E-1374-6EB8-0F72-649A9DDFC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57" y="1138633"/>
            <a:ext cx="4159085" cy="55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BB87-654D-1246-EFC8-D1FE8D31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problému </a:t>
            </a:r>
            <a:r>
              <a:rPr lang="en-US" dirty="0"/>
              <a:t>KB5014754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EDDA-400F-6508-B9ED-9B885651D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CBA – </a:t>
            </a:r>
            <a:r>
              <a:rPr lang="cs-CZ" dirty="0" err="1"/>
              <a:t>cert</a:t>
            </a:r>
            <a:r>
              <a:rPr lang="cs-CZ" dirty="0"/>
              <a:t> in, </a:t>
            </a:r>
            <a:r>
              <a:rPr lang="cs-CZ" dirty="0" err="1"/>
              <a:t>account</a:t>
            </a:r>
            <a:r>
              <a:rPr lang="cs-CZ" dirty="0"/>
              <a:t> out</a:t>
            </a:r>
          </a:p>
          <a:p>
            <a:r>
              <a:rPr lang="cs-CZ" dirty="0"/>
              <a:t>Implicitní vs explicitní mapování</a:t>
            </a:r>
            <a:endParaRPr lang="en-US" dirty="0"/>
          </a:p>
          <a:p>
            <a:r>
              <a:rPr lang="en-US" dirty="0" err="1"/>
              <a:t>Implicitn</a:t>
            </a:r>
            <a:r>
              <a:rPr lang="cs-CZ" dirty="0"/>
              <a:t>í metody:</a:t>
            </a:r>
          </a:p>
          <a:p>
            <a:pPr lvl="1"/>
            <a:r>
              <a:rPr lang="cs-CZ" sz="2000" dirty="0"/>
              <a:t>SAN</a:t>
            </a:r>
            <a:r>
              <a:rPr lang="en-US" sz="2000" dirty="0"/>
              <a:t>(</a:t>
            </a:r>
            <a:r>
              <a:rPr lang="en-US" sz="2000" dirty="0" err="1"/>
              <a:t>otherName</a:t>
            </a:r>
            <a:r>
              <a:rPr lang="en-US" sz="2000" dirty="0"/>
              <a:t>) to </a:t>
            </a:r>
            <a:r>
              <a:rPr lang="cs-CZ" sz="2000" dirty="0"/>
              <a:t>UPN</a:t>
            </a:r>
            <a:endParaRPr lang="en-US" sz="2000" dirty="0"/>
          </a:p>
          <a:p>
            <a:pPr lvl="1"/>
            <a:r>
              <a:rPr lang="cs-CZ" sz="2000" dirty="0"/>
              <a:t>SAN</a:t>
            </a:r>
            <a:r>
              <a:rPr lang="en-US" sz="2000" dirty="0"/>
              <a:t>(</a:t>
            </a:r>
            <a:r>
              <a:rPr lang="en-US" sz="2000" dirty="0" err="1"/>
              <a:t>dnsName</a:t>
            </a:r>
            <a:r>
              <a:rPr lang="en-US" sz="2000" dirty="0"/>
              <a:t>)</a:t>
            </a:r>
            <a:r>
              <a:rPr lang="cs-CZ" sz="2000" dirty="0"/>
              <a:t> </a:t>
            </a:r>
            <a:r>
              <a:rPr lang="en-US" sz="2000" dirty="0"/>
              <a:t>to </a:t>
            </a:r>
            <a:r>
              <a:rPr lang="cs-CZ" sz="2000" dirty="0" err="1"/>
              <a:t>dnsHostname</a:t>
            </a:r>
            <a:endParaRPr lang="en-US" sz="2000" dirty="0"/>
          </a:p>
          <a:p>
            <a:pPr lvl="1"/>
            <a:r>
              <a:rPr lang="en-US" sz="2000" dirty="0"/>
              <a:t>SAN(</a:t>
            </a:r>
            <a:r>
              <a:rPr lang="cs-CZ" sz="2000" dirty="0" err="1"/>
              <a:t>hostname</a:t>
            </a:r>
            <a:r>
              <a:rPr lang="en-US" sz="2000" dirty="0"/>
              <a:t> z </a:t>
            </a:r>
            <a:r>
              <a:rPr lang="en-US" sz="2000" dirty="0" err="1"/>
              <a:t>dnsName</a:t>
            </a:r>
            <a:r>
              <a:rPr lang="en-US" sz="2000" dirty="0"/>
              <a:t>)</a:t>
            </a:r>
            <a:r>
              <a:rPr lang="cs-CZ" sz="2000" dirty="0"/>
              <a:t>+</a:t>
            </a:r>
            <a:r>
              <a:rPr lang="en-US" sz="2000" dirty="0"/>
              <a:t>$</a:t>
            </a:r>
            <a:r>
              <a:rPr lang="cs-CZ" sz="2000" dirty="0"/>
              <a:t> </a:t>
            </a:r>
            <a:r>
              <a:rPr lang="en-US" sz="2000" dirty="0"/>
              <a:t>to </a:t>
            </a:r>
            <a:r>
              <a:rPr lang="en-US" sz="2000" dirty="0" err="1"/>
              <a:t>samAccountName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3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9BF4-E0B9-81F0-BDE9-5CFC0422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Strong</a:t>
            </a:r>
            <a:r>
              <a:rPr lang="cs-CZ" dirty="0"/>
              <a:t> Implicitní mapování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3195-4AB1-4D01-3960-595B2EDC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Extension</a:t>
            </a:r>
            <a:r>
              <a:rPr lang="cs-CZ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s </a:t>
            </a: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OID 1.3.6.1.4.1.311.25.2</a:t>
            </a:r>
            <a:endParaRPr lang="cs-CZ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r>
              <a:rPr lang="cs-CZ" dirty="0">
                <a:solidFill>
                  <a:srgbClr val="1E1E1E"/>
                </a:solidFill>
              </a:rPr>
              <a:t>SAN - tag:microsoft.com,2022-09-14:sid:&lt;</a:t>
            </a:r>
            <a:r>
              <a:rPr lang="cs-CZ" dirty="0" err="1">
                <a:solidFill>
                  <a:srgbClr val="1E1E1E"/>
                </a:solidFill>
              </a:rPr>
              <a:t>OnPremisesObjectSIDValue</a:t>
            </a:r>
            <a:r>
              <a:rPr lang="cs-CZ" dirty="0">
                <a:solidFill>
                  <a:srgbClr val="1E1E1E"/>
                </a:solidFill>
              </a:rPr>
              <a:t>&gt;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BE2C5-B5B9-0598-05FD-88C0D4260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87" t="41273"/>
          <a:stretch/>
        </p:blipFill>
        <p:spPr>
          <a:xfrm>
            <a:off x="2559809" y="3163090"/>
            <a:ext cx="4511295" cy="3281118"/>
          </a:xfrm>
          <a:prstGeom prst="rect">
            <a:avLst/>
          </a:prstGeom>
        </p:spPr>
      </p:pic>
      <p:pic>
        <p:nvPicPr>
          <p:cNvPr id="5124" name="Picture 4" descr="thumbnail image 1 captioned Example screenshot of a certificate that has been issued with a SAN URI.">
            <a:extLst>
              <a:ext uri="{FF2B5EF4-FFF2-40B4-BE49-F238E27FC236}">
                <a16:creationId xmlns:a16="http://schemas.microsoft.com/office/drawing/2014/main" id="{C050621E-6917-7461-7347-5B2093FC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0" y="975271"/>
            <a:ext cx="4511296" cy="54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8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85A6-60E8-EE2B-36EC-6684BE05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Explicitní mapování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9015-C6DE-E8D4-14F5-1BFD3BBF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 atribut „</a:t>
            </a:r>
            <a:r>
              <a:rPr lang="en-US" dirty="0" err="1"/>
              <a:t>altSecurityIdentities</a:t>
            </a:r>
            <a:r>
              <a:rPr lang="cs-CZ" dirty="0"/>
              <a:t>“</a:t>
            </a:r>
          </a:p>
          <a:p>
            <a:r>
              <a:rPr lang="cs-CZ" dirty="0" err="1"/>
              <a:t>UseSubjectAltName</a:t>
            </a:r>
            <a:r>
              <a:rPr lang="cs-CZ" dirty="0"/>
              <a:t> </a:t>
            </a:r>
            <a:r>
              <a:rPr lang="en-US" dirty="0"/>
              <a:t>= 0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B80D180-DA30-7D99-2F4D-F8C850BB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181" y="2402006"/>
            <a:ext cx="6322198" cy="38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DA4B-3920-1F91-B304-90922B4E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9BB7-EF55-3170-0689-CC1C86DB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0B94-2F47-4300-1AF6-20F0EFC2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Check enrolled certs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Create AD computer object</a:t>
            </a:r>
            <a:endParaRPr lang="cs-CZ" sz="2400" dirty="0">
              <a:effectLst/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Add to Radius group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Map enrolled cert to </a:t>
            </a:r>
            <a:br>
              <a:rPr lang="cs-CZ" sz="2400" dirty="0">
                <a:effectLst/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a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ltSecurityIdentifiers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Check revoked certs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Remove from mapping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Delete AD computer object</a:t>
            </a:r>
          </a:p>
          <a:p>
            <a:endParaRPr lang="en-US" dirty="0"/>
          </a:p>
        </p:txBody>
      </p:sp>
      <p:pic>
        <p:nvPicPr>
          <p:cNvPr id="4097" name="Picture 1" descr="AAD Connect &#10;Active Directory &#10;On-premises network &#10;Intune Cert &#10;connector &#10;AD CertificationAuthority &#10;Custom &#10;script &#10;Internet &#10;Intune &#10;Azure Active Directory &#10;¯ Cleanup- &#10;Certificate profile &#10;NOES &#10;Client device ">
            <a:extLst>
              <a:ext uri="{FF2B5EF4-FFF2-40B4-BE49-F238E27FC236}">
                <a16:creationId xmlns:a16="http://schemas.microsoft.com/office/drawing/2014/main" id="{924289CE-75E9-9B30-1A8F-21B1C7A3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77" y="1595982"/>
            <a:ext cx="7185723" cy="36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FA53-8000-0E11-3E2A-A5C9F761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vylepšení skriptu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08B7-9FD9-CFD0-E1E2-76FF33DF4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Napojení na </a:t>
            </a:r>
            <a:r>
              <a:rPr lang="cs-CZ" dirty="0" err="1"/>
              <a:t>Entra</a:t>
            </a:r>
            <a:r>
              <a:rPr lang="cs-CZ" dirty="0"/>
              <a:t> ID </a:t>
            </a:r>
            <a:r>
              <a:rPr lang="en-US" dirty="0"/>
              <a:t>/ Intune</a:t>
            </a:r>
          </a:p>
          <a:p>
            <a:r>
              <a:rPr lang="en-US" dirty="0" err="1"/>
              <a:t>Zbave</a:t>
            </a:r>
            <a:r>
              <a:rPr lang="cs-CZ" dirty="0"/>
              <a:t>ní se závislosti na PSPKI </a:t>
            </a:r>
            <a:r>
              <a:rPr lang="cs-CZ" dirty="0" err="1"/>
              <a:t>pwsh</a:t>
            </a:r>
            <a:r>
              <a:rPr lang="cs-CZ" dirty="0"/>
              <a:t> modulu</a:t>
            </a:r>
          </a:p>
        </p:txBody>
      </p:sp>
    </p:spTree>
    <p:extLst>
      <p:ext uri="{BB962C8B-B14F-4D97-AF65-F5344CB8AC3E}">
        <p14:creationId xmlns:p14="http://schemas.microsoft.com/office/powerpoint/2010/main" val="3289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5CE-106C-0BF8-485F-B6948803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Enforcement</a:t>
            </a:r>
            <a:r>
              <a:rPr lang="cs-CZ" dirty="0"/>
              <a:t> mode </a:t>
            </a:r>
            <a:r>
              <a:rPr lang="en-US" dirty="0"/>
              <a:t>KB5014754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A5A-7BAC-7A9B-93AA-90DE74DB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NPS</a:t>
            </a:r>
            <a:r>
              <a:rPr lang="en-US" dirty="0"/>
              <a:t> </a:t>
            </a:r>
            <a:r>
              <a:rPr lang="en-US" dirty="0" err="1"/>
              <a:t>mus</a:t>
            </a:r>
            <a:r>
              <a:rPr lang="cs-CZ" dirty="0"/>
              <a:t>í najít </a:t>
            </a:r>
            <a:r>
              <a:rPr lang="cs-CZ" dirty="0" err="1"/>
              <a:t>matching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podle SPN</a:t>
            </a:r>
          </a:p>
          <a:p>
            <a:r>
              <a:rPr lang="cs-CZ" dirty="0"/>
              <a:t>AD kontroluje mapování</a:t>
            </a:r>
          </a:p>
          <a:p>
            <a:r>
              <a:rPr lang="cs-CZ" dirty="0" err="1"/>
              <a:t>Pre</a:t>
            </a:r>
            <a:r>
              <a:rPr lang="cs-CZ" dirty="0"/>
              <a:t> 11.2.2025</a:t>
            </a:r>
          </a:p>
          <a:p>
            <a:pPr lvl="1"/>
            <a:r>
              <a:rPr lang="en-US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StrongCertificateBindingEnforcement</a:t>
            </a: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=2</a:t>
            </a:r>
          </a:p>
          <a:p>
            <a:pPr lvl="1"/>
            <a:r>
              <a:rPr lang="en-US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CertificateMappingMethods</a:t>
            </a:r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=</a:t>
            </a:r>
            <a:r>
              <a:rPr lang="en-US" dirty="0">
                <a:solidFill>
                  <a:srgbClr val="1E1E1E"/>
                </a:solidFill>
              </a:rPr>
              <a:t>0x18</a:t>
            </a:r>
          </a:p>
          <a:p>
            <a:pPr lvl="1"/>
            <a:r>
              <a:rPr lang="cs-CZ" dirty="0" err="1"/>
              <a:t>UseSubjectAltName</a:t>
            </a:r>
            <a:r>
              <a:rPr lang="en-US" dirty="0"/>
              <a:t>=0</a:t>
            </a:r>
            <a:endParaRPr lang="cs-CZ" dirty="0"/>
          </a:p>
          <a:p>
            <a:r>
              <a:rPr lang="en-US" dirty="0"/>
              <a:t>Post 11.2.2025</a:t>
            </a:r>
          </a:p>
          <a:p>
            <a:pPr lvl="1"/>
            <a:r>
              <a:rPr lang="cs-CZ" dirty="0" err="1"/>
              <a:t>UseSubjectAltName</a:t>
            </a:r>
            <a:r>
              <a:rPr lang="cs-CZ" dirty="0"/>
              <a:t> </a:t>
            </a:r>
            <a:r>
              <a:rPr lang="en-US" dirty="0"/>
              <a:t>= 0</a:t>
            </a:r>
          </a:p>
          <a:p>
            <a:pPr lvl="1"/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en-US" dirty="0"/>
              <a:t>Strong mapping</a:t>
            </a:r>
          </a:p>
        </p:txBody>
      </p:sp>
    </p:spTree>
    <p:extLst>
      <p:ext uri="{BB962C8B-B14F-4D97-AF65-F5344CB8AC3E}">
        <p14:creationId xmlns:p14="http://schemas.microsoft.com/office/powerpoint/2010/main" val="32669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79B2-2483-FD6F-BA88-1032C9F2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E27A76-38B2-7D14-E6BA-A26DCA38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A85000-AC7F-590D-6105-08483F1F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5" y="1309238"/>
            <a:ext cx="6846627" cy="51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C8E0-D97D-8525-AFE9-CF8B9753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82CE-99FC-8D59-8BD0-584E348F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390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hlinkClick r:id="rId3"/>
              </a:rPr>
              <a:t>https://feedback.azure.com/d365community/idea/801d1ff9-b425-ec11-b6e6-000d3a4f0789</a:t>
            </a:r>
            <a:endParaRPr lang="en-US" dirty="0"/>
          </a:p>
        </p:txBody>
      </p:sp>
      <p:pic>
        <p:nvPicPr>
          <p:cNvPr id="5" name="Content Placeholder 4" descr="A child looking at the camera&#10;&#10;Description automatically generated">
            <a:extLst>
              <a:ext uri="{FF2B5EF4-FFF2-40B4-BE49-F238E27FC236}">
                <a16:creationId xmlns:a16="http://schemas.microsoft.com/office/drawing/2014/main" id="{BB9AD648-F7A3-68B3-B2A3-CC9706570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4" y="1196752"/>
            <a:ext cx="6937672" cy="52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882F-2754-B344-65B7-B0B6C9B5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1880-DE49-FF01-41D6-35846E83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hlinkClick r:id="rId2"/>
            <a:extLst>
              <a:ext uri="{FF2B5EF4-FFF2-40B4-BE49-F238E27FC236}">
                <a16:creationId xmlns:a16="http://schemas.microsoft.com/office/drawing/2014/main" id="{C5E71658-7415-F884-7387-03AD0739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7" y="1181539"/>
            <a:ext cx="10742106" cy="52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7638-7B30-2927-2014-CDE9F629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Zdroje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9914A-5EC8-29B5-D606-3429EB6D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KB5014754 </a:t>
            </a:r>
            <a:r>
              <a:rPr lang="cs-CZ" dirty="0">
                <a:hlinkClick r:id="rId2"/>
              </a:rPr>
              <a:t>https://support.microsoft.com/en-us/topic/kb5014754-certificate-based-authentication-changes-on-windows-domain-controllers-ad2c23b0-15d8-4340-a468-4d4f3b188f16</a:t>
            </a:r>
            <a:r>
              <a:rPr lang="cs-CZ" dirty="0"/>
              <a:t> </a:t>
            </a:r>
          </a:p>
          <a:p>
            <a:r>
              <a:rPr lang="sv-SE" dirty="0"/>
              <a:t>Podpora pro EIDJD </a:t>
            </a:r>
            <a:r>
              <a:rPr lang="sv-SE" dirty="0">
                <a:hlinkClick r:id="rId3"/>
              </a:rPr>
              <a:t>https://feedback.azure.com/d365community/idea/801d1ff9-b425-ec11-b6e6-000d3a4f0789</a:t>
            </a:r>
            <a:endParaRPr lang="sv-SE" dirty="0"/>
          </a:p>
          <a:p>
            <a:r>
              <a:rPr lang="sv-SE" dirty="0"/>
              <a:t>AD</a:t>
            </a:r>
            <a:r>
              <a:rPr lang="cs-CZ" dirty="0"/>
              <a:t> </a:t>
            </a:r>
            <a:r>
              <a:rPr lang="sv-SE" dirty="0"/>
              <a:t>CS </a:t>
            </a:r>
            <a:r>
              <a:rPr lang="cs-CZ" dirty="0"/>
              <a:t>vulnerability</a:t>
            </a:r>
            <a:r>
              <a:rPr lang="sv-SE" dirty="0"/>
              <a:t> </a:t>
            </a:r>
            <a:r>
              <a:rPr lang="sv-SE" dirty="0">
                <a:hlinkClick r:id="rId4"/>
              </a:rPr>
              <a:t>https://specterops.io/wp-content/uploads/sites/3/2022/06/Certified_Pre-Owned.pdf</a:t>
            </a:r>
            <a:endParaRPr lang="cs-CZ" dirty="0"/>
          </a:p>
          <a:p>
            <a:r>
              <a:rPr lang="sv-SE" dirty="0"/>
              <a:t>Cert mapping </a:t>
            </a:r>
            <a:r>
              <a:rPr lang="cs-CZ" dirty="0"/>
              <a:t>útoky</a:t>
            </a:r>
            <a:r>
              <a:rPr lang="sv-SE" dirty="0"/>
              <a:t> </a:t>
            </a:r>
            <a:r>
              <a:rPr lang="sv-SE" dirty="0">
                <a:hlinkClick r:id="rId5"/>
              </a:rPr>
              <a:t>https://posts.specterops.io/adcs-esc14-abuse-technique-333a004dc2b9</a:t>
            </a:r>
            <a:endParaRPr lang="cs-CZ" dirty="0"/>
          </a:p>
          <a:p>
            <a:r>
              <a:rPr lang="sv-SE" dirty="0"/>
              <a:t>Intune </a:t>
            </a:r>
            <a:r>
              <a:rPr lang="cs-CZ" dirty="0"/>
              <a:t>novinky - </a:t>
            </a:r>
            <a:r>
              <a:rPr lang="sv-SE" dirty="0"/>
              <a:t>URL tag </a:t>
            </a:r>
            <a:r>
              <a:rPr lang="sv-SE" dirty="0">
                <a:hlinkClick r:id="rId6"/>
              </a:rPr>
              <a:t>https://techcommunity.microsoft.com/t5/intune-customer-success/support-tip-implementing-strong-mapping-in-microsoft-intune/ba-p/4053376</a:t>
            </a:r>
            <a:endParaRPr lang="cs-CZ" dirty="0"/>
          </a:p>
          <a:p>
            <a:r>
              <a:rPr lang="cs-CZ" dirty="0"/>
              <a:t>Obdobný PWSH skript</a:t>
            </a:r>
            <a:r>
              <a:rPr lang="sv-SE" dirty="0"/>
              <a:t> </a:t>
            </a:r>
            <a:r>
              <a:rPr lang="sv-SE" dirty="0">
                <a:hlinkClick r:id="rId7"/>
              </a:rPr>
              <a:t>https://github.com/tcppapi/AADx509Sync</a:t>
            </a:r>
            <a:endParaRPr lang="cs-CZ" dirty="0"/>
          </a:p>
          <a:p>
            <a:r>
              <a:rPr lang="cs-CZ" dirty="0"/>
              <a:t>PSPKI modul </a:t>
            </a:r>
            <a:r>
              <a:rPr lang="sv-SE" dirty="0">
                <a:hlinkClick r:id="rId8"/>
              </a:rPr>
              <a:t>https://github.com/PKISolutions/PSPKI</a:t>
            </a:r>
            <a:r>
              <a:rPr lang="cs-CZ" dirty="0"/>
              <a:t> 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DD9F3-33F5-50D8-5B83-0EA0E34F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388495-F87E-BDC7-0049-A661C02D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8FEF7-3E92-13F4-AC67-D47AED09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</a:t>
            </a:r>
          </a:p>
          <a:p>
            <a:pPr lvl="1"/>
            <a:r>
              <a:rPr lang="cs-CZ" dirty="0"/>
              <a:t>Organizace střední velikosti na MS technologiích</a:t>
            </a:r>
          </a:p>
          <a:p>
            <a:r>
              <a:rPr lang="cs-CZ" dirty="0"/>
              <a:t>Proč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Business case</a:t>
            </a:r>
            <a:r>
              <a:rPr lang="cs-CZ" dirty="0"/>
              <a:t>“</a:t>
            </a:r>
            <a:r>
              <a:rPr lang="en-US" dirty="0"/>
              <a:t>: Security </a:t>
            </a:r>
            <a:r>
              <a:rPr lang="cs-CZ" dirty="0"/>
              <a:t>požaduje</a:t>
            </a:r>
            <a:r>
              <a:rPr lang="en-US" dirty="0"/>
              <a:t> EAP-TLS pro p</a:t>
            </a:r>
            <a:r>
              <a:rPr lang="cs-CZ" dirty="0" err="1"/>
              <a:t>řístup</a:t>
            </a:r>
            <a:r>
              <a:rPr lang="cs-CZ" dirty="0"/>
              <a:t> do interní sítě</a:t>
            </a:r>
          </a:p>
        </p:txBody>
      </p:sp>
    </p:spTree>
    <p:extLst>
      <p:ext uri="{BB962C8B-B14F-4D97-AF65-F5344CB8AC3E}">
        <p14:creationId xmlns:p14="http://schemas.microsoft.com/office/powerpoint/2010/main" val="7753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24E4-9A2E-EBA2-6218-CC624F91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Sidequest</a:t>
            </a:r>
            <a:r>
              <a:rPr lang="cs-CZ" dirty="0"/>
              <a:t> Autentizační schéma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3026-963A-FBFA-9344-D142A773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 descr="!수이 ">
            <a:extLst>
              <a:ext uri="{FF2B5EF4-FFF2-40B4-BE49-F238E27FC236}">
                <a16:creationId xmlns:a16="http://schemas.microsoft.com/office/drawing/2014/main" id="{48A6F22E-ECE0-C065-8C37-C020BBF8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66" y="1599902"/>
            <a:ext cx="9665268" cy="38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9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DCAD5-C359-0F22-321A-B2F566D6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2E9FC-899E-8436-B4E0-F37E3A71F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</a:t>
            </a:r>
          </a:p>
          <a:p>
            <a:pPr lvl="1"/>
            <a:r>
              <a:rPr lang="cs-CZ" dirty="0"/>
              <a:t>Organizace střední velikosti na MS technologiích</a:t>
            </a:r>
          </a:p>
          <a:p>
            <a:r>
              <a:rPr lang="cs-CZ" dirty="0"/>
              <a:t>Proč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Business case</a:t>
            </a:r>
            <a:r>
              <a:rPr lang="cs-CZ" dirty="0"/>
              <a:t>“</a:t>
            </a:r>
            <a:r>
              <a:rPr lang="en-US" dirty="0"/>
              <a:t>: Security </a:t>
            </a:r>
            <a:r>
              <a:rPr lang="cs-CZ" dirty="0"/>
              <a:t>požaduje</a:t>
            </a:r>
            <a:r>
              <a:rPr lang="en-US" dirty="0"/>
              <a:t> EAP-TLS pro p</a:t>
            </a:r>
            <a:r>
              <a:rPr lang="cs-CZ" dirty="0" err="1"/>
              <a:t>řístup</a:t>
            </a:r>
            <a:r>
              <a:rPr lang="cs-CZ" dirty="0"/>
              <a:t> do interní sítě</a:t>
            </a:r>
          </a:p>
          <a:p>
            <a:r>
              <a:rPr lang="cs-CZ" dirty="0"/>
              <a:t>Jak</a:t>
            </a:r>
          </a:p>
          <a:p>
            <a:pPr lvl="1"/>
            <a:r>
              <a:rPr lang="cs-CZ" dirty="0"/>
              <a:t>AD CS, AD GPO, NPS</a:t>
            </a:r>
          </a:p>
        </p:txBody>
      </p:sp>
      <p:pic>
        <p:nvPicPr>
          <p:cNvPr id="10" name="Picture 9" descr="A collage of a person holding a sign&#10;&#10;Description automatically generated">
            <a:extLst>
              <a:ext uri="{FF2B5EF4-FFF2-40B4-BE49-F238E27FC236}">
                <a16:creationId xmlns:a16="http://schemas.microsoft.com/office/drawing/2014/main" id="{4E02A655-8A31-0D67-E0B9-008EA2BF7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39" y="3429000"/>
            <a:ext cx="5127906" cy="32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5291-0B0A-0F99-B1D9-7CC24CDE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Sidequest</a:t>
            </a:r>
            <a:r>
              <a:rPr lang="cs-CZ" dirty="0"/>
              <a:t> Proč nemáme zařízení v 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1535-DE5F-D549-B52C-C6DE0D2F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Existující zařízení AD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en-US" dirty="0"/>
              <a:t>-&gt; Hybrid </a:t>
            </a:r>
            <a:r>
              <a:rPr lang="en-US" dirty="0" err="1"/>
              <a:t>Entra</a:t>
            </a:r>
            <a:r>
              <a:rPr lang="en-US" dirty="0"/>
              <a:t> ID join</a:t>
            </a:r>
          </a:p>
          <a:p>
            <a:r>
              <a:rPr lang="en-US" dirty="0"/>
              <a:t>Nov</a:t>
            </a:r>
            <a:r>
              <a:rPr lang="cs-CZ" dirty="0"/>
              <a:t>á zařízení -</a:t>
            </a:r>
            <a:r>
              <a:rPr lang="en-US" dirty="0"/>
              <a:t>&gt; </a:t>
            </a:r>
            <a:r>
              <a:rPr lang="en-US" dirty="0" err="1"/>
              <a:t>Entra</a:t>
            </a:r>
            <a:r>
              <a:rPr lang="en-US" dirty="0"/>
              <a:t> ID join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windows</a:t>
            </a:r>
            <a:r>
              <a:rPr lang="cs-CZ" dirty="0"/>
              <a:t> zařízení (není </a:t>
            </a:r>
            <a:r>
              <a:rPr lang="cs-CZ" dirty="0" err="1"/>
              <a:t>EIDjoin</a:t>
            </a:r>
            <a:r>
              <a:rPr lang="cs-CZ" dirty="0"/>
              <a:t>, ale </a:t>
            </a:r>
            <a:r>
              <a:rPr lang="cs-CZ" dirty="0" err="1"/>
              <a:t>EIDreg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1B88F3-B90D-D825-1C78-2F55283E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Problém(y)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BB948-4CB7-4ADB-4319-D54D891B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Entra</a:t>
            </a:r>
            <a:r>
              <a:rPr lang="cs-CZ" dirty="0"/>
              <a:t> ID </a:t>
            </a:r>
            <a:r>
              <a:rPr lang="cs-CZ" dirty="0" err="1"/>
              <a:t>joined</a:t>
            </a:r>
            <a:r>
              <a:rPr lang="cs-CZ" dirty="0"/>
              <a:t> </a:t>
            </a:r>
            <a:r>
              <a:rPr lang="cs-CZ" dirty="0" err="1"/>
              <a:t>device</a:t>
            </a:r>
            <a:r>
              <a:rPr lang="cs-CZ" dirty="0"/>
              <a:t> nemá GPO</a:t>
            </a:r>
          </a:p>
          <a:p>
            <a:pPr lvl="1"/>
            <a:r>
              <a:rPr lang="cs-CZ" dirty="0" err="1"/>
              <a:t>Intune</a:t>
            </a:r>
            <a:r>
              <a:rPr lang="cs-CZ" dirty="0"/>
              <a:t> </a:t>
            </a:r>
            <a:r>
              <a:rPr lang="cs-CZ" dirty="0" err="1"/>
              <a:t>Configuration</a:t>
            </a:r>
            <a:r>
              <a:rPr lang="cs-CZ" dirty="0"/>
              <a:t> profile pro SCEP/</a:t>
            </a:r>
            <a:r>
              <a:rPr lang="en-US" dirty="0"/>
              <a:t>PKCS</a:t>
            </a:r>
            <a:r>
              <a:rPr lang="cs-CZ" dirty="0"/>
              <a:t>+Wifi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10" name="Picture 9" descr="A group of yellow dragons with horns&#10;&#10;Description automatically generated">
            <a:extLst>
              <a:ext uri="{FF2B5EF4-FFF2-40B4-BE49-F238E27FC236}">
                <a16:creationId xmlns:a16="http://schemas.microsoft.com/office/drawing/2014/main" id="{C0FD7FB3-C60F-4D9A-6AC2-2F398B4A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70" y="2417735"/>
            <a:ext cx="5228659" cy="41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AC04-C0A3-4B33-0BA3-7E7F0CA9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Sidequest</a:t>
            </a:r>
            <a:r>
              <a:rPr lang="cs-CZ" dirty="0"/>
              <a:t> </a:t>
            </a:r>
            <a:r>
              <a:rPr lang="en-US" dirty="0"/>
              <a:t>Intune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E8BB-A604-89A1-BADE-7197B765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TrustedC</a:t>
            </a:r>
            <a:r>
              <a:rPr lang="en-US" dirty="0" err="1"/>
              <a:t>ert</a:t>
            </a:r>
            <a:r>
              <a:rPr lang="cs-CZ" dirty="0"/>
              <a:t>+</a:t>
            </a:r>
            <a:r>
              <a:rPr lang="cs-CZ" dirty="0" err="1"/>
              <a:t>ClientCert</a:t>
            </a:r>
            <a:r>
              <a:rPr lang="cs-CZ" dirty="0"/>
              <a:t>(</a:t>
            </a:r>
            <a:r>
              <a:rPr lang="en-US" dirty="0"/>
              <a:t>SCEP/PKCS)</a:t>
            </a:r>
            <a:r>
              <a:rPr lang="cs-CZ" dirty="0"/>
              <a:t>+Wifi profily</a:t>
            </a:r>
          </a:p>
          <a:p>
            <a:r>
              <a:rPr lang="cs-CZ" dirty="0"/>
              <a:t>Vždycky nasazovat na stejnou skupinu</a:t>
            </a:r>
          </a:p>
          <a:p>
            <a:r>
              <a:rPr lang="cs-CZ" dirty="0"/>
              <a:t>Již nasazený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cert</a:t>
            </a:r>
            <a:r>
              <a:rPr lang="en-US" dirty="0"/>
              <a:t> </a:t>
            </a:r>
            <a:r>
              <a:rPr lang="cs-CZ" dirty="0"/>
              <a:t>(z jiné skupiny) musí být znovu nasazen také</a:t>
            </a:r>
          </a:p>
          <a:p>
            <a:r>
              <a:rPr lang="cs-CZ" dirty="0"/>
              <a:t>Pojmenovat si Android profily (BYOD vs </a:t>
            </a:r>
            <a:r>
              <a:rPr lang="cs-CZ" dirty="0" err="1"/>
              <a:t>COxx</a:t>
            </a:r>
            <a:r>
              <a:rPr lang="cs-CZ" dirty="0"/>
              <a:t>)</a:t>
            </a:r>
          </a:p>
          <a:p>
            <a:r>
              <a:rPr lang="cs-CZ" dirty="0"/>
              <a:t>Android vyžaduje specifikaci RADIUS serveru</a:t>
            </a:r>
          </a:p>
          <a:p>
            <a:r>
              <a:rPr lang="cs-CZ" dirty="0"/>
              <a:t>Být kamarád s AD CS a network adminem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AEF6-4F28-B562-2D39-A68C2855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E49690-EE7F-CA4C-D92A-75974D3D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Problém(y)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BE6E7-F1EE-933E-4735-86ECE674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NPS pot</a:t>
            </a:r>
            <a:r>
              <a:rPr lang="cs-CZ" dirty="0" err="1"/>
              <a:t>řebuje</a:t>
            </a:r>
            <a:r>
              <a:rPr lang="cs-CZ" dirty="0"/>
              <a:t> objekt v AD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514350" indent="-457200"/>
            <a:r>
              <a:rPr lang="cs-CZ" dirty="0"/>
              <a:t>New</a:t>
            </a:r>
            <a:r>
              <a:rPr lang="en-US" dirty="0"/>
              <a:t>-</a:t>
            </a:r>
            <a:r>
              <a:rPr lang="en-US" dirty="0" err="1"/>
              <a:t>ADComputer</a:t>
            </a:r>
            <a:endParaRPr lang="cs-CZ" dirty="0"/>
          </a:p>
        </p:txBody>
      </p:sp>
      <p:pic>
        <p:nvPicPr>
          <p:cNvPr id="3" name="Picture 2" descr="A collage of a person holding a sign&#10;&#10;Description automatically generated">
            <a:extLst>
              <a:ext uri="{FF2B5EF4-FFF2-40B4-BE49-F238E27FC236}">
                <a16:creationId xmlns:a16="http://schemas.microsoft.com/office/drawing/2014/main" id="{2A7F122C-9074-E11C-FD4A-83EC37F23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00" y="1980494"/>
            <a:ext cx="6382215" cy="40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KPCS_CZ-Template_CZ">
  <a:themeElements>
    <a:clrScheme name="KPCS pallete">
      <a:dk1>
        <a:srgbClr val="394C59"/>
      </a:dk1>
      <a:lt1>
        <a:srgbClr val="FFFFFF"/>
      </a:lt1>
      <a:dk2>
        <a:srgbClr val="394C59"/>
      </a:dk2>
      <a:lt2>
        <a:srgbClr val="F7F7F7"/>
      </a:lt2>
      <a:accent1>
        <a:srgbClr val="0070C0"/>
      </a:accent1>
      <a:accent2>
        <a:srgbClr val="DB2D3C"/>
      </a:accent2>
      <a:accent3>
        <a:srgbClr val="B4009E"/>
      </a:accent3>
      <a:accent4>
        <a:srgbClr val="CC7F2C"/>
      </a:accent4>
      <a:accent5>
        <a:srgbClr val="008272"/>
      </a:accent5>
      <a:accent6>
        <a:srgbClr val="D2D2D2"/>
      </a:accent6>
      <a:hlink>
        <a:srgbClr val="DB2D3C"/>
      </a:hlink>
      <a:folHlink>
        <a:srgbClr val="DB2D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PCS-Template-FY21.pptx" id="{46C1976A-779E-4194-86A8-1945F37C3043}" vid="{9FA916F0-CD70-4C12-AA37-19D307A27F85}"/>
    </a:ext>
  </a:extLst>
</a:theme>
</file>

<file path=ppt/theme/theme2.xml><?xml version="1.0" encoding="utf-8"?>
<a:theme xmlns:a="http://schemas.openxmlformats.org/drawingml/2006/main" name="WUG">
  <a:themeElements>
    <a:clrScheme name="WUG">
      <a:dk1>
        <a:sysClr val="windowText" lastClr="000000"/>
      </a:dk1>
      <a:lt1>
        <a:sysClr val="window" lastClr="FFFFFF"/>
      </a:lt1>
      <a:dk2>
        <a:srgbClr val="163C7D"/>
      </a:dk2>
      <a:lt2>
        <a:srgbClr val="FFFFFF"/>
      </a:lt2>
      <a:accent1>
        <a:srgbClr val="5E98D1"/>
      </a:accent1>
      <a:accent2>
        <a:srgbClr val="FDCB00"/>
      </a:accent2>
      <a:accent3>
        <a:srgbClr val="ED7539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WUG" id="{60C80E60-B7DD-4A0C-8025-A1565DB75359}" vid="{D309ED06-F962-4C5F-B8FD-9C22E76350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b05be88-1b7c-4a5a-93bb-90f1ee800b29}" enabled="0" method="" siteId="{bb05be88-1b7c-4a5a-93bb-90f1ee800b2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KPCS_CZ-Template_CZ</Template>
  <TotalTime>9163</TotalTime>
  <Words>578</Words>
  <Application>Microsoft Office PowerPoint</Application>
  <PresentationFormat>Widescreen</PresentationFormat>
  <Paragraphs>143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Segoe UI</vt:lpstr>
      <vt:lpstr>Segoe UI Light</vt:lpstr>
      <vt:lpstr>Segoe UI Semibold</vt:lpstr>
      <vt:lpstr>Segoe UI Semilight 8</vt:lpstr>
      <vt:lpstr>Wingdings</vt:lpstr>
      <vt:lpstr>KPCS_CZ-Template_CZ</vt:lpstr>
      <vt:lpstr>WUG</vt:lpstr>
      <vt:lpstr>Autentizujeme se do sítě v době cloudové </vt:lpstr>
      <vt:lpstr>O čem to bude</vt:lpstr>
      <vt:lpstr>Situace</vt:lpstr>
      <vt:lpstr>Sidequest Autentizační schéma</vt:lpstr>
      <vt:lpstr>Situace</vt:lpstr>
      <vt:lpstr>Sidequest Proč nemáme zařízení v AD</vt:lpstr>
      <vt:lpstr>Problém(y)</vt:lpstr>
      <vt:lpstr>Sidequest Intune</vt:lpstr>
      <vt:lpstr>Problém(y)</vt:lpstr>
      <vt:lpstr>Máme řešení</vt:lpstr>
      <vt:lpstr>Máme řešení</vt:lpstr>
      <vt:lpstr>Sidequest Jaké byly jiné možnosti</vt:lpstr>
      <vt:lpstr>Problém(y)</vt:lpstr>
      <vt:lpstr>Podstata problému KB5014754</vt:lpstr>
      <vt:lpstr>Strong Implicitní mapování</vt:lpstr>
      <vt:lpstr>Explicitní mapování</vt:lpstr>
      <vt:lpstr>Skript</vt:lpstr>
      <vt:lpstr>Možná vylepšení skriptu</vt:lpstr>
      <vt:lpstr>Enforcement mode KB5014754</vt:lpstr>
      <vt:lpstr>Závěr</vt:lpstr>
      <vt:lpstr>Závěr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Grundmann Jan (KPCS CZ)</dc:creator>
  <cp:lastModifiedBy>Grundmann Jan (KPCS CZ)</cp:lastModifiedBy>
  <cp:revision>3</cp:revision>
  <dcterms:created xsi:type="dcterms:W3CDTF">2022-05-06T09:46:26Z</dcterms:created>
  <dcterms:modified xsi:type="dcterms:W3CDTF">2024-03-02T17:36:36Z</dcterms:modified>
</cp:coreProperties>
</file>