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9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777" autoAdjust="0"/>
    <p:restoredTop sz="91024" autoAdjust="0"/>
  </p:normalViewPr>
  <p:slideViewPr>
    <p:cSldViewPr snapToGrid="0">
      <p:cViewPr varScale="1">
        <p:scale>
          <a:sx n="103" d="100"/>
          <a:sy n="103" d="100"/>
        </p:scale>
        <p:origin x="138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8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10886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9239" y="1189177"/>
            <a:ext cx="11653523" cy="2184808"/>
          </a:xfrm>
        </p:spPr>
        <p:txBody>
          <a:bodyPr>
            <a:spAutoFit/>
          </a:bodyPr>
          <a:lstStyle>
            <a:lvl3pPr>
              <a:defRPr sz="2353"/>
            </a:lvl3pPr>
            <a:lvl4pPr>
              <a:defRPr sz="1961"/>
            </a:lvl4pPr>
            <a:lvl5pPr>
              <a:defRPr sz="196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8896187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241623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kurzu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7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1" y="1700809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1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5" r:id="rId13"/>
    <p:sldLayoutId id="2147483677" r:id="rId14"/>
    <p:sldLayoutId id="2147483678" r:id="rId15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iloslav.peterka@biexperts.cz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miloslav.peterka@biexperts.cz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SQL Server 2017: Automatic tuning</a:t>
            </a:r>
            <a:r>
              <a:rPr lang="cs-CZ" sz="5400" dirty="0" smtClean="0"/>
              <a:t> </a:t>
            </a:r>
            <a:endParaRPr lang="cs-CZ" sz="5400" dirty="0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/>
              <a:t>Miloslav</a:t>
            </a:r>
            <a:r>
              <a:rPr lang="en-US" b="1" dirty="0" smtClean="0"/>
              <a:t> </a:t>
            </a:r>
            <a:r>
              <a:rPr lang="en-US" b="1" dirty="0" err="1" smtClean="0"/>
              <a:t>Peterka</a:t>
            </a:r>
            <a:r>
              <a:rPr lang="en-US" b="1" dirty="0" smtClean="0"/>
              <a:t>, BI Experts, </a:t>
            </a:r>
            <a:r>
              <a:rPr lang="en-US" b="1" dirty="0" err="1" smtClean="0"/>
              <a:t>s.r.o</a:t>
            </a:r>
            <a:r>
              <a:rPr lang="en-US" b="1" dirty="0" smtClean="0"/>
              <a:t>.</a:t>
            </a:r>
            <a:endParaRPr lang="cs-CZ" b="1" dirty="0"/>
          </a:p>
          <a:p>
            <a:r>
              <a:rPr lang="cs-CZ" sz="2000" dirty="0" smtClean="0"/>
              <a:t>MCSE</a:t>
            </a:r>
            <a:r>
              <a:rPr lang="cs-CZ" sz="2000" dirty="0"/>
              <a:t>: Data </a:t>
            </a:r>
            <a:r>
              <a:rPr lang="cs-CZ" sz="2000" dirty="0" err="1"/>
              <a:t>Platform</a:t>
            </a:r>
            <a:r>
              <a:rPr lang="cs-CZ" sz="2000" dirty="0"/>
              <a:t> </a:t>
            </a:r>
            <a:r>
              <a:rPr lang="en-US" sz="2000" dirty="0"/>
              <a:t>|</a:t>
            </a:r>
            <a:r>
              <a:rPr lang="cs-CZ" sz="2000" dirty="0"/>
              <a:t> </a:t>
            </a:r>
            <a:r>
              <a:rPr lang="en-US" sz="2000" dirty="0" smtClean="0"/>
              <a:t>Business Intelligence </a:t>
            </a:r>
            <a:r>
              <a:rPr lang="en-US" dirty="0" smtClean="0"/>
              <a:t>| </a:t>
            </a:r>
            <a:r>
              <a:rPr lang="en-US" dirty="0"/>
              <a:t>Data </a:t>
            </a:r>
            <a:r>
              <a:rPr lang="en-US" sz="2000" dirty="0" smtClean="0"/>
              <a:t>Management and Analytics</a:t>
            </a:r>
            <a:endParaRPr lang="cs-CZ" sz="2000" dirty="0"/>
          </a:p>
          <a:p>
            <a:r>
              <a:rPr lang="en-US" sz="2000" dirty="0" err="1" smtClean="0">
                <a:hlinkClick r:id="rId3"/>
              </a:rPr>
              <a:t>miloslav.peterka@biexperts</a:t>
            </a:r>
            <a:r>
              <a:rPr lang="cs-CZ" sz="2000" dirty="0" smtClean="0">
                <a:hlinkClick r:id="rId3"/>
              </a:rPr>
              <a:t>.</a:t>
            </a:r>
            <a:r>
              <a:rPr lang="cs-CZ" sz="2000" dirty="0" err="1" smtClean="0">
                <a:hlinkClick r:id="rId3"/>
              </a:rPr>
              <a:t>cz</a:t>
            </a:r>
            <a:r>
              <a:rPr lang="cs-CZ" sz="2000" dirty="0" smtClean="0">
                <a:hlinkClick r:id="rId3"/>
              </a:rPr>
              <a:t> </a:t>
            </a:r>
            <a:endParaRPr lang="cs-CZ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5703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Konfigurace a monitorování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Pohled </a:t>
            </a:r>
            <a:r>
              <a:rPr lang="en-US" sz="2800" b="1" dirty="0" err="1" smtClean="0"/>
              <a:t>sys.dm_db_tuning_recommendations</a:t>
            </a:r>
            <a:endParaRPr lang="cs-CZ" sz="2800" b="1" dirty="0" smtClean="0"/>
          </a:p>
          <a:p>
            <a:pPr lvl="1"/>
            <a:r>
              <a:rPr lang="cs-CZ" sz="2400" dirty="0" smtClean="0"/>
              <a:t>Vrací detailní informace o jednotlivých doporučeních k optimalizaci výkonu</a:t>
            </a:r>
          </a:p>
          <a:p>
            <a:r>
              <a:rPr lang="cs-CZ" dirty="0" smtClean="0"/>
              <a:t>Obsahuje mimo jiné</a:t>
            </a:r>
          </a:p>
          <a:p>
            <a:pPr lvl="1"/>
            <a:r>
              <a:rPr lang="cs-CZ" dirty="0" smtClean="0"/>
              <a:t>Vysvětlení důvodů, které vedly k doporučení</a:t>
            </a:r>
          </a:p>
          <a:p>
            <a:pPr lvl="1"/>
            <a:r>
              <a:rPr lang="cs-CZ" dirty="0" smtClean="0"/>
              <a:t>Aktuální stav</a:t>
            </a:r>
          </a:p>
          <a:p>
            <a:pPr lvl="2"/>
            <a:r>
              <a:rPr lang="cs-CZ" b="1" dirty="0" err="1" smtClean="0"/>
              <a:t>Active</a:t>
            </a:r>
            <a:endParaRPr lang="cs-CZ" b="1" dirty="0" smtClean="0"/>
          </a:p>
          <a:p>
            <a:pPr lvl="2"/>
            <a:r>
              <a:rPr lang="cs-CZ" b="1" dirty="0" err="1" smtClean="0"/>
              <a:t>Verifying</a:t>
            </a:r>
            <a:endParaRPr lang="cs-CZ" b="1" dirty="0" smtClean="0"/>
          </a:p>
          <a:p>
            <a:pPr lvl="2"/>
            <a:r>
              <a:rPr lang="cs-CZ" b="1" dirty="0" err="1" smtClean="0"/>
              <a:t>Success</a:t>
            </a:r>
            <a:endParaRPr lang="cs-CZ" b="1" dirty="0" smtClean="0"/>
          </a:p>
          <a:p>
            <a:pPr lvl="2"/>
            <a:r>
              <a:rPr lang="cs-CZ" b="1" dirty="0" err="1" smtClean="0"/>
              <a:t>Reverted</a:t>
            </a:r>
            <a:endParaRPr lang="cs-CZ" b="1" dirty="0" smtClean="0"/>
          </a:p>
          <a:p>
            <a:pPr lvl="2"/>
            <a:r>
              <a:rPr lang="cs-CZ" b="1" dirty="0" err="1" smtClean="0"/>
              <a:t>Expired</a:t>
            </a:r>
            <a:endParaRPr lang="cs-CZ" b="1" dirty="0" smtClean="0"/>
          </a:p>
          <a:p>
            <a:pPr lvl="1"/>
            <a:r>
              <a:rPr lang="cs-CZ" dirty="0" smtClean="0"/>
              <a:t>Skóre udávající odhadovaný dopad aplikované změny</a:t>
            </a:r>
          </a:p>
          <a:p>
            <a:pPr lvl="1"/>
            <a:r>
              <a:rPr lang="cs-CZ" dirty="0" smtClean="0"/>
              <a:t>Detailní informace jako JSON dokument (včetně vysvětlení stavu)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632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Manuální korekce exekučního plánu</a:t>
            </a:r>
          </a:p>
          <a:p>
            <a:r>
              <a:rPr lang="cs-CZ" dirty="0" smtClean="0"/>
              <a:t>Automatická korekce</a:t>
            </a:r>
            <a:r>
              <a:rPr lang="cs-CZ" dirty="0"/>
              <a:t> </a:t>
            </a:r>
            <a:r>
              <a:rPr lang="cs-CZ" dirty="0" smtClean="0"/>
              <a:t>exekučního </a:t>
            </a:r>
            <a:r>
              <a:rPr lang="cs-CZ" dirty="0"/>
              <a:t>plánu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032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Automatic tuning </a:t>
            </a:r>
            <a:r>
              <a:rPr lang="en-US" dirty="0" smtClean="0"/>
              <a:t>pro </a:t>
            </a:r>
            <a:r>
              <a:rPr lang="cs-CZ" dirty="0" smtClean="0"/>
              <a:t>Azure </a:t>
            </a:r>
            <a:r>
              <a:rPr lang="cs-CZ" dirty="0"/>
              <a:t>SQL </a:t>
            </a:r>
            <a:r>
              <a:rPr lang="cs-CZ" dirty="0" smtClean="0"/>
              <a:t>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485" y="1342239"/>
            <a:ext cx="11262783" cy="288588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</a:t>
            </a:r>
            <a:r>
              <a:rPr lang="cs-CZ" dirty="0" err="1" smtClean="0"/>
              <a:t>abízí</a:t>
            </a:r>
            <a:r>
              <a:rPr lang="cs-CZ" dirty="0" smtClean="0"/>
              <a:t> navíc automatickou správu indexů</a:t>
            </a:r>
          </a:p>
          <a:p>
            <a:r>
              <a:rPr lang="cs-CZ" dirty="0" smtClean="0"/>
              <a:t>Správná indexace kritická pro optimální výkon</a:t>
            </a:r>
          </a:p>
          <a:p>
            <a:pPr lvl="1"/>
            <a:r>
              <a:rPr lang="cs-CZ" dirty="0" smtClean="0"/>
              <a:t>CREATE</a:t>
            </a:r>
            <a:r>
              <a:rPr lang="en-US" dirty="0" smtClean="0"/>
              <a:t> </a:t>
            </a:r>
            <a:r>
              <a:rPr lang="cs-CZ" dirty="0" smtClean="0"/>
              <a:t>INDEX</a:t>
            </a:r>
          </a:p>
          <a:p>
            <a:pPr lvl="2"/>
            <a:r>
              <a:rPr lang="cs-CZ" dirty="0" smtClean="0"/>
              <a:t>Detekce chybějících indexů</a:t>
            </a:r>
          </a:p>
          <a:p>
            <a:pPr lvl="1"/>
            <a:r>
              <a:rPr lang="cs-CZ" dirty="0" smtClean="0"/>
              <a:t>DROP</a:t>
            </a:r>
            <a:r>
              <a:rPr lang="en-US" dirty="0" smtClean="0"/>
              <a:t> </a:t>
            </a:r>
            <a:r>
              <a:rPr lang="cs-CZ" dirty="0" smtClean="0"/>
              <a:t>INDEX</a:t>
            </a:r>
          </a:p>
          <a:p>
            <a:pPr lvl="2"/>
            <a:r>
              <a:rPr lang="cs-CZ" dirty="0" smtClean="0"/>
              <a:t>duplicitní</a:t>
            </a:r>
          </a:p>
          <a:p>
            <a:pPr lvl="2"/>
            <a:r>
              <a:rPr lang="cs-CZ" dirty="0" smtClean="0"/>
              <a:t>nepoužívané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7992" y="3839864"/>
            <a:ext cx="7639700" cy="2331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620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Automatic tuning </a:t>
            </a:r>
            <a:r>
              <a:rPr lang="en-US" dirty="0" smtClean="0"/>
              <a:t>pro</a:t>
            </a:r>
            <a:r>
              <a:rPr lang="cs-CZ" dirty="0"/>
              <a:t> Azure SQL Database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484" y="4193687"/>
            <a:ext cx="10203147" cy="13376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485" y="1424910"/>
            <a:ext cx="7639700" cy="2331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95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Automatic tuning pro </a:t>
            </a:r>
            <a:r>
              <a:rPr lang="cs-CZ" dirty="0" smtClean="0"/>
              <a:t>Azure </a:t>
            </a:r>
            <a:r>
              <a:rPr lang="cs-CZ" dirty="0"/>
              <a:t>SQL </a:t>
            </a:r>
            <a:r>
              <a:rPr lang="cs-CZ" dirty="0" smtClean="0"/>
              <a:t>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Automatic index </a:t>
            </a:r>
            <a:r>
              <a:rPr lang="en-US" dirty="0" smtClean="0"/>
              <a:t>management</a:t>
            </a:r>
          </a:p>
          <a:p>
            <a:pPr lvl="1"/>
            <a:r>
              <a:rPr lang="en-US" dirty="0" err="1" smtClean="0"/>
              <a:t>Zm</a:t>
            </a:r>
            <a:r>
              <a:rPr lang="cs-CZ" dirty="0" err="1" smtClean="0"/>
              <a:t>ěny</a:t>
            </a:r>
            <a:r>
              <a:rPr lang="cs-CZ" dirty="0" smtClean="0"/>
              <a:t> v indexech aplikovány v době nízké zátěže</a:t>
            </a:r>
          </a:p>
          <a:p>
            <a:pPr lvl="1"/>
            <a:r>
              <a:rPr lang="cs-CZ" dirty="0" smtClean="0"/>
              <a:t>Průběžná verifikace dopadu změn</a:t>
            </a:r>
          </a:p>
          <a:p>
            <a:pPr lvl="1"/>
            <a:r>
              <a:rPr lang="cs-CZ" dirty="0" smtClean="0"/>
              <a:t>Změny transparentní s ohledem na schéma databáze</a:t>
            </a:r>
          </a:p>
          <a:p>
            <a:pPr lvl="2"/>
            <a:r>
              <a:rPr lang="cs-CZ" dirty="0" smtClean="0"/>
              <a:t>Smazání sloupce není blokováno existencí indexu</a:t>
            </a:r>
          </a:p>
          <a:p>
            <a:r>
              <a:rPr lang="cs-CZ" dirty="0" smtClean="0"/>
              <a:t>Manuální alternativa</a:t>
            </a:r>
          </a:p>
          <a:p>
            <a:pPr lvl="1"/>
            <a:r>
              <a:rPr lang="cs-CZ" dirty="0" smtClean="0"/>
              <a:t>Využití </a:t>
            </a:r>
            <a:r>
              <a:rPr lang="cs-CZ" dirty="0"/>
              <a:t>pohledů </a:t>
            </a:r>
            <a:r>
              <a:rPr lang="cs-CZ" sz="2400" b="1" dirty="0" err="1" smtClean="0"/>
              <a:t>sys.dm_db_missing_index_xxx</a:t>
            </a:r>
            <a:r>
              <a:rPr lang="cs-CZ" dirty="0" smtClean="0"/>
              <a:t> pro detekci chybějících indexů</a:t>
            </a:r>
          </a:p>
          <a:p>
            <a:pPr lvl="1"/>
            <a:r>
              <a:rPr lang="cs-CZ" dirty="0" smtClean="0"/>
              <a:t>Statistiky využití indexů pro detekci nadbytečných indexů</a:t>
            </a:r>
          </a:p>
          <a:p>
            <a:pPr lvl="2"/>
            <a:r>
              <a:rPr lang="en-US" b="1" dirty="0" err="1" smtClean="0"/>
              <a:t>sys.dm_db_index_usage_stats</a:t>
            </a:r>
            <a:r>
              <a:rPr lang="cs-CZ" b="1" dirty="0" smtClean="0"/>
              <a:t>, </a:t>
            </a:r>
            <a:r>
              <a:rPr lang="en-US" b="1" dirty="0" err="1"/>
              <a:t>sys.dm_db_index_operational_stats</a:t>
            </a:r>
            <a:r>
              <a:rPr lang="en-US" b="1" dirty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0659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485" y="1342239"/>
            <a:ext cx="11262783" cy="752284"/>
          </a:xfrm>
        </p:spPr>
        <p:txBody>
          <a:bodyPr/>
          <a:lstStyle/>
          <a:p>
            <a:r>
              <a:rPr lang="cs-CZ" dirty="0" smtClean="0"/>
              <a:t>Azure SQL Database </a:t>
            </a:r>
            <a:r>
              <a:rPr lang="cs-CZ" dirty="0" err="1" smtClean="0"/>
              <a:t>Automatic</a:t>
            </a:r>
            <a:r>
              <a:rPr lang="cs-CZ" dirty="0" smtClean="0"/>
              <a:t> </a:t>
            </a:r>
            <a:r>
              <a:rPr lang="cs-CZ" dirty="0" err="1" smtClean="0"/>
              <a:t>tuning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282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Doporu</a:t>
            </a:r>
            <a:r>
              <a:rPr lang="cs-CZ" dirty="0" err="1" smtClean="0"/>
              <a:t>čení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484" y="1552208"/>
            <a:ext cx="11262783" cy="4590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5712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D</a:t>
            </a:r>
            <a:r>
              <a:rPr lang="cs-CZ" dirty="0" err="1" smtClean="0"/>
              <a:t>ěkuji</a:t>
            </a:r>
            <a:r>
              <a:rPr lang="cs-CZ" dirty="0" smtClean="0"/>
              <a:t> vám za pozornost!</a:t>
            </a:r>
            <a:endParaRPr lang="cs-CZ" sz="5400" dirty="0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err="1" smtClean="0"/>
              <a:t>Miloslav</a:t>
            </a:r>
            <a:r>
              <a:rPr lang="en-US" b="1" dirty="0" smtClean="0"/>
              <a:t> </a:t>
            </a:r>
            <a:r>
              <a:rPr lang="en-US" b="1" dirty="0" err="1" smtClean="0"/>
              <a:t>Peterka</a:t>
            </a:r>
            <a:r>
              <a:rPr lang="en-US" b="1" dirty="0" smtClean="0"/>
              <a:t>, BI Experts, </a:t>
            </a:r>
            <a:r>
              <a:rPr lang="en-US" b="1" dirty="0" err="1" smtClean="0"/>
              <a:t>s.r.o</a:t>
            </a:r>
            <a:r>
              <a:rPr lang="en-US" b="1" dirty="0" smtClean="0"/>
              <a:t>.</a:t>
            </a:r>
            <a:endParaRPr lang="cs-CZ" b="1" dirty="0"/>
          </a:p>
          <a:p>
            <a:r>
              <a:rPr lang="cs-CZ" sz="2000" dirty="0" smtClean="0"/>
              <a:t>MCSE</a:t>
            </a:r>
            <a:r>
              <a:rPr lang="cs-CZ" sz="2000" dirty="0"/>
              <a:t>: Data </a:t>
            </a:r>
            <a:r>
              <a:rPr lang="cs-CZ" sz="2000" dirty="0" err="1"/>
              <a:t>Platform</a:t>
            </a:r>
            <a:r>
              <a:rPr lang="cs-CZ" sz="2000" dirty="0"/>
              <a:t> </a:t>
            </a:r>
            <a:r>
              <a:rPr lang="en-US" sz="2000" dirty="0"/>
              <a:t>|</a:t>
            </a:r>
            <a:r>
              <a:rPr lang="cs-CZ" sz="2000" dirty="0"/>
              <a:t> </a:t>
            </a:r>
            <a:r>
              <a:rPr lang="en-US" sz="2000" dirty="0" smtClean="0"/>
              <a:t>Business Intelligence </a:t>
            </a:r>
            <a:r>
              <a:rPr lang="en-US" dirty="0" smtClean="0"/>
              <a:t>| </a:t>
            </a:r>
            <a:r>
              <a:rPr lang="en-US" dirty="0"/>
              <a:t>Data </a:t>
            </a:r>
            <a:r>
              <a:rPr lang="en-US" sz="2000" dirty="0" smtClean="0"/>
              <a:t>Management and Analytics</a:t>
            </a:r>
            <a:endParaRPr lang="cs-CZ" sz="2000" dirty="0"/>
          </a:p>
          <a:p>
            <a:r>
              <a:rPr lang="en-US" sz="2000" dirty="0" err="1" smtClean="0">
                <a:hlinkClick r:id="rId3"/>
              </a:rPr>
              <a:t>miloslav.peterka@biexperts</a:t>
            </a:r>
            <a:r>
              <a:rPr lang="cs-CZ" sz="2000" dirty="0" smtClean="0">
                <a:hlinkClick r:id="rId3"/>
              </a:rPr>
              <a:t>.</a:t>
            </a:r>
            <a:r>
              <a:rPr lang="cs-CZ" sz="2000" dirty="0" err="1" smtClean="0">
                <a:hlinkClick r:id="rId3"/>
              </a:rPr>
              <a:t>cz</a:t>
            </a:r>
            <a:r>
              <a:rPr lang="cs-CZ" sz="2000" dirty="0" smtClean="0">
                <a:hlinkClick r:id="rId3"/>
              </a:rPr>
              <a:t> </a:t>
            </a:r>
            <a:endParaRPr lang="cs-CZ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4132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Monitorování a ladění výkonu v SQL Serveru</a:t>
            </a:r>
          </a:p>
          <a:p>
            <a:r>
              <a:rPr lang="cs-CZ" dirty="0" err="1" smtClean="0"/>
              <a:t>Automatic</a:t>
            </a:r>
            <a:r>
              <a:rPr lang="cs-CZ" dirty="0" smtClean="0"/>
              <a:t> </a:t>
            </a:r>
            <a:r>
              <a:rPr lang="cs-CZ" dirty="0" err="1" smtClean="0"/>
              <a:t>Tuning</a:t>
            </a:r>
            <a:endParaRPr lang="en-US" dirty="0" smtClean="0"/>
          </a:p>
          <a:p>
            <a:r>
              <a:rPr lang="cs-CZ" dirty="0" smtClean="0"/>
              <a:t>Regrese dotazů</a:t>
            </a:r>
          </a:p>
          <a:p>
            <a:r>
              <a:rPr lang="cs-CZ" dirty="0" smtClean="0"/>
              <a:t>Parametr </a:t>
            </a:r>
            <a:r>
              <a:rPr lang="cs-CZ" dirty="0" err="1" smtClean="0"/>
              <a:t>sniffing</a:t>
            </a:r>
            <a:endParaRPr lang="cs-CZ" dirty="0" smtClean="0"/>
          </a:p>
          <a:p>
            <a:r>
              <a:rPr lang="cs-CZ" dirty="0" smtClean="0"/>
              <a:t>Konfigurace a monitorování</a:t>
            </a:r>
          </a:p>
          <a:p>
            <a:r>
              <a:rPr lang="en-US" dirty="0" smtClean="0"/>
              <a:t>M</a:t>
            </a:r>
            <a:r>
              <a:rPr lang="cs-CZ" dirty="0" err="1" smtClean="0"/>
              <a:t>anuální</a:t>
            </a:r>
            <a:r>
              <a:rPr lang="cs-CZ" dirty="0" smtClean="0"/>
              <a:t> </a:t>
            </a:r>
            <a:r>
              <a:rPr lang="en-US" dirty="0" smtClean="0"/>
              <a:t>a </a:t>
            </a:r>
            <a:r>
              <a:rPr lang="en-US" dirty="0" err="1" smtClean="0"/>
              <a:t>a</a:t>
            </a:r>
            <a:r>
              <a:rPr lang="cs-CZ" dirty="0" err="1" smtClean="0"/>
              <a:t>utomatická</a:t>
            </a:r>
            <a:r>
              <a:rPr lang="cs-CZ" dirty="0" smtClean="0"/>
              <a:t> korekce</a:t>
            </a:r>
            <a:r>
              <a:rPr lang="en-US" dirty="0" smtClean="0"/>
              <a:t> </a:t>
            </a:r>
            <a:r>
              <a:rPr lang="cs-CZ" dirty="0"/>
              <a:t>exekučního </a:t>
            </a:r>
            <a:r>
              <a:rPr lang="cs-CZ" dirty="0" smtClean="0"/>
              <a:t>plánu</a:t>
            </a:r>
          </a:p>
          <a:p>
            <a:r>
              <a:rPr lang="en-US" dirty="0"/>
              <a:t>Automatic tuning pro </a:t>
            </a:r>
            <a:r>
              <a:rPr lang="cs-CZ" dirty="0" smtClean="0"/>
              <a:t>Azure SQL Database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5827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Monitorování a ladění výkonu v SQL Serveru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Potřeba odhalení problematické zátěže k její optimalizaci</a:t>
            </a:r>
          </a:p>
          <a:p>
            <a:pPr lvl="1"/>
            <a:r>
              <a:rPr lang="cs-CZ" dirty="0" smtClean="0"/>
              <a:t>Oddělené části</a:t>
            </a:r>
          </a:p>
          <a:p>
            <a:pPr lvl="1"/>
            <a:r>
              <a:rPr lang="cs-CZ" dirty="0" smtClean="0"/>
              <a:t>Optimalizace představuje proces vycházející z výsledků monitorování</a:t>
            </a:r>
          </a:p>
          <a:p>
            <a:r>
              <a:rPr lang="cs-CZ" dirty="0" smtClean="0"/>
              <a:t>MS SQL Server před verzí 2016</a:t>
            </a:r>
          </a:p>
          <a:p>
            <a:pPr lvl="1"/>
            <a:r>
              <a:rPr lang="cs-CZ" dirty="0" smtClean="0"/>
              <a:t>Problematický sběr charakteristik zátěže pro další vyhodnocení</a:t>
            </a:r>
          </a:p>
          <a:p>
            <a:pPr lvl="2"/>
            <a:r>
              <a:rPr lang="cs-CZ" dirty="0" smtClean="0"/>
              <a:t>Čerpání informací z katalogových pohledů</a:t>
            </a:r>
          </a:p>
          <a:p>
            <a:pPr lvl="3"/>
            <a:r>
              <a:rPr lang="cs-CZ" dirty="0" smtClean="0"/>
              <a:t>Závislost na obsahu procedurální </a:t>
            </a:r>
            <a:r>
              <a:rPr lang="cs-CZ" dirty="0" err="1" smtClean="0"/>
              <a:t>cache</a:t>
            </a:r>
            <a:endParaRPr lang="cs-CZ" dirty="0" smtClean="0"/>
          </a:p>
          <a:p>
            <a:pPr lvl="2"/>
            <a:r>
              <a:rPr lang="cs-CZ" dirty="0" smtClean="0"/>
              <a:t>Alternativou </a:t>
            </a:r>
            <a:r>
              <a:rPr lang="cs-CZ" dirty="0" err="1" smtClean="0"/>
              <a:t>Extended</a:t>
            </a:r>
            <a:r>
              <a:rPr lang="cs-CZ" dirty="0" smtClean="0"/>
              <a:t> </a:t>
            </a:r>
            <a:r>
              <a:rPr lang="cs-CZ" dirty="0" err="1" smtClean="0"/>
              <a:t>Events</a:t>
            </a:r>
            <a:r>
              <a:rPr lang="cs-CZ" dirty="0" smtClean="0"/>
              <a:t> (případně SQL </a:t>
            </a:r>
            <a:r>
              <a:rPr lang="cs-CZ" dirty="0" err="1" smtClean="0"/>
              <a:t>Trace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2776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Monitorování a ladění výkonu v SQL Serveru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Verze 2016 přináší </a:t>
            </a:r>
            <a:r>
              <a:rPr lang="cs-CZ" dirty="0" err="1" smtClean="0"/>
              <a:t>Query</a:t>
            </a:r>
            <a:r>
              <a:rPr lang="cs-CZ" dirty="0" smtClean="0"/>
              <a:t> </a:t>
            </a:r>
            <a:r>
              <a:rPr lang="cs-CZ" dirty="0" err="1" smtClean="0"/>
              <a:t>Store</a:t>
            </a:r>
            <a:endParaRPr lang="cs-CZ" dirty="0" smtClean="0"/>
          </a:p>
          <a:p>
            <a:pPr lvl="1"/>
            <a:r>
              <a:rPr lang="cs-CZ" dirty="0"/>
              <a:t>Analýza vytížení serveru činností databáze</a:t>
            </a:r>
          </a:p>
          <a:p>
            <a:pPr lvl="1"/>
            <a:r>
              <a:rPr lang="cs-CZ" dirty="0"/>
              <a:t>Zjištění informací o vykonávaných dotazech (počet, statistiky, …)</a:t>
            </a:r>
          </a:p>
          <a:p>
            <a:pPr lvl="1"/>
            <a:r>
              <a:rPr lang="cs-CZ" dirty="0"/>
              <a:t>Nalezení dotazů náročných na zdroje</a:t>
            </a:r>
          </a:p>
          <a:p>
            <a:pPr lvl="1"/>
            <a:r>
              <a:rPr lang="cs-CZ" dirty="0"/>
              <a:t>Identifikace dotazů s degradací výkonu</a:t>
            </a:r>
          </a:p>
          <a:p>
            <a:pPr lvl="1"/>
            <a:r>
              <a:rPr lang="cs-CZ" dirty="0"/>
              <a:t>Zjištění příčin zhoršení dotazů</a:t>
            </a:r>
          </a:p>
          <a:p>
            <a:r>
              <a:rPr lang="cs-CZ" dirty="0" smtClean="0"/>
              <a:t>Zjednodušení procesu optimalizace</a:t>
            </a:r>
          </a:p>
          <a:p>
            <a:pPr lvl="1"/>
            <a:r>
              <a:rPr lang="cs-CZ" dirty="0" smtClean="0"/>
              <a:t>Vynucení </a:t>
            </a:r>
            <a:r>
              <a:rPr lang="cs-CZ" dirty="0"/>
              <a:t>konkrétního plánu pro zpracování dotazu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3178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Automatic</a:t>
            </a:r>
            <a:r>
              <a:rPr lang="cs-CZ" dirty="0" smtClean="0"/>
              <a:t> </a:t>
            </a:r>
            <a:r>
              <a:rPr lang="cs-CZ" dirty="0" err="1" smtClean="0"/>
              <a:t>tuning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Novinka v SQL Server 2017</a:t>
            </a:r>
          </a:p>
          <a:p>
            <a:r>
              <a:rPr lang="cs-CZ" dirty="0" smtClean="0"/>
              <a:t>Rozšiřuje automatický sběr o doporučení k optimalizaci s možností jejich automatické aplikace</a:t>
            </a:r>
          </a:p>
          <a:p>
            <a:r>
              <a:rPr lang="cs-CZ" dirty="0" smtClean="0"/>
              <a:t>Umožňuje</a:t>
            </a:r>
          </a:p>
          <a:p>
            <a:pPr lvl="1"/>
            <a:r>
              <a:rPr lang="cs-CZ" dirty="0" smtClean="0"/>
              <a:t>Korekci </a:t>
            </a:r>
            <a:r>
              <a:rPr lang="cs-CZ" dirty="0"/>
              <a:t>volby </a:t>
            </a:r>
            <a:r>
              <a:rPr lang="cs-CZ" dirty="0" smtClean="0"/>
              <a:t>exekučního </a:t>
            </a:r>
            <a:r>
              <a:rPr lang="cs-CZ" dirty="0"/>
              <a:t>plánu</a:t>
            </a:r>
          </a:p>
          <a:p>
            <a:pPr lvl="2"/>
            <a:r>
              <a:rPr lang="cs-CZ" dirty="0" smtClean="0"/>
              <a:t>Dostupné jak v </a:t>
            </a:r>
            <a:r>
              <a:rPr lang="en-US" dirty="0" smtClean="0"/>
              <a:t>On-premises</a:t>
            </a:r>
            <a:r>
              <a:rPr lang="cs-CZ" dirty="0" smtClean="0"/>
              <a:t>, tak v Azure SQL Database</a:t>
            </a:r>
            <a:endParaRPr lang="en-US" dirty="0" smtClean="0"/>
          </a:p>
          <a:p>
            <a:pPr lvl="1"/>
            <a:r>
              <a:rPr lang="cs-CZ" dirty="0" smtClean="0"/>
              <a:t>Optimalizaci indexů</a:t>
            </a:r>
          </a:p>
          <a:p>
            <a:pPr lvl="2"/>
            <a:r>
              <a:rPr lang="cs-CZ" dirty="0" smtClean="0"/>
              <a:t>Dostupné pouze pro A</a:t>
            </a:r>
            <a:r>
              <a:rPr lang="en-US" dirty="0" err="1" smtClean="0"/>
              <a:t>zure</a:t>
            </a:r>
            <a:r>
              <a:rPr lang="en-US" dirty="0" smtClean="0"/>
              <a:t> SQL Database</a:t>
            </a:r>
            <a:endParaRPr lang="cs-CZ" dirty="0" smtClean="0"/>
          </a:p>
          <a:p>
            <a:pPr lvl="2"/>
            <a:r>
              <a:rPr lang="cs-CZ" dirty="0" smtClean="0"/>
              <a:t>Možné volit</a:t>
            </a:r>
          </a:p>
          <a:p>
            <a:pPr lvl="3"/>
            <a:r>
              <a:rPr lang="cs-CZ" dirty="0" smtClean="0"/>
              <a:t>CREATE INDEX</a:t>
            </a:r>
          </a:p>
          <a:p>
            <a:pPr lvl="3"/>
            <a:r>
              <a:rPr lang="cs-CZ" dirty="0" smtClean="0"/>
              <a:t>DROP INDEX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9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Automatic</a:t>
            </a:r>
            <a:r>
              <a:rPr lang="cs-CZ" dirty="0" smtClean="0"/>
              <a:t> </a:t>
            </a:r>
            <a:r>
              <a:rPr lang="cs-CZ" dirty="0" err="1" smtClean="0"/>
              <a:t>tuning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485" y="1342239"/>
            <a:ext cx="11500499" cy="2698315"/>
          </a:xfrm>
        </p:spPr>
        <p:txBody>
          <a:bodyPr/>
          <a:lstStyle/>
          <a:p>
            <a:r>
              <a:rPr lang="cs-CZ" dirty="0" smtClean="0"/>
              <a:t>Kontinuální proces</a:t>
            </a:r>
          </a:p>
          <a:p>
            <a:pPr lvl="1"/>
            <a:r>
              <a:rPr lang="cs-CZ" dirty="0" smtClean="0"/>
              <a:t>Monitorování</a:t>
            </a:r>
          </a:p>
          <a:p>
            <a:pPr lvl="1"/>
            <a:r>
              <a:rPr lang="cs-CZ" dirty="0" smtClean="0"/>
              <a:t>Adaptace na zátěž (automatická akce)</a:t>
            </a:r>
          </a:p>
          <a:p>
            <a:pPr lvl="1"/>
            <a:r>
              <a:rPr lang="cs-CZ" dirty="0" smtClean="0"/>
              <a:t>Verifikace pozitivního dopadu automatických změn</a:t>
            </a:r>
          </a:p>
          <a:p>
            <a:pPr lvl="2"/>
            <a:r>
              <a:rPr lang="cs-CZ" dirty="0" smtClean="0"/>
              <a:t>Jinak je akce vrácena zpět</a:t>
            </a:r>
          </a:p>
          <a:p>
            <a:pPr lvl="2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3184" y="4257797"/>
            <a:ext cx="5943600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079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Regrese dotazů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486" y="1342239"/>
            <a:ext cx="11262782" cy="4858536"/>
          </a:xfrm>
        </p:spPr>
        <p:txBody>
          <a:bodyPr>
            <a:normAutofit/>
          </a:bodyPr>
          <a:lstStyle/>
          <a:p>
            <a:r>
              <a:rPr lang="cs-CZ" dirty="0"/>
              <a:t>D</a:t>
            </a:r>
            <a:r>
              <a:rPr lang="cs-CZ" dirty="0" smtClean="0"/>
              <a:t>otazy </a:t>
            </a:r>
            <a:r>
              <a:rPr lang="cs-CZ" dirty="0"/>
              <a:t>s horšícími se </a:t>
            </a:r>
            <a:r>
              <a:rPr lang="cs-CZ" dirty="0" smtClean="0"/>
              <a:t>charakteristikami v čase</a:t>
            </a:r>
          </a:p>
          <a:p>
            <a:pPr lvl="1"/>
            <a:r>
              <a:rPr lang="cs-CZ" dirty="0" smtClean="0"/>
              <a:t>Nový exekuční plán horší než předešlý</a:t>
            </a:r>
          </a:p>
          <a:p>
            <a:r>
              <a:rPr lang="cs-CZ" dirty="0" smtClean="0"/>
              <a:t>QS umožňuje detekovat takovou změnu plánu</a:t>
            </a:r>
          </a:p>
          <a:p>
            <a:pPr lvl="1"/>
            <a:r>
              <a:rPr lang="cs-CZ" dirty="0" smtClean="0"/>
              <a:t>Možnost manuálního vynucení předešlého lepšího plánu</a:t>
            </a:r>
          </a:p>
          <a:p>
            <a:r>
              <a:rPr lang="cs-CZ" dirty="0" smtClean="0"/>
              <a:t>Nový exekuční plán generován například při</a:t>
            </a:r>
          </a:p>
          <a:p>
            <a:pPr lvl="1"/>
            <a:r>
              <a:rPr lang="cs-CZ" dirty="0" smtClean="0"/>
              <a:t>Změně statistik (</a:t>
            </a:r>
            <a:r>
              <a:rPr lang="cs-CZ" dirty="0" err="1" smtClean="0"/>
              <a:t>rebuild</a:t>
            </a:r>
            <a:r>
              <a:rPr lang="cs-CZ" dirty="0" smtClean="0"/>
              <a:t> indexů)</a:t>
            </a:r>
          </a:p>
          <a:p>
            <a:pPr lvl="1"/>
            <a:r>
              <a:rPr lang="cs-CZ" dirty="0" smtClean="0"/>
              <a:t>Vyprázdnění procedurální </a:t>
            </a:r>
            <a:r>
              <a:rPr lang="cs-CZ" dirty="0" err="1" smtClean="0"/>
              <a:t>cache</a:t>
            </a:r>
            <a:endParaRPr lang="cs-CZ" dirty="0" smtClean="0"/>
          </a:p>
          <a:p>
            <a:pPr lvl="1"/>
            <a:r>
              <a:rPr lang="cs-CZ" dirty="0" smtClean="0"/>
              <a:t>Smazání plánu dlouho nespuštěného dotazu</a:t>
            </a:r>
          </a:p>
          <a:p>
            <a:pPr lvl="1"/>
            <a:r>
              <a:rPr lang="cs-CZ" dirty="0" err="1" smtClean="0"/>
              <a:t>Memory</a:t>
            </a:r>
            <a:r>
              <a:rPr lang="cs-CZ" dirty="0" smtClean="0"/>
              <a:t> </a:t>
            </a:r>
            <a:r>
              <a:rPr lang="cs-CZ" dirty="0" err="1" smtClean="0"/>
              <a:t>preasure</a:t>
            </a:r>
            <a:endParaRPr lang="cs-CZ" dirty="0" smtClean="0"/>
          </a:p>
          <a:p>
            <a:pPr lvl="1"/>
            <a:r>
              <a:rPr lang="cs-CZ" dirty="0" smtClean="0"/>
              <a:t>Restart SQL Serveru</a:t>
            </a:r>
          </a:p>
          <a:p>
            <a:pPr lvl="1"/>
            <a:endParaRPr lang="cs-CZ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978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Parametr </a:t>
            </a:r>
            <a:r>
              <a:rPr lang="cs-CZ" dirty="0" err="1" smtClean="0"/>
              <a:t>sniffing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SQL Server </a:t>
            </a:r>
            <a:r>
              <a:rPr lang="cs-CZ" dirty="0" err="1" smtClean="0"/>
              <a:t>kešuje</a:t>
            </a:r>
            <a:r>
              <a:rPr lang="cs-CZ" dirty="0" smtClean="0"/>
              <a:t> exekuční plány spuštěných dotazů</a:t>
            </a:r>
          </a:p>
          <a:p>
            <a:r>
              <a:rPr lang="cs-CZ" dirty="0" smtClean="0"/>
              <a:t>Exekuční plán vytvořen s hodnotou parametrů při prvním spuštění</a:t>
            </a:r>
          </a:p>
          <a:p>
            <a:r>
              <a:rPr lang="cs-CZ" dirty="0" smtClean="0"/>
              <a:t>Další spuštění dotazu použije </a:t>
            </a:r>
            <a:r>
              <a:rPr lang="cs-CZ" dirty="0" err="1" smtClean="0"/>
              <a:t>zakešovaný</a:t>
            </a:r>
            <a:r>
              <a:rPr lang="cs-CZ" dirty="0" smtClean="0"/>
              <a:t> plán i pro jiné hodnoty parametrů</a:t>
            </a:r>
          </a:p>
          <a:p>
            <a:pPr lvl="1"/>
            <a:r>
              <a:rPr lang="cs-CZ" dirty="0" smtClean="0"/>
              <a:t>Nemusí být optimální, jiná hodnota parametru může vézt ke zpracování diametrálně odlišného počtu řádků</a:t>
            </a:r>
          </a:p>
        </p:txBody>
      </p:sp>
    </p:spTree>
    <p:extLst>
      <p:ext uri="{BB962C8B-B14F-4D97-AF65-F5344CB8AC3E}">
        <p14:creationId xmlns:p14="http://schemas.microsoft.com/office/powerpoint/2010/main" val="2111291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Konfigurace a monitorování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485" y="1342239"/>
            <a:ext cx="11187884" cy="4855361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Aktivace / deaktivace automatického ladění (vyžaduje QS v režimu </a:t>
            </a:r>
            <a:r>
              <a:rPr lang="cs-CZ" dirty="0" err="1" smtClean="0"/>
              <a:t>Read</a:t>
            </a:r>
            <a:r>
              <a:rPr lang="cs-CZ" dirty="0" smtClean="0"/>
              <a:t>/</a:t>
            </a:r>
            <a:r>
              <a:rPr lang="cs-CZ" dirty="0" err="1" smtClean="0"/>
              <a:t>Write</a:t>
            </a:r>
            <a:r>
              <a:rPr lang="cs-CZ" dirty="0" smtClean="0"/>
              <a:t>)</a:t>
            </a:r>
          </a:p>
          <a:p>
            <a:pPr marL="914400" lvl="2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en-US" sz="2400" dirty="0" smtClean="0"/>
              <a:t>ALTER </a:t>
            </a:r>
            <a:r>
              <a:rPr lang="en-US" sz="2400" dirty="0"/>
              <a:t>DATABASE </a:t>
            </a:r>
            <a:r>
              <a:rPr lang="en-US" sz="2400" dirty="0" smtClean="0"/>
              <a:t>DBNAME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	</a:t>
            </a:r>
            <a:r>
              <a:rPr lang="en-US" sz="2400" dirty="0" smtClean="0"/>
              <a:t>SET AUTOMATIC_TUNING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		</a:t>
            </a:r>
            <a:r>
              <a:rPr lang="en-US" sz="2400" dirty="0" smtClean="0"/>
              <a:t> </a:t>
            </a:r>
            <a:r>
              <a:rPr lang="en-US" sz="2400" dirty="0"/>
              <a:t>( </a:t>
            </a:r>
            <a:r>
              <a:rPr lang="cs-CZ" sz="2400" dirty="0" smtClean="0"/>
              <a:t>													</a:t>
            </a:r>
            <a:r>
              <a:rPr lang="en-US" sz="2400" dirty="0" smtClean="0"/>
              <a:t>FORCE_LAST_GOOD_PLAN </a:t>
            </a:r>
            <a:r>
              <a:rPr lang="en-US" sz="2400" dirty="0"/>
              <a:t>= </a:t>
            </a:r>
            <a:r>
              <a:rPr lang="en-US" sz="2400" dirty="0" smtClean="0"/>
              <a:t>ON</a:t>
            </a:r>
            <a:r>
              <a:rPr lang="cs-CZ" sz="2400" dirty="0"/>
              <a:t> </a:t>
            </a:r>
            <a:r>
              <a:rPr lang="cs-CZ" sz="2400" dirty="0" smtClean="0"/>
              <a:t>/ OFF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/>
              <a:t>	</a:t>
            </a:r>
            <a:r>
              <a:rPr lang="en-US" sz="2400" dirty="0" smtClean="0"/>
              <a:t> );</a:t>
            </a:r>
            <a:endParaRPr lang="cs-CZ" sz="2400" dirty="0" smtClean="0"/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dirty="0" smtClean="0"/>
              <a:t>Ověření konfigurace</a:t>
            </a:r>
            <a:endParaRPr lang="cs-CZ" dirty="0"/>
          </a:p>
          <a:p>
            <a:pPr lvl="1"/>
            <a:r>
              <a:rPr lang="en-US" sz="2400" b="1" dirty="0" err="1" smtClean="0"/>
              <a:t>sys.database_automatic_tuning_options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34750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2985</TotalTime>
  <Words>525</Words>
  <Application>Microsoft Office PowerPoint</Application>
  <PresentationFormat>Širokoúhlá obrazovka</PresentationFormat>
  <Paragraphs>115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Calibri</vt:lpstr>
      <vt:lpstr>Segoe UI</vt:lpstr>
      <vt:lpstr>Segoe UI Semibold</vt:lpstr>
      <vt:lpstr>Wingdings</vt:lpstr>
      <vt:lpstr>Gopas 1  (3 barvy)</vt:lpstr>
      <vt:lpstr>SQL Server 2017: Automatic tuning </vt:lpstr>
      <vt:lpstr>Obsah</vt:lpstr>
      <vt:lpstr>Monitorování a ladění výkonu v SQL Serveru</vt:lpstr>
      <vt:lpstr>Monitorování a ladění výkonu v SQL Serveru</vt:lpstr>
      <vt:lpstr>Automatic tuning</vt:lpstr>
      <vt:lpstr>Automatic tuning</vt:lpstr>
      <vt:lpstr>Regrese dotazů</vt:lpstr>
      <vt:lpstr>Parametr sniffing</vt:lpstr>
      <vt:lpstr>Konfigurace a monitorování</vt:lpstr>
      <vt:lpstr>Konfigurace a monitorování</vt:lpstr>
      <vt:lpstr>Demo</vt:lpstr>
      <vt:lpstr>Automatic tuning pro Azure SQL Database</vt:lpstr>
      <vt:lpstr>Automatic tuning pro Azure SQL Database</vt:lpstr>
      <vt:lpstr>Automatic tuning pro Azure SQL Database</vt:lpstr>
      <vt:lpstr>Demo</vt:lpstr>
      <vt:lpstr>Doporučení</vt:lpstr>
      <vt:lpstr>Děkuji vám za pozornost!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 Server 2017: Automatic tuning </dc:title>
  <dc:creator>Jana</dc:creator>
  <cp:lastModifiedBy>Windows User</cp:lastModifiedBy>
  <cp:revision>194</cp:revision>
  <dcterms:created xsi:type="dcterms:W3CDTF">2014-11-11T15:45:29Z</dcterms:created>
  <dcterms:modified xsi:type="dcterms:W3CDTF">2018-08-15T15:36:44Z</dcterms:modified>
</cp:coreProperties>
</file>