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notesMasterIdLst>
    <p:notesMasterId r:id="rId16"/>
  </p:notesMasterIdLst>
  <p:sldIdLst>
    <p:sldId id="256" r:id="rId2"/>
    <p:sldId id="268" r:id="rId3"/>
    <p:sldId id="257" r:id="rId4"/>
    <p:sldId id="277" r:id="rId5"/>
    <p:sldId id="269" r:id="rId6"/>
    <p:sldId id="275" r:id="rId7"/>
    <p:sldId id="258" r:id="rId8"/>
    <p:sldId id="276" r:id="rId9"/>
    <p:sldId id="273" r:id="rId10"/>
    <p:sldId id="262" r:id="rId11"/>
    <p:sldId id="271" r:id="rId12"/>
    <p:sldId id="267" r:id="rId13"/>
    <p:sldId id="27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73" autoAdjust="0"/>
  </p:normalViewPr>
  <p:slideViewPr>
    <p:cSldViewPr snapToGrid="0">
      <p:cViewPr varScale="1">
        <p:scale>
          <a:sx n="74" d="100"/>
          <a:sy n="74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2E3B-69DC-41A7-9982-8A5714A812E9}" type="datetimeFigureOut">
              <a:rPr lang="en-US" smtClean="0"/>
              <a:t>16.9.2019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7C67-86D3-4BD9-ACFB-AA78459A8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1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7C67-86D3-4BD9-ACFB-AA78459A8D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5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091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6890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101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64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008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5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04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4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7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3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2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16.9.2019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070" y="5773462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48172E-BB27-490E-8F79-0C6F812EDB0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522098" y="538997"/>
            <a:ext cx="524589" cy="5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9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remunda@notino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linkedin.com/in/janremund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17" Type="http://schemas.openxmlformats.org/officeDocument/2006/relationships/image" Target="../media/image19.pn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10.svg"/><Relationship Id="rId15" Type="http://schemas.openxmlformats.org/officeDocument/2006/relationships/image" Target="../media/image17.png"/><Relationship Id="rId23" Type="http://schemas.openxmlformats.org/officeDocument/2006/relationships/image" Target="../media/image25.sv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2E4F-76F2-4E1D-B3D0-72E5EAECF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kubernetes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1B57A-B32F-421E-B095-68B603496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Running dotnet core microservices in K8S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E3079-3163-411A-9F30-50DC0488A7EC}"/>
              </a:ext>
            </a:extLst>
          </p:cNvPr>
          <p:cNvSpPr txBox="1"/>
          <p:nvPr/>
        </p:nvSpPr>
        <p:spPr>
          <a:xfrm>
            <a:off x="7759083" y="5410200"/>
            <a:ext cx="3443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Jan Remunda</a:t>
            </a:r>
          </a:p>
          <a:p>
            <a:pPr algn="r"/>
            <a:r>
              <a:rPr lang="en-US" b="1" dirty="0"/>
              <a:t>Software Architect</a:t>
            </a:r>
          </a:p>
          <a:p>
            <a:pPr algn="r"/>
            <a:r>
              <a:rPr lang="en-US" b="1" dirty="0"/>
              <a:t>jan.remunda@notino.com</a:t>
            </a:r>
          </a:p>
        </p:txBody>
      </p:sp>
      <p:pic>
        <p:nvPicPr>
          <p:cNvPr id="5" name="Picture 8" descr="https://raw.githubusercontent.com/kubernetes/kubernetes/master/logo/logo.png">
            <a:extLst>
              <a:ext uri="{FF2B5EF4-FFF2-40B4-BE49-F238E27FC236}">
                <a16:creationId xmlns:a16="http://schemas.microsoft.com/office/drawing/2014/main" id="{1F58ECD1-FD17-455F-BA55-88D1565B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98" y="882005"/>
            <a:ext cx="2234045" cy="21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cký objekt 4">
            <a:extLst>
              <a:ext uri="{FF2B5EF4-FFF2-40B4-BE49-F238E27FC236}">
                <a16:creationId xmlns:a16="http://schemas.microsoft.com/office/drawing/2014/main" id="{80A46C46-61C1-4F06-839C-1D107E52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3943" y="920791"/>
            <a:ext cx="596818" cy="59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F60B-8E0B-4894-946E-E02B59BF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</a:t>
            </a:r>
            <a:r>
              <a:rPr lang="en-US" sz="2000" dirty="0"/>
              <a:t>container orchestration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DE9F-F4FC-443B-92F1-2C57C3C5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70756"/>
            <a:ext cx="8946541" cy="45776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Platform for automating deployment, scaling, and operations of application containers across clusters of hosts</a:t>
            </a:r>
          </a:p>
          <a:p>
            <a:r>
              <a:rPr lang="en-US" dirty="0"/>
              <a:t>Supports Docker containers</a:t>
            </a:r>
          </a:p>
          <a:p>
            <a:r>
              <a:rPr lang="en-US" dirty="0"/>
              <a:t>Runs on multiple nodes </a:t>
            </a:r>
          </a:p>
          <a:p>
            <a:r>
              <a:rPr lang="en-US" dirty="0"/>
              <a:t>Declarative deployment</a:t>
            </a:r>
          </a:p>
          <a:p>
            <a:r>
              <a:rPr lang="en-US" dirty="0"/>
              <a:t>Kubernetes building blocks ("primitives")</a:t>
            </a:r>
          </a:p>
          <a:p>
            <a:pPr lvl="1"/>
            <a:r>
              <a:rPr lang="en-US" dirty="0"/>
              <a:t>Pod (1-n containers, 1 IP, localhost access)</a:t>
            </a:r>
          </a:p>
          <a:p>
            <a:pPr lvl="1"/>
            <a:r>
              <a:rPr lang="en-US" dirty="0"/>
              <a:t>Deployment (maintains sets of replicas)</a:t>
            </a:r>
          </a:p>
          <a:p>
            <a:pPr lvl="1"/>
            <a:r>
              <a:rPr lang="en-US" dirty="0"/>
              <a:t>Service (discovery, load-balancing, TCP/UDP -&gt; POD)</a:t>
            </a:r>
          </a:p>
          <a:p>
            <a:pPr lvl="1"/>
            <a:r>
              <a:rPr lang="en-US" dirty="0"/>
              <a:t>Ingress (URL -&gt; Service)</a:t>
            </a:r>
          </a:p>
          <a:p>
            <a:pPr lvl="1"/>
            <a:r>
              <a:rPr lang="en-US" dirty="0"/>
              <a:t>Namespace (split of resources to environments, teams, domains, etc.)</a:t>
            </a:r>
          </a:p>
          <a:p>
            <a:pPr lvl="1"/>
            <a:r>
              <a:rPr lang="en-US" sz="1300" dirty="0"/>
              <a:t>Volume (temp/persistent storage)</a:t>
            </a:r>
          </a:p>
          <a:p>
            <a:pPr lvl="1"/>
            <a:r>
              <a:rPr lang="en-US" sz="1300" dirty="0"/>
              <a:t>Secret, </a:t>
            </a:r>
            <a:r>
              <a:rPr lang="en-US" sz="1300" dirty="0" err="1"/>
              <a:t>ConfigMap</a:t>
            </a:r>
            <a:r>
              <a:rPr lang="en-US" sz="1300" dirty="0"/>
              <a:t>, </a:t>
            </a:r>
            <a:r>
              <a:rPr lang="en-US" sz="1300" dirty="0" err="1"/>
              <a:t>Daemonset</a:t>
            </a:r>
            <a:r>
              <a:rPr lang="en-US" sz="1300" dirty="0"/>
              <a:t>, </a:t>
            </a:r>
            <a:r>
              <a:rPr lang="en-US" sz="1300" dirty="0" err="1"/>
              <a:t>Statefullset</a:t>
            </a:r>
            <a:r>
              <a:rPr lang="en-US" sz="1300" dirty="0"/>
              <a:t>, Job, </a:t>
            </a:r>
            <a:r>
              <a:rPr lang="en-US" sz="1300" dirty="0" err="1"/>
              <a:t>CronJob</a:t>
            </a:r>
            <a:r>
              <a:rPr lang="en-US" sz="1300" dirty="0"/>
              <a:t>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8" descr="https://raw.githubusercontent.com/kubernetes/kubernetes/master/logo/logo.png">
            <a:extLst>
              <a:ext uri="{FF2B5EF4-FFF2-40B4-BE49-F238E27FC236}">
                <a16:creationId xmlns:a16="http://schemas.microsoft.com/office/drawing/2014/main" id="{099CDF29-3F3F-4578-961A-016FDB38A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08" y="452718"/>
            <a:ext cx="1043945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6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182-A719-4688-B3E0-BCB24189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0F7A-F7D5-4582-BF1D-204FE1F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56599" cy="4195481"/>
          </a:xfrm>
        </p:spPr>
        <p:txBody>
          <a:bodyPr>
            <a:normAutofit/>
          </a:bodyPr>
          <a:lstStyle/>
          <a:p>
            <a:r>
              <a:rPr lang="en-US" dirty="0"/>
              <a:t>Defined action to check state of the app inside running container</a:t>
            </a:r>
          </a:p>
          <a:p>
            <a:r>
              <a:rPr lang="en-US" dirty="0"/>
              <a:t>Can be http URL or Shell command</a:t>
            </a:r>
          </a:p>
          <a:p>
            <a:r>
              <a:rPr lang="en-US" dirty="0"/>
              <a:t>Liveness Probe</a:t>
            </a:r>
          </a:p>
          <a:p>
            <a:pPr lvl="1"/>
            <a:r>
              <a:rPr lang="en-US" dirty="0"/>
              <a:t>The kubelet uses liveness probes to know when to restart a Container.</a:t>
            </a:r>
          </a:p>
          <a:p>
            <a:r>
              <a:rPr lang="en-US" dirty="0"/>
              <a:t>Readiness</a:t>
            </a:r>
          </a:p>
          <a:p>
            <a:pPr lvl="1"/>
            <a:r>
              <a:rPr lang="en-US" dirty="0"/>
              <a:t>The kubelet uses readiness probes to know when a Container is ready to start accepting traffic. </a:t>
            </a:r>
          </a:p>
          <a:p>
            <a:pPr lvl="1"/>
            <a:r>
              <a:rPr lang="en-US" dirty="0"/>
              <a:t>When a Pod is not ready, it is removed from Service load balancers.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 descr="https://raw.githubusercontent.com/kubernetes/kubernetes/master/logo/logo.png">
            <a:extLst>
              <a:ext uri="{FF2B5EF4-FFF2-40B4-BE49-F238E27FC236}">
                <a16:creationId xmlns:a16="http://schemas.microsoft.com/office/drawing/2014/main" id="{4D166599-4D0B-441B-9683-A5156B91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08" y="452718"/>
            <a:ext cx="1043945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9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905-3A7B-4E09-9264-0B16307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</a:t>
            </a:r>
            <a:r>
              <a:rPr lang="en-US" sz="2400" dirty="0"/>
              <a:t>microservices must-haves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A9BC-4BD4-4B65-814F-BBF818A8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8379"/>
            <a:ext cx="10142204" cy="4559425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Docker containers</a:t>
            </a:r>
          </a:p>
          <a:p>
            <a:pPr>
              <a:lnSpc>
                <a:spcPct val="150000"/>
              </a:lnSpc>
            </a:pPr>
            <a:r>
              <a:rPr lang="en-US" dirty="0"/>
              <a:t>HTTP API (with swagger)</a:t>
            </a:r>
          </a:p>
          <a:p>
            <a:pPr>
              <a:lnSpc>
                <a:spcPct val="150000"/>
              </a:lnSpc>
            </a:pPr>
            <a:r>
              <a:rPr lang="en-US" dirty="0"/>
              <a:t>Prometheus Metrics </a:t>
            </a:r>
          </a:p>
          <a:p>
            <a:pPr>
              <a:lnSpc>
                <a:spcPct val="150000"/>
              </a:lnSpc>
            </a:pPr>
            <a:r>
              <a:rPr lang="en-US" dirty="0"/>
              <a:t>Logging (Logstash UDP)</a:t>
            </a:r>
          </a:p>
          <a:p>
            <a:pPr>
              <a:lnSpc>
                <a:spcPct val="150000"/>
              </a:lnSpc>
            </a:pPr>
            <a:r>
              <a:rPr lang="en-US" dirty="0"/>
              <a:t>Jaeger Distributed Tracing</a:t>
            </a:r>
          </a:p>
          <a:p>
            <a:pPr>
              <a:lnSpc>
                <a:spcPct val="150000"/>
              </a:lnSpc>
            </a:pPr>
            <a:r>
              <a:rPr lang="en-US" dirty="0"/>
              <a:t>Grafana dashboard</a:t>
            </a:r>
          </a:p>
          <a:p>
            <a:pPr>
              <a:lnSpc>
                <a:spcPct val="150000"/>
              </a:lnSpc>
            </a:pPr>
            <a:r>
              <a:rPr lang="en-US" dirty="0"/>
              <a:t>Kubernetes Probes</a:t>
            </a:r>
          </a:p>
          <a:p>
            <a:pPr>
              <a:lnSpc>
                <a:spcPct val="150000"/>
              </a:lnSpc>
            </a:pPr>
            <a:r>
              <a:rPr lang="en-US" dirty="0"/>
              <a:t>Health Check endpoint</a:t>
            </a:r>
          </a:p>
          <a:p>
            <a:pPr>
              <a:lnSpc>
                <a:spcPct val="150000"/>
              </a:lnSpc>
            </a:pPr>
            <a:r>
              <a:rPr lang="en-US" dirty="0"/>
              <a:t>Configuration: JSON, YAML, env vars, </a:t>
            </a:r>
            <a:br>
              <a:rPr lang="en-US" dirty="0"/>
            </a:br>
            <a:r>
              <a:rPr lang="en-US" dirty="0" err="1"/>
              <a:t>args</a:t>
            </a:r>
            <a:r>
              <a:rPr lang="en-US" dirty="0"/>
              <a:t>, Config Maps, Secrets</a:t>
            </a:r>
          </a:p>
          <a:p>
            <a:pPr>
              <a:lnSpc>
                <a:spcPct val="150000"/>
              </a:lnSpc>
            </a:pPr>
            <a:r>
              <a:rPr lang="en-US" dirty="0"/>
              <a:t>Service Catalog registration</a:t>
            </a:r>
          </a:p>
          <a:p>
            <a:pPr>
              <a:lnSpc>
                <a:spcPct val="150000"/>
              </a:lnSpc>
            </a:pPr>
            <a:r>
              <a:rPr lang="en-US" dirty="0"/>
              <a:t>Gitlab CI pipelines</a:t>
            </a:r>
          </a:p>
          <a:p>
            <a:pPr>
              <a:lnSpc>
                <a:spcPct val="150000"/>
              </a:lnSpc>
            </a:pPr>
            <a:r>
              <a:rPr lang="en-US" dirty="0"/>
              <a:t>Helm/</a:t>
            </a:r>
            <a:r>
              <a:rPr lang="en-US" dirty="0" err="1"/>
              <a:t>Kustomize</a:t>
            </a:r>
            <a:r>
              <a:rPr lang="en-US" dirty="0"/>
              <a:t> Deployment</a:t>
            </a:r>
          </a:p>
          <a:p>
            <a:pPr>
              <a:lnSpc>
                <a:spcPct val="150000"/>
              </a:lnSpc>
            </a:pPr>
            <a:r>
              <a:rPr lang="en-US" dirty="0"/>
              <a:t>Transient-Error handling</a:t>
            </a:r>
          </a:p>
          <a:p>
            <a:pPr>
              <a:lnSpc>
                <a:spcPct val="150000"/>
              </a:lnSpc>
            </a:pPr>
            <a:r>
              <a:rPr lang="en-US" dirty="0"/>
              <a:t>Authentication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SSDT SQL Server DB Deployment</a:t>
            </a:r>
          </a:p>
          <a:p>
            <a:pPr>
              <a:lnSpc>
                <a:spcPct val="150000"/>
              </a:lnSpc>
            </a:pPr>
            <a:r>
              <a:rPr lang="en-US" dirty="0"/>
              <a:t>Containers Security Scanning</a:t>
            </a:r>
          </a:p>
        </p:txBody>
      </p:sp>
    </p:spTree>
    <p:extLst>
      <p:ext uri="{BB962C8B-B14F-4D97-AF65-F5344CB8AC3E}">
        <p14:creationId xmlns:p14="http://schemas.microsoft.com/office/powerpoint/2010/main" val="68887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F60B-8E0B-4894-946E-E02B59BF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</a:t>
            </a:r>
            <a:r>
              <a:rPr lang="en-US" sz="2000" dirty="0"/>
              <a:t>container orchestration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C69695-B5A7-483F-8B7C-AFE9F52EB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5" y="1385628"/>
            <a:ext cx="975659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DEMO</a:t>
            </a: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</p:txBody>
      </p:sp>
      <p:pic>
        <p:nvPicPr>
          <p:cNvPr id="4" name="Picture 8" descr="https://raw.githubusercontent.com/kubernetes/kubernetes/master/logo/logo.png">
            <a:extLst>
              <a:ext uri="{FF2B5EF4-FFF2-40B4-BE49-F238E27FC236}">
                <a16:creationId xmlns:a16="http://schemas.microsoft.com/office/drawing/2014/main" id="{1505DD2E-349B-405F-A457-67B4FB5C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06" y="2720159"/>
            <a:ext cx="2422599" cy="23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cký objekt 4">
            <a:extLst>
              <a:ext uri="{FF2B5EF4-FFF2-40B4-BE49-F238E27FC236}">
                <a16:creationId xmlns:a16="http://schemas.microsoft.com/office/drawing/2014/main" id="{DA5994BF-60BB-46D7-8893-38990F5B9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8552" y="2720159"/>
            <a:ext cx="2284594" cy="2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B285-1557-4D04-ABFE-C55E88C9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18C7-8A87-44FB-AEA2-225ED931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1727200"/>
            <a:ext cx="9316075" cy="4521200"/>
          </a:xfrm>
        </p:spPr>
        <p:txBody>
          <a:bodyPr/>
          <a:lstStyle/>
          <a:p>
            <a:r>
              <a:rPr lang="en-US" dirty="0"/>
              <a:t>Jan Remunda</a:t>
            </a:r>
          </a:p>
          <a:p>
            <a:r>
              <a:rPr lang="en-US" dirty="0">
                <a:hlinkClick r:id="rId3"/>
              </a:rPr>
              <a:t>jan.remunda@notino.com</a:t>
            </a:r>
            <a:endParaRPr lang="en-US" dirty="0"/>
          </a:p>
          <a:p>
            <a:r>
              <a:rPr lang="en-US" dirty="0">
                <a:hlinkClick r:id="rId4"/>
              </a:rPr>
              <a:t>https://www.linkedin.com/in/janremunda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A0E19-E575-48BB-A3E4-A7E14D43B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147" y="3380085"/>
            <a:ext cx="7784757" cy="32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905-3A7B-4E09-9264-0B16307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A9BC-4BD4-4B65-814F-BBF818A8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10472577" cy="4195481"/>
          </a:xfrm>
        </p:spPr>
        <p:txBody>
          <a:bodyPr/>
          <a:lstStyle/>
          <a:p>
            <a:r>
              <a:rPr lang="en-US" dirty="0"/>
              <a:t>The monolithic architecture is an architectural style that structures the application as a single executable component.</a:t>
            </a:r>
          </a:p>
          <a:p>
            <a:r>
              <a:rPr lang="en-US" dirty="0"/>
              <a:t>Simple to develop, simple to deploy, simple to scale</a:t>
            </a:r>
          </a:p>
          <a:p>
            <a:r>
              <a:rPr lang="en-US" dirty="0"/>
              <a:t>Can be suitable model for starting completely new project (new company)</a:t>
            </a:r>
          </a:p>
          <a:p>
            <a:endParaRPr lang="en-US" dirty="0"/>
          </a:p>
          <a:p>
            <a:r>
              <a:rPr lang="en-US" dirty="0"/>
              <a:t>Once the application becomes large and the team grows in size</a:t>
            </a:r>
          </a:p>
          <a:p>
            <a:pPr lvl="1"/>
            <a:r>
              <a:rPr lang="en-US" dirty="0"/>
              <a:t>Applications becomes extremely large</a:t>
            </a:r>
          </a:p>
          <a:p>
            <a:pPr lvl="1"/>
            <a:r>
              <a:rPr lang="en-US" dirty="0"/>
              <a:t>Rapid, frequent and reliable delivery becomes impossible</a:t>
            </a:r>
          </a:p>
          <a:p>
            <a:pPr lvl="1"/>
            <a:r>
              <a:rPr lang="en-US" dirty="0"/>
              <a:t>Technology stack becomes increasingly obsolete, but a rewrite is expensive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905-3A7B-4E09-9264-0B16307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A9BC-4BD4-4B65-814F-BBF818A8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3462291" cy="4195481"/>
          </a:xfrm>
        </p:spPr>
        <p:txBody>
          <a:bodyPr/>
          <a:lstStyle/>
          <a:p>
            <a:r>
              <a:rPr lang="en-US" dirty="0"/>
              <a:t>Highly maintainable and testable</a:t>
            </a:r>
          </a:p>
          <a:p>
            <a:r>
              <a:rPr lang="en-US" dirty="0"/>
              <a:t>Loosely coupled</a:t>
            </a:r>
          </a:p>
          <a:p>
            <a:r>
              <a:rPr lang="en-US" dirty="0"/>
              <a:t>Independently deployable</a:t>
            </a:r>
          </a:p>
          <a:p>
            <a:r>
              <a:rPr lang="en-US" dirty="0"/>
              <a:t>Organized around business capabilities</a:t>
            </a:r>
          </a:p>
          <a:p>
            <a:r>
              <a:rPr lang="en-US" dirty="0"/>
              <a:t>Owned by </a:t>
            </a:r>
            <a:br>
              <a:rPr lang="en-US" dirty="0"/>
            </a:br>
            <a:r>
              <a:rPr lang="en-US" dirty="0"/>
              <a:t>a small team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E260CC6-D067-4BA9-BBE4-8F31EE077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39" y="2052918"/>
            <a:ext cx="6111795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7F68-05C7-4A4D-AFEA-743F6BD02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031" y="0"/>
            <a:ext cx="6013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905-3A7B-4E09-9264-0B16307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NOTINO</a:t>
            </a:r>
            <a:r>
              <a:rPr lang="en-US" dirty="0"/>
              <a:t> </a:t>
            </a:r>
            <a:r>
              <a:rPr lang="en-US" sz="2400" dirty="0"/>
              <a:t>platform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A9BC-4BD4-4B65-814F-BBF818A8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7411" cy="4195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Split multiple monolithic systems to set of services organized around business domains. 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 platform that would allow quick development of new features without impact to quality of other services.</a:t>
            </a:r>
          </a:p>
          <a:p>
            <a:pPr>
              <a:lnSpc>
                <a:spcPct val="150000"/>
              </a:lnSpc>
            </a:pPr>
            <a:r>
              <a:rPr lang="en-US" dirty="0"/>
              <a:t>Independent teams developing and maintaining their own services </a:t>
            </a:r>
            <a:r>
              <a:rPr lang="en-US" sz="1600" dirty="0"/>
              <a:t>(dev/ops).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Distributed, scalable, resilient services running on-premise and in cloud.</a:t>
            </a:r>
          </a:p>
          <a:p>
            <a:pPr>
              <a:lnSpc>
                <a:spcPct val="150000"/>
              </a:lnSpc>
            </a:pPr>
            <a:r>
              <a:rPr lang="en-US" dirty="0"/>
              <a:t>Tools for developers, dotnet/TS/React libraries, conventions, lectures, docs.</a:t>
            </a:r>
          </a:p>
          <a:p>
            <a:pPr>
              <a:lnSpc>
                <a:spcPct val="150000"/>
              </a:lnSpc>
            </a:pPr>
            <a:r>
              <a:rPr lang="en-US" dirty="0"/>
              <a:t>Micro-frontends for scaling frontend development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905-3A7B-4E09-9264-0B16307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NOTINO</a:t>
            </a:r>
            <a:r>
              <a:rPr lang="en-US" dirty="0"/>
              <a:t> </a:t>
            </a:r>
            <a:r>
              <a:rPr lang="en-US" sz="2400" dirty="0"/>
              <a:t>platform</a:t>
            </a:r>
            <a:endParaRPr lang="en-US" dirty="0"/>
          </a:p>
        </p:txBody>
      </p:sp>
      <p:pic>
        <p:nvPicPr>
          <p:cNvPr id="44" name="Picture 4" descr="http://test.ircing.cz/wp-content/uploads/2016/11/2014-09-28_17-31-47-mssql280.png">
            <a:extLst>
              <a:ext uri="{FF2B5EF4-FFF2-40B4-BE49-F238E27FC236}">
                <a16:creationId xmlns:a16="http://schemas.microsoft.com/office/drawing/2014/main" id="{5EE62691-F1B9-4CD3-AECE-0E2C52E9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85" y="4856074"/>
            <a:ext cx="1005148" cy="81488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5" name="Grafický objekt 2">
            <a:extLst>
              <a:ext uri="{FF2B5EF4-FFF2-40B4-BE49-F238E27FC236}">
                <a16:creationId xmlns:a16="http://schemas.microsoft.com/office/drawing/2014/main" id="{31C4FAA3-A451-412F-9611-E44F01BC6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593" y="3429804"/>
            <a:ext cx="596818" cy="596818"/>
          </a:xfrm>
          <a:prstGeom prst="rect">
            <a:avLst/>
          </a:prstGeom>
        </p:spPr>
      </p:pic>
      <p:pic>
        <p:nvPicPr>
          <p:cNvPr id="46" name="Picture 6" descr="https://www.zdrojak.cz/wp-content/uploads/2016/10/gitlab-logo.png">
            <a:extLst>
              <a:ext uri="{FF2B5EF4-FFF2-40B4-BE49-F238E27FC236}">
                <a16:creationId xmlns:a16="http://schemas.microsoft.com/office/drawing/2014/main" id="{61795E26-4F02-445C-B6AF-523038F2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24" y="4771163"/>
            <a:ext cx="880383" cy="9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s://raw.githubusercontent.com/kubernetes/kubernetes/master/logo/logo.png">
            <a:extLst>
              <a:ext uri="{FF2B5EF4-FFF2-40B4-BE49-F238E27FC236}">
                <a16:creationId xmlns:a16="http://schemas.microsoft.com/office/drawing/2014/main" id="{207F7ACA-A0F8-44E2-B413-D959ABE0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03" y="4702802"/>
            <a:ext cx="1043945" cy="101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ocker logo horizontal spacing">
            <a:extLst>
              <a:ext uri="{FF2B5EF4-FFF2-40B4-BE49-F238E27FC236}">
                <a16:creationId xmlns:a16="http://schemas.microsoft.com/office/drawing/2014/main" id="{CD955015-6F8F-479D-AF79-39B4F394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03" y="4771163"/>
            <a:ext cx="1146304" cy="9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s://upload.wikimedia.org/wikipedia/commons/thumb/1/17/GraphQL_Logo.svg/2000px-GraphQL_Logo.svg.png">
            <a:extLst>
              <a:ext uri="{FF2B5EF4-FFF2-40B4-BE49-F238E27FC236}">
                <a16:creationId xmlns:a16="http://schemas.microsoft.com/office/drawing/2014/main" id="{214CCC7E-1D3F-412F-926E-613BFBE3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21" y="1646641"/>
            <a:ext cx="876977" cy="8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https://png.icons8.com/color/1600/nodejs.png">
            <a:extLst>
              <a:ext uri="{FF2B5EF4-FFF2-40B4-BE49-F238E27FC236}">
                <a16:creationId xmlns:a16="http://schemas.microsoft.com/office/drawing/2014/main" id="{FC1582C3-5124-4ADD-BE8A-D08B903C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99" y="3097888"/>
            <a:ext cx="1224825" cy="12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https://rynop.files.wordpress.com/2016/09/ts.png?w=816">
            <a:extLst>
              <a:ext uri="{FF2B5EF4-FFF2-40B4-BE49-F238E27FC236}">
                <a16:creationId xmlns:a16="http://schemas.microsoft.com/office/drawing/2014/main" id="{00DEB9C9-BE70-47DB-9EA7-07B7F088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5" y="1723793"/>
            <a:ext cx="811741" cy="8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fický objekt 4">
            <a:extLst>
              <a:ext uri="{FF2B5EF4-FFF2-40B4-BE49-F238E27FC236}">
                <a16:creationId xmlns:a16="http://schemas.microsoft.com/office/drawing/2014/main" id="{2887F328-D699-4CE4-9449-C51C01D02F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52628" y="3117087"/>
            <a:ext cx="1247154" cy="1247154"/>
          </a:xfrm>
          <a:prstGeom prst="rect">
            <a:avLst/>
          </a:prstGeom>
        </p:spPr>
      </p:pic>
      <p:pic>
        <p:nvPicPr>
          <p:cNvPr id="53" name="Picture 16" descr="https://www.dzejes.cz/images/logo-37fe8322b169ddbdeabf75930e886ac6.png">
            <a:extLst>
              <a:ext uri="{FF2B5EF4-FFF2-40B4-BE49-F238E27FC236}">
                <a16:creationId xmlns:a16="http://schemas.microsoft.com/office/drawing/2014/main" id="{20D89B04-7968-487A-81B4-A615AF45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20" y="1669766"/>
            <a:ext cx="932528" cy="9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https://i0.wp.com/g00glen00b.be/wp-content/uploads/2018/02/apollo-logo.png?fit=301%2C301&amp;ssl=1">
            <a:extLst>
              <a:ext uri="{FF2B5EF4-FFF2-40B4-BE49-F238E27FC236}">
                <a16:creationId xmlns:a16="http://schemas.microsoft.com/office/drawing/2014/main" id="{CB2A47C6-7AC8-471A-A0BC-C44F3F13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73" y="1693219"/>
            <a:ext cx="842073" cy="8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0" descr="https://www.zdrojak.cz/wp-content/uploads/2017/06/Webpack.png">
            <a:extLst>
              <a:ext uri="{FF2B5EF4-FFF2-40B4-BE49-F238E27FC236}">
                <a16:creationId xmlns:a16="http://schemas.microsoft.com/office/drawing/2014/main" id="{B672BECF-5E28-4F64-98DE-1A74619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84" y="1672137"/>
            <a:ext cx="857474" cy="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" descr="https://cdn-images-1.medium.com/max/569/0*4xFP6mgp50R8bY7g.">
            <a:extLst>
              <a:ext uri="{FF2B5EF4-FFF2-40B4-BE49-F238E27FC236}">
                <a16:creationId xmlns:a16="http://schemas.microsoft.com/office/drawing/2014/main" id="{83B6156E-C5FC-4DA0-8B18-D9AF0C5F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7" y="4920769"/>
            <a:ext cx="995219" cy="8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6" descr="https://www.ansible.com/hubfs/2016_Images/Assets/Ansible-Mark-Large-RGB-Black.png">
            <a:extLst>
              <a:ext uri="{FF2B5EF4-FFF2-40B4-BE49-F238E27FC236}">
                <a16:creationId xmlns:a16="http://schemas.microsoft.com/office/drawing/2014/main" id="{956FE6CA-209E-425C-AF4F-148CDBCB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34" y="3266354"/>
            <a:ext cx="839273" cy="8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8" descr="http://big.info/wp-content/uploads/2017/07/elastic-search-kibana.png">
            <a:extLst>
              <a:ext uri="{FF2B5EF4-FFF2-40B4-BE49-F238E27FC236}">
                <a16:creationId xmlns:a16="http://schemas.microsoft.com/office/drawing/2014/main" id="{C0DBE564-ABC8-40AD-9372-6B0D65BF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82" y="4771163"/>
            <a:ext cx="1012915" cy="10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899C932-FBC7-4E5B-9963-A88D73EBE8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9778" y="3077433"/>
            <a:ext cx="1247154" cy="12471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2250A88-2A1E-448C-92B6-C24F54037C0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39803" y="3266354"/>
            <a:ext cx="898135" cy="898135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E2E96350-1233-4AA6-B248-A3E2291EFB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21636" y="1672136"/>
            <a:ext cx="863437" cy="855929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7E247B36-6BC8-4932-8EA4-6B7F742B6D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991531" y="1568936"/>
            <a:ext cx="931510" cy="10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0E83DD1-432D-4431-A368-B9C83CBD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182-A719-4688-B3E0-BCB24189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en-US" sz="2800" dirty="0" err="1"/>
              <a:t>Dockerization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0F7A-F7D5-4582-BF1D-204FE1F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56599" cy="4195481"/>
          </a:xfrm>
        </p:spPr>
        <p:txBody>
          <a:bodyPr>
            <a:normAutofit/>
          </a:bodyPr>
          <a:lstStyle/>
          <a:p>
            <a:r>
              <a:rPr lang="en-US" dirty="0"/>
              <a:t>Docker is a set of platform-as-a-service (PaaS) products that use operating-system-level virtualization to deliver software in packages called containers. </a:t>
            </a:r>
          </a:p>
          <a:p>
            <a:r>
              <a:rPr lang="en-US" dirty="0"/>
              <a:t>Microsoft provides SDK and Runtime docker containers on Docker  HUB</a:t>
            </a:r>
          </a:p>
          <a:p>
            <a:r>
              <a:rPr lang="en-US" dirty="0"/>
              <a:t>You can build your project and a runtime container in 1 </a:t>
            </a:r>
            <a:r>
              <a:rPr lang="en-US" dirty="0" err="1"/>
              <a:t>Dockerfile</a:t>
            </a:r>
            <a:r>
              <a:rPr lang="en-US" dirty="0"/>
              <a:t> using multistage builds</a:t>
            </a:r>
          </a:p>
          <a:p>
            <a:r>
              <a:rPr lang="en-US" dirty="0"/>
              <a:t>Containers share only kernel</a:t>
            </a:r>
          </a:p>
          <a:p>
            <a:r>
              <a:rPr lang="en-US" dirty="0"/>
              <a:t>Great for testing – run Redis, SQL, MQ… with one command</a:t>
            </a:r>
          </a:p>
          <a:p>
            <a:r>
              <a:rPr lang="en-US" dirty="0"/>
              <a:t>Better for stateless services</a:t>
            </a:r>
          </a:p>
          <a:p>
            <a:r>
              <a:rPr lang="en-US" dirty="0"/>
              <a:t>Production ready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Docker logo horizontal spacing">
            <a:extLst>
              <a:ext uri="{FF2B5EF4-FFF2-40B4-BE49-F238E27FC236}">
                <a16:creationId xmlns:a16="http://schemas.microsoft.com/office/drawing/2014/main" id="{A63FCDA4-388A-49D7-81BC-308B03DF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60" y="452718"/>
            <a:ext cx="1146304" cy="9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6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182-A719-4688-B3E0-BCB24189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en-US" sz="2800" dirty="0" err="1"/>
              <a:t>Dockerization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0F7A-F7D5-4582-BF1D-204FE1F9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1" y="1385628"/>
            <a:ext cx="975659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DEMO</a:t>
            </a: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</p:txBody>
      </p:sp>
      <p:pic>
        <p:nvPicPr>
          <p:cNvPr id="4" name="Picture 2" descr="Docker logo horizontal spacing">
            <a:extLst>
              <a:ext uri="{FF2B5EF4-FFF2-40B4-BE49-F238E27FC236}">
                <a16:creationId xmlns:a16="http://schemas.microsoft.com/office/drawing/2014/main" id="{DD6DF57D-3002-4F4F-A165-3BC94FC2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2" y="2786158"/>
            <a:ext cx="2611426" cy="21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5E5A32CB-9CB3-4704-A422-42F694141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8552" y="2720159"/>
            <a:ext cx="2284594" cy="2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6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Notino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830CC"/>
      </a:accent1>
      <a:accent2>
        <a:srgbClr val="962399"/>
      </a:accent2>
      <a:accent3>
        <a:srgbClr val="641766"/>
      </a:accent3>
      <a:accent4>
        <a:srgbClr val="18567C"/>
      </a:accent4>
      <a:accent5>
        <a:srgbClr val="2481BA"/>
      </a:accent5>
      <a:accent6>
        <a:srgbClr val="94C9EA"/>
      </a:accent6>
      <a:hlink>
        <a:srgbClr val="94C9EA"/>
      </a:hlink>
      <a:folHlink>
        <a:srgbClr val="94C9EA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tino-template" id="{D4DA2392-12D4-4CC5-85EC-273BBBA79642}" vid="{AB06B5D7-D819-4AF1-9C84-0E3837011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6897</TotalTime>
  <Words>525</Words>
  <Application>Microsoft Office PowerPoint</Application>
  <PresentationFormat>Widescreen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kubernetes</vt:lpstr>
      <vt:lpstr>monolithic architecture</vt:lpstr>
      <vt:lpstr>microservice architecture</vt:lpstr>
      <vt:lpstr>PowerPoint Presentation</vt:lpstr>
      <vt:lpstr>NOTINO platform</vt:lpstr>
      <vt:lpstr>NOTINO platform</vt:lpstr>
      <vt:lpstr>PowerPoint Presentation</vt:lpstr>
      <vt:lpstr>ASP.NET core Dockerization</vt:lpstr>
      <vt:lpstr>ASP.NET core Dockerization</vt:lpstr>
      <vt:lpstr>Kubernetes container orchestration</vt:lpstr>
      <vt:lpstr>Kubernetes Probes</vt:lpstr>
      <vt:lpstr>Kubernetes microservices must-haves</vt:lpstr>
      <vt:lpstr>Kubernetes container orchestration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</dc:title>
  <dc:creator>Jan Remunda</dc:creator>
  <cp:lastModifiedBy>Jan Remunda</cp:lastModifiedBy>
  <cp:revision>4</cp:revision>
  <dcterms:created xsi:type="dcterms:W3CDTF">2019-02-08T07:29:15Z</dcterms:created>
  <dcterms:modified xsi:type="dcterms:W3CDTF">2019-09-16T07:49:15Z</dcterms:modified>
</cp:coreProperties>
</file>