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1024" autoAdjust="0"/>
  </p:normalViewPr>
  <p:slideViewPr>
    <p:cSldViewPr snapToGrid="0">
      <p:cViewPr varScale="1">
        <p:scale>
          <a:sx n="64" d="100"/>
          <a:sy n="64" d="100"/>
        </p:scale>
        <p:origin x="16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Anal</a:t>
            </a:r>
            <a:r>
              <a:rPr lang="cs-CZ" sz="5400" dirty="0" err="1"/>
              <a:t>ýza</a:t>
            </a:r>
            <a:r>
              <a:rPr lang="cs-CZ" sz="5400" dirty="0"/>
              <a:t> velkých dat strukturovaně či nestrukturovaně?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3945341" cy="1968624"/>
          </a:xfrm>
        </p:spPr>
        <p:txBody>
          <a:bodyPr/>
          <a:lstStyle/>
          <a:p>
            <a:r>
              <a:rPr lang="cs-CZ" b="1" dirty="0"/>
              <a:t>Vladimír Mužný</a:t>
            </a:r>
          </a:p>
          <a:p>
            <a:r>
              <a:rPr lang="cs-CZ" sz="2000" dirty="0"/>
              <a:t>MVP: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MCSE </a:t>
            </a:r>
            <a:r>
              <a:rPr lang="en-US" sz="2000" dirty="0"/>
              <a:t>|</a:t>
            </a:r>
            <a:r>
              <a:rPr lang="cs-CZ" sz="2000" dirty="0"/>
              <a:t> MCT</a:t>
            </a:r>
          </a:p>
          <a:p>
            <a:r>
              <a:rPr lang="cs-CZ" sz="2000" dirty="0" err="1"/>
              <a:t>Vladimir.muzny</a:t>
            </a:r>
            <a:r>
              <a:rPr lang="en-US" dirty="0"/>
              <a:t>@</a:t>
            </a:r>
            <a:r>
              <a:rPr lang="cs-CZ" dirty="0"/>
              <a:t>dropman.cz</a:t>
            </a:r>
            <a:endParaRPr lang="cs-CZ" sz="2000" dirty="0"/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cs-CZ" sz="2000" dirty="0" err="1">
                <a:solidFill>
                  <a:schemeClr val="tx2"/>
                </a:solidFill>
              </a:rPr>
              <a:t>VladimirMuzny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  <p:sp>
        <p:nvSpPr>
          <p:cNvPr id="5" name="Podnadpis 1">
            <a:extLst>
              <a:ext uri="{FF2B5EF4-FFF2-40B4-BE49-F238E27FC236}">
                <a16:creationId xmlns:a16="http://schemas.microsoft.com/office/drawing/2014/main" id="{1BC0AD3F-4190-4268-8F9F-D61B71767EB4}"/>
              </a:ext>
            </a:extLst>
          </p:cNvPr>
          <p:cNvSpPr txBox="1">
            <a:spLocks/>
          </p:cNvSpPr>
          <p:nvPr/>
        </p:nvSpPr>
        <p:spPr>
          <a:xfrm>
            <a:off x="7347948" y="4052664"/>
            <a:ext cx="3945341" cy="1968624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 sz="2000" kern="12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  <a:defRPr sz="2000" i="1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Marek Chmel</a:t>
            </a:r>
          </a:p>
          <a:p>
            <a:r>
              <a:rPr lang="cs-CZ" dirty="0"/>
              <a:t>MVP: Data </a:t>
            </a:r>
            <a:r>
              <a:rPr lang="cs-CZ" dirty="0" err="1"/>
              <a:t>Platform</a:t>
            </a:r>
            <a:r>
              <a:rPr lang="cs-CZ" dirty="0"/>
              <a:t> </a:t>
            </a:r>
            <a:r>
              <a:rPr lang="en-US" dirty="0"/>
              <a:t>|</a:t>
            </a:r>
            <a:r>
              <a:rPr lang="cs-CZ" dirty="0"/>
              <a:t> MCSE </a:t>
            </a:r>
            <a:r>
              <a:rPr lang="en-US" dirty="0"/>
              <a:t>|</a:t>
            </a:r>
            <a:r>
              <a:rPr lang="cs-CZ" dirty="0"/>
              <a:t> MCT</a:t>
            </a:r>
          </a:p>
          <a:p>
            <a:r>
              <a:rPr lang="cs-CZ" dirty="0" err="1"/>
              <a:t>Marek.chmel</a:t>
            </a:r>
            <a:r>
              <a:rPr lang="en-US" dirty="0"/>
              <a:t>@</a:t>
            </a:r>
            <a:r>
              <a:rPr lang="cs-CZ" dirty="0"/>
              <a:t>technet.cz</a:t>
            </a:r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cs-CZ" dirty="0" err="1">
                <a:solidFill>
                  <a:schemeClr val="tx2"/>
                </a:solidFill>
              </a:rPr>
              <a:t>MarekChmel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7" name="Picture 5" descr="Screen Clipping">
            <a:extLst>
              <a:ext uri="{FF2B5EF4-FFF2-40B4-BE49-F238E27FC236}">
                <a16:creationId xmlns:a16="http://schemas.microsoft.com/office/drawing/2014/main" id="{413E8257-C165-42BC-9EF6-4FED4B84A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513" y="5762314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4444007" y="5506721"/>
            <a:ext cx="3212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</a:t>
            </a:r>
          </a:p>
        </p:txBody>
      </p:sp>
    </p:spTree>
    <p:extLst>
      <p:ext uri="{BB962C8B-B14F-4D97-AF65-F5344CB8AC3E}">
        <p14:creationId xmlns:p14="http://schemas.microsoft.com/office/powerpoint/2010/main" val="2863805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788F16-AF40-4DAA-8231-7AD0E00D3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Storage</a:t>
            </a:r>
            <a:r>
              <a:rPr lang="cs-CZ" dirty="0"/>
              <a:t> struktury MS SQL a Velká data III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0C281D-DFB7-47D4-B22A-C23E0BFD8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In-</a:t>
            </a:r>
            <a:r>
              <a:rPr lang="cs-CZ" dirty="0" err="1"/>
              <a:t>Memory</a:t>
            </a:r>
            <a:r>
              <a:rPr lang="cs-CZ" dirty="0"/>
              <a:t> OLTP</a:t>
            </a:r>
          </a:p>
          <a:p>
            <a:pPr lvl="1"/>
            <a:r>
              <a:rPr lang="cs-CZ" dirty="0"/>
              <a:t>Primárně pro rychlou manipulaci s daty</a:t>
            </a:r>
          </a:p>
          <a:p>
            <a:pPr lvl="1"/>
            <a:r>
              <a:rPr lang="cs-CZ" dirty="0"/>
              <a:t>Data rezidují v operační paměti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REAL-TIME </a:t>
            </a:r>
          </a:p>
          <a:p>
            <a:pPr marL="0" indent="0">
              <a:buNone/>
            </a:pPr>
            <a:r>
              <a:rPr lang="cs-CZ" b="1" dirty="0"/>
              <a:t>OPERATIONAL</a:t>
            </a:r>
          </a:p>
          <a:p>
            <a:pPr marL="0" indent="0">
              <a:buNone/>
            </a:pPr>
            <a:r>
              <a:rPr lang="cs-CZ" b="1" dirty="0"/>
              <a:t>ANALYTICS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C2C0B27-0193-4433-B101-80206966F7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801" y="3023228"/>
            <a:ext cx="4795163" cy="32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78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7B65F2-6296-4913-94A7-AFA211CD1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MS SQL Server v Azure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CDA1FD-A8BE-4D59-B48F-D24BD23AA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GDPR COMPLIANT!!!</a:t>
            </a:r>
          </a:p>
          <a:p>
            <a:r>
              <a:rPr lang="cs-CZ" dirty="0"/>
              <a:t>Azure SQL Database</a:t>
            </a:r>
          </a:p>
          <a:p>
            <a:pPr lvl="1"/>
            <a:r>
              <a:rPr lang="cs-CZ" dirty="0"/>
              <a:t>Database as a </a:t>
            </a:r>
            <a:r>
              <a:rPr lang="cs-CZ" dirty="0" err="1"/>
              <a:t>Service</a:t>
            </a:r>
            <a:endParaRPr lang="cs-CZ" dirty="0"/>
          </a:p>
          <a:p>
            <a:pPr lvl="1"/>
            <a:r>
              <a:rPr lang="cs-CZ" dirty="0"/>
              <a:t>Menší databáze</a:t>
            </a:r>
          </a:p>
          <a:p>
            <a:pPr lvl="1"/>
            <a:r>
              <a:rPr lang="cs-CZ" dirty="0"/>
              <a:t>Nikdy více databází pro jeden IS</a:t>
            </a:r>
          </a:p>
          <a:p>
            <a:r>
              <a:rPr lang="cs-CZ" dirty="0"/>
              <a:t>Azure SQL Server</a:t>
            </a:r>
          </a:p>
          <a:p>
            <a:pPr lvl="1"/>
            <a:r>
              <a:rPr lang="cs-CZ" dirty="0"/>
              <a:t>VM hostovaná v Azure</a:t>
            </a:r>
          </a:p>
          <a:p>
            <a:pPr lvl="1"/>
            <a:r>
              <a:rPr lang="cs-CZ" dirty="0"/>
              <a:t>Veškerá správa je na administrátorovi</a:t>
            </a:r>
          </a:p>
          <a:p>
            <a:r>
              <a:rPr lang="cs-CZ" dirty="0"/>
              <a:t>Azure SQL Data </a:t>
            </a:r>
            <a:r>
              <a:rPr lang="cs-CZ" dirty="0" err="1"/>
              <a:t>Warehouse</a:t>
            </a:r>
            <a:endParaRPr lang="cs-CZ" dirty="0"/>
          </a:p>
          <a:p>
            <a:pPr lvl="1"/>
            <a:r>
              <a:rPr lang="cs-CZ" dirty="0"/>
              <a:t>Shluk SQL Serverů</a:t>
            </a:r>
          </a:p>
          <a:p>
            <a:pPr lvl="1"/>
            <a:r>
              <a:rPr lang="cs-CZ" dirty="0" err="1"/>
              <a:t>Compute</a:t>
            </a:r>
            <a:r>
              <a:rPr lang="cs-CZ" dirty="0"/>
              <a:t> and </a:t>
            </a:r>
            <a:r>
              <a:rPr lang="cs-CZ" dirty="0" err="1"/>
              <a:t>Storage</a:t>
            </a:r>
            <a:r>
              <a:rPr lang="cs-CZ" dirty="0"/>
              <a:t> </a:t>
            </a:r>
            <a:r>
              <a:rPr lang="cs-CZ" dirty="0" err="1"/>
              <a:t>Load</a:t>
            </a:r>
            <a:r>
              <a:rPr lang="cs-CZ" dirty="0"/>
              <a:t> balance pomocí </a:t>
            </a:r>
            <a:r>
              <a:rPr lang="cs-CZ" dirty="0" err="1"/>
              <a:t>Polybase</a:t>
            </a:r>
            <a:endParaRPr lang="cs-CZ" dirty="0"/>
          </a:p>
          <a:p>
            <a:pPr lvl="1"/>
            <a:r>
              <a:rPr lang="cs-CZ" dirty="0"/>
              <a:t>Drahé, </a:t>
            </a:r>
            <a:r>
              <a:rPr lang="cs-CZ"/>
              <a:t>ale výkonné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027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B11721-8597-4E1F-9321-DDA8D68B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</a:t>
            </a:r>
            <a:r>
              <a:rPr lang="cs-CZ" dirty="0" err="1"/>
              <a:t>NoSQL</a:t>
            </a:r>
            <a:r>
              <a:rPr lang="cs-CZ" dirty="0"/>
              <a:t> konceptu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41B911-AC56-41A1-890F-B48EACCA3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Častý formát uložení dat: JSON</a:t>
            </a:r>
          </a:p>
          <a:p>
            <a:pPr lvl="1"/>
            <a:r>
              <a:rPr lang="cs-CZ" dirty="0"/>
              <a:t>UTF-8</a:t>
            </a:r>
          </a:p>
          <a:p>
            <a:pPr lvl="1"/>
            <a:r>
              <a:rPr lang="cs-CZ" dirty="0"/>
              <a:t>Čitelný</a:t>
            </a:r>
          </a:p>
          <a:p>
            <a:pPr lvl="1"/>
            <a:r>
              <a:rPr lang="cs-CZ" dirty="0"/>
              <a:t>Přirozený strom</a:t>
            </a:r>
          </a:p>
          <a:p>
            <a:pPr lvl="1"/>
            <a:r>
              <a:rPr lang="cs-CZ" dirty="0"/>
              <a:t>Méně „upovídaný“ než XML</a:t>
            </a:r>
          </a:p>
          <a:p>
            <a:r>
              <a:rPr lang="cs-CZ" dirty="0"/>
              <a:t>Hlavní účel: rychlý přísun malých dat</a:t>
            </a:r>
          </a:p>
          <a:p>
            <a:pPr lvl="1"/>
            <a:r>
              <a:rPr lang="cs-CZ" dirty="0"/>
              <a:t>Stav letů</a:t>
            </a:r>
          </a:p>
          <a:p>
            <a:pPr lvl="1"/>
            <a:r>
              <a:rPr lang="cs-CZ" dirty="0"/>
              <a:t>GPS sledování vozidel</a:t>
            </a:r>
          </a:p>
          <a:p>
            <a:pPr lvl="1"/>
            <a:r>
              <a:rPr lang="cs-CZ" dirty="0"/>
              <a:t>Sledování výrobních procesů</a:t>
            </a:r>
          </a:p>
          <a:p>
            <a:pPr lvl="1"/>
            <a:r>
              <a:rPr lang="cs-CZ" dirty="0" err="1"/>
              <a:t>Gaming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591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52C3E-D767-4FFB-AD4A-D06CE52C2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Implementace </a:t>
            </a:r>
            <a:r>
              <a:rPr lang="cs-CZ" dirty="0" err="1"/>
              <a:t>NoSQL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843C71B-C048-4B28-93B8-A40ADAE89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MongoDB</a:t>
            </a:r>
            <a:endParaRPr lang="cs-CZ" dirty="0"/>
          </a:p>
          <a:p>
            <a:pPr lvl="1"/>
            <a:r>
              <a:rPr lang="cs-CZ" dirty="0"/>
              <a:t>Komunitní projekt</a:t>
            </a:r>
          </a:p>
          <a:p>
            <a:pPr lvl="1"/>
            <a:r>
              <a:rPr lang="cs-CZ" dirty="0"/>
              <a:t>Umí uložit i binární data (BSON)</a:t>
            </a:r>
          </a:p>
          <a:p>
            <a:r>
              <a:rPr lang="cs-CZ" dirty="0" err="1"/>
              <a:t>CosmosDB</a:t>
            </a:r>
            <a:endParaRPr lang="cs-CZ" dirty="0"/>
          </a:p>
          <a:p>
            <a:pPr lvl="1"/>
            <a:r>
              <a:rPr lang="cs-CZ" dirty="0"/>
              <a:t>Azure-</a:t>
            </a:r>
            <a:r>
              <a:rPr lang="cs-CZ" dirty="0" err="1"/>
              <a:t>only</a:t>
            </a:r>
            <a:endParaRPr lang="cs-CZ" dirty="0"/>
          </a:p>
          <a:p>
            <a:pPr lvl="1"/>
            <a:r>
              <a:rPr lang="cs-CZ" dirty="0"/>
              <a:t>Implementuje několik typů úložišť</a:t>
            </a:r>
          </a:p>
          <a:p>
            <a:pPr lvl="1"/>
            <a:r>
              <a:rPr lang="cs-CZ" dirty="0"/>
              <a:t>Velmi progresivní koncept</a:t>
            </a:r>
          </a:p>
        </p:txBody>
      </p:sp>
    </p:spTree>
    <p:extLst>
      <p:ext uri="{BB962C8B-B14F-4D97-AF65-F5344CB8AC3E}">
        <p14:creationId xmlns:p14="http://schemas.microsoft.com/office/powerpoint/2010/main" val="3789671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E7507A-1A35-4B94-865A-6149A280A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Cosmos</a:t>
            </a:r>
            <a:r>
              <a:rPr lang="cs-CZ" dirty="0"/>
              <a:t> DB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6726555F-8007-4F89-BFB7-A1E8FEE79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Globálně distribuovaná</a:t>
            </a:r>
          </a:p>
          <a:p>
            <a:pPr lvl="1"/>
            <a:r>
              <a:rPr lang="cs-CZ" dirty="0"/>
              <a:t>Až do třech regionů</a:t>
            </a:r>
          </a:p>
          <a:p>
            <a:r>
              <a:rPr lang="cs-CZ" dirty="0"/>
              <a:t>Nativně indexovaná</a:t>
            </a:r>
          </a:p>
          <a:p>
            <a:pPr lvl="1"/>
            <a:r>
              <a:rPr lang="cs-CZ" dirty="0"/>
              <a:t>Interní indexy</a:t>
            </a:r>
          </a:p>
          <a:p>
            <a:pPr lvl="2"/>
            <a:r>
              <a:rPr lang="cs-CZ" dirty="0"/>
              <a:t>Linearizovaný strom do B-</a:t>
            </a:r>
            <a:r>
              <a:rPr lang="cs-CZ" dirty="0" err="1"/>
              <a:t>tree</a:t>
            </a:r>
            <a:endParaRPr lang="cs-CZ" dirty="0"/>
          </a:p>
          <a:p>
            <a:r>
              <a:rPr lang="cs-CZ" dirty="0"/>
              <a:t>Konzistentní v závislosti na požadavku</a:t>
            </a:r>
          </a:p>
          <a:p>
            <a:pPr lvl="1"/>
            <a:r>
              <a:rPr lang="cs-CZ" dirty="0" err="1"/>
              <a:t>Strong</a:t>
            </a:r>
            <a:endParaRPr lang="cs-CZ" dirty="0"/>
          </a:p>
          <a:p>
            <a:pPr lvl="1"/>
            <a:r>
              <a:rPr lang="cs-CZ" dirty="0" err="1"/>
              <a:t>Bounded</a:t>
            </a:r>
            <a:r>
              <a:rPr lang="cs-CZ" dirty="0"/>
              <a:t> </a:t>
            </a:r>
            <a:r>
              <a:rPr lang="cs-CZ" dirty="0" err="1"/>
              <a:t>Staleness</a:t>
            </a:r>
            <a:endParaRPr lang="cs-CZ" dirty="0"/>
          </a:p>
          <a:p>
            <a:pPr lvl="1"/>
            <a:r>
              <a:rPr lang="cs-CZ" dirty="0"/>
              <a:t>Session</a:t>
            </a:r>
          </a:p>
          <a:p>
            <a:pPr lvl="1"/>
            <a:r>
              <a:rPr lang="cs-CZ" dirty="0" err="1"/>
              <a:t>Consistent</a:t>
            </a:r>
            <a:r>
              <a:rPr lang="cs-CZ" dirty="0"/>
              <a:t> Prefix</a:t>
            </a:r>
          </a:p>
          <a:p>
            <a:pPr lvl="1"/>
            <a:r>
              <a:rPr lang="cs-CZ" dirty="0" err="1"/>
              <a:t>Eventual</a:t>
            </a:r>
            <a:endParaRPr lang="cs-CZ" dirty="0"/>
          </a:p>
          <a:p>
            <a:r>
              <a:rPr lang="cs-CZ" dirty="0"/>
              <a:t>Různá nachystaná API</a:t>
            </a:r>
          </a:p>
        </p:txBody>
      </p:sp>
    </p:spTree>
    <p:extLst>
      <p:ext uri="{BB962C8B-B14F-4D97-AF65-F5344CB8AC3E}">
        <p14:creationId xmlns:p14="http://schemas.microsoft.com/office/powerpoint/2010/main" val="1410529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AE205-8D06-4687-96DA-BA87C5A61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Storage</a:t>
            </a:r>
            <a:r>
              <a:rPr lang="cs-CZ" dirty="0"/>
              <a:t> v </a:t>
            </a:r>
            <a:r>
              <a:rPr lang="cs-CZ" dirty="0" err="1"/>
              <a:t>CosmosDB</a:t>
            </a:r>
            <a:endParaRPr lang="cs-CZ" dirty="0"/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74BAFB12-3699-4A17-8AC0-E8FC01FD6A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574" y="1667601"/>
            <a:ext cx="7118052" cy="4268925"/>
          </a:xfrm>
        </p:spPr>
      </p:pic>
    </p:spTree>
    <p:extLst>
      <p:ext uri="{BB962C8B-B14F-4D97-AF65-F5344CB8AC3E}">
        <p14:creationId xmlns:p14="http://schemas.microsoft.com/office/powerpoint/2010/main" val="1041701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FA8D0-CF44-4194-AD66-04AF128F7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Architektura </a:t>
            </a:r>
            <a:r>
              <a:rPr lang="cs-CZ" dirty="0" err="1"/>
              <a:t>CosmosDB</a:t>
            </a:r>
            <a:endParaRPr lang="cs-CZ" dirty="0"/>
          </a:p>
        </p:txBody>
      </p:sp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5CBA93F6-2DA3-4025-B223-633CA6A7DB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1737043"/>
            <a:ext cx="7899400" cy="4343400"/>
          </a:xfrm>
        </p:spPr>
      </p:pic>
    </p:spTree>
    <p:extLst>
      <p:ext uri="{BB962C8B-B14F-4D97-AF65-F5344CB8AC3E}">
        <p14:creationId xmlns:p14="http://schemas.microsoft.com/office/powerpoint/2010/main" val="1642028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4444007" y="5506721"/>
            <a:ext cx="32125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</a:t>
            </a:r>
          </a:p>
        </p:txBody>
      </p:sp>
    </p:spTree>
    <p:extLst>
      <p:ext uri="{BB962C8B-B14F-4D97-AF65-F5344CB8AC3E}">
        <p14:creationId xmlns:p14="http://schemas.microsoft.com/office/powerpoint/2010/main" val="692858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5D01A8-B470-4A49-AE8A-675E73BB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Resumé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55FF30-6E96-4AB9-8D5B-AB3D723FE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YesSQL</a:t>
            </a:r>
            <a:endParaRPr lang="cs-CZ" dirty="0"/>
          </a:p>
          <a:p>
            <a:pPr lvl="1"/>
            <a:r>
              <a:rPr lang="cs-CZ" dirty="0"/>
              <a:t>Tradiční koncept</a:t>
            </a:r>
          </a:p>
          <a:p>
            <a:pPr lvl="1"/>
            <a:r>
              <a:rPr lang="cs-CZ" dirty="0"/>
              <a:t>Rigidní struktury</a:t>
            </a:r>
          </a:p>
          <a:p>
            <a:pPr lvl="1"/>
            <a:r>
              <a:rPr lang="cs-CZ" dirty="0"/>
              <a:t>Umí i „rychlá“ data (in-</a:t>
            </a:r>
            <a:r>
              <a:rPr lang="cs-CZ" dirty="0" err="1"/>
              <a:t>memory</a:t>
            </a:r>
            <a:r>
              <a:rPr lang="cs-CZ" dirty="0"/>
              <a:t> OLTP)</a:t>
            </a:r>
          </a:p>
          <a:p>
            <a:pPr lvl="1"/>
            <a:r>
              <a:rPr lang="cs-CZ" dirty="0"/>
              <a:t>SQL dotazování</a:t>
            </a:r>
          </a:p>
          <a:p>
            <a:pPr lvl="1"/>
            <a:r>
              <a:rPr lang="cs-CZ" dirty="0"/>
              <a:t>Umí JSON (</a:t>
            </a:r>
            <a:r>
              <a:rPr lang="cs-CZ"/>
              <a:t>ale neindexuje)</a:t>
            </a:r>
            <a:endParaRPr lang="cs-CZ" dirty="0"/>
          </a:p>
          <a:p>
            <a:r>
              <a:rPr lang="cs-CZ" dirty="0" err="1"/>
              <a:t>NoSQL</a:t>
            </a:r>
            <a:endParaRPr lang="cs-CZ" dirty="0"/>
          </a:p>
          <a:p>
            <a:pPr lvl="1"/>
            <a:r>
              <a:rPr lang="cs-CZ" dirty="0"/>
              <a:t>Moderní</a:t>
            </a:r>
          </a:p>
          <a:p>
            <a:pPr lvl="1"/>
            <a:r>
              <a:rPr lang="cs-CZ" dirty="0"/>
              <a:t>Konzistentní v závislosti na požadavku</a:t>
            </a:r>
          </a:p>
          <a:p>
            <a:pPr lvl="1"/>
            <a:r>
              <a:rPr lang="cs-CZ" dirty="0"/>
              <a:t>Dobrá podpora např. </a:t>
            </a:r>
            <a:r>
              <a:rPr lang="cs-CZ" dirty="0" err="1"/>
              <a:t>serverless</a:t>
            </a:r>
            <a:r>
              <a:rPr lang="cs-CZ" dirty="0"/>
              <a:t> a mobilních aplikací, </a:t>
            </a:r>
            <a:r>
              <a:rPr lang="cs-CZ" dirty="0" err="1"/>
              <a:t>IoT</a:t>
            </a:r>
            <a:endParaRPr lang="cs-CZ" dirty="0"/>
          </a:p>
          <a:p>
            <a:pPr lvl="1"/>
            <a:r>
              <a:rPr lang="cs-CZ" dirty="0"/>
              <a:t>SQL-</a:t>
            </a:r>
            <a:r>
              <a:rPr lang="cs-CZ" dirty="0" err="1"/>
              <a:t>like</a:t>
            </a:r>
            <a:r>
              <a:rPr lang="cs-CZ" dirty="0"/>
              <a:t> dotazování</a:t>
            </a:r>
          </a:p>
        </p:txBody>
      </p:sp>
    </p:spTree>
    <p:extLst>
      <p:ext uri="{BB962C8B-B14F-4D97-AF65-F5344CB8AC3E}">
        <p14:creationId xmlns:p14="http://schemas.microsoft.com/office/powerpoint/2010/main" val="321808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sk-SK" dirty="0" err="1"/>
              <a:t>What</a:t>
            </a:r>
            <a:r>
              <a:rPr lang="sk-SK" dirty="0"/>
              <a:t> </a:t>
            </a:r>
            <a:r>
              <a:rPr lang="sk-SK" dirty="0" err="1"/>
              <a:t>about</a:t>
            </a:r>
            <a:r>
              <a:rPr lang="sk-SK" dirty="0"/>
              <a:t> </a:t>
            </a:r>
            <a:r>
              <a:rPr lang="sk-SK" dirty="0" err="1"/>
              <a:t>NoSQL</a:t>
            </a:r>
            <a:r>
              <a:rPr lang="sk-SK" dirty="0"/>
              <a:t>? And </a:t>
            </a:r>
            <a:r>
              <a:rPr lang="sk-SK" dirty="0" err="1"/>
              <a:t>what</a:t>
            </a:r>
            <a:r>
              <a:rPr lang="sk-SK" dirty="0"/>
              <a:t> </a:t>
            </a:r>
            <a:r>
              <a:rPr lang="sk-SK" dirty="0" err="1"/>
              <a:t>about</a:t>
            </a:r>
            <a:r>
              <a:rPr lang="sk-SK" dirty="0"/>
              <a:t> </a:t>
            </a:r>
            <a:r>
              <a:rPr lang="sk-SK" dirty="0" err="1"/>
              <a:t>YesSQL</a:t>
            </a:r>
            <a:r>
              <a:rPr lang="sk-SK" dirty="0"/>
              <a:t>?</a:t>
            </a:r>
          </a:p>
          <a:p>
            <a:pPr>
              <a:buClrTx/>
            </a:pPr>
            <a:r>
              <a:rPr lang="sk-SK" dirty="0"/>
              <a:t>Vlastnosti SQL </a:t>
            </a:r>
            <a:r>
              <a:rPr lang="sk-SK" dirty="0" err="1"/>
              <a:t>zdrojů</a:t>
            </a:r>
            <a:r>
              <a:rPr lang="sk-SK" dirty="0"/>
              <a:t> </a:t>
            </a:r>
            <a:r>
              <a:rPr lang="sk-SK" dirty="0" err="1"/>
              <a:t>dat</a:t>
            </a:r>
            <a:r>
              <a:rPr lang="sk-SK" dirty="0"/>
              <a:t> a </a:t>
            </a:r>
            <a:r>
              <a:rPr lang="sk-SK" dirty="0" err="1"/>
              <a:t>jejich</a:t>
            </a:r>
            <a:r>
              <a:rPr lang="sk-SK" dirty="0"/>
              <a:t> </a:t>
            </a:r>
            <a:r>
              <a:rPr lang="sk-SK" dirty="0" err="1"/>
              <a:t>implementace</a:t>
            </a:r>
            <a:endParaRPr lang="sk-SK" dirty="0"/>
          </a:p>
          <a:p>
            <a:pPr>
              <a:buClrTx/>
            </a:pPr>
            <a:r>
              <a:rPr lang="sk-SK" dirty="0"/>
              <a:t>Vlastnosti </a:t>
            </a:r>
            <a:r>
              <a:rPr lang="sk-SK" dirty="0" err="1"/>
              <a:t>NoSQL</a:t>
            </a:r>
            <a:r>
              <a:rPr lang="sk-SK" dirty="0"/>
              <a:t> </a:t>
            </a:r>
            <a:r>
              <a:rPr lang="sk-SK" dirty="0" err="1"/>
              <a:t>dat</a:t>
            </a:r>
            <a:r>
              <a:rPr lang="sk-SK" dirty="0"/>
              <a:t> a </a:t>
            </a:r>
            <a:r>
              <a:rPr lang="sk-SK" dirty="0" err="1"/>
              <a:t>jejich</a:t>
            </a:r>
            <a:r>
              <a:rPr lang="sk-SK" dirty="0"/>
              <a:t> </a:t>
            </a:r>
            <a:r>
              <a:rPr lang="sk-SK" dirty="0" err="1"/>
              <a:t>implementace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DA579-D274-4837-910F-9D87AE50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NoSQL</a:t>
            </a:r>
            <a:r>
              <a:rPr lang="cs-CZ" dirty="0"/>
              <a:t>? </a:t>
            </a:r>
            <a:r>
              <a:rPr lang="cs-CZ" dirty="0" err="1"/>
              <a:t>YesSQL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2DA3D6-F208-4E7B-A971-3F59BBBF0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SQL: </a:t>
            </a:r>
          </a:p>
          <a:p>
            <a:pPr lvl="1"/>
            <a:r>
              <a:rPr lang="cs-CZ" dirty="0"/>
              <a:t>Relační koncept</a:t>
            </a:r>
          </a:p>
          <a:p>
            <a:pPr lvl="1"/>
            <a:r>
              <a:rPr lang="cs-CZ" dirty="0"/>
              <a:t>Dlouholetá praxe</a:t>
            </a:r>
          </a:p>
          <a:p>
            <a:pPr lvl="1"/>
            <a:r>
              <a:rPr lang="cs-CZ" dirty="0"/>
              <a:t>Mnoho implementátorů</a:t>
            </a:r>
          </a:p>
          <a:p>
            <a:pPr lvl="1"/>
            <a:r>
              <a:rPr lang="cs-CZ" dirty="0"/>
              <a:t>Mnoho aplikací </a:t>
            </a:r>
          </a:p>
          <a:p>
            <a:r>
              <a:rPr lang="cs-CZ" dirty="0" err="1"/>
              <a:t>NoSQL</a:t>
            </a:r>
            <a:endParaRPr lang="cs-CZ" dirty="0"/>
          </a:p>
          <a:p>
            <a:pPr lvl="1"/>
            <a:r>
              <a:rPr lang="cs-CZ" dirty="0" err="1"/>
              <a:t>Schema</a:t>
            </a:r>
            <a:r>
              <a:rPr lang="cs-CZ" dirty="0"/>
              <a:t> agnostický koncept</a:t>
            </a:r>
          </a:p>
          <a:p>
            <a:pPr lvl="1"/>
            <a:r>
              <a:rPr lang="cs-CZ" dirty="0"/>
              <a:t>Moderní aplikace</a:t>
            </a:r>
          </a:p>
          <a:p>
            <a:pPr lvl="1"/>
            <a:r>
              <a:rPr lang="cs-CZ" dirty="0"/>
              <a:t>Často open-source nebo komunitní projekt</a:t>
            </a:r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B7258EA-908C-4C8F-8DCE-151F4FB19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428" y="1772816"/>
            <a:ext cx="4194372" cy="236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91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4489D9-E688-402B-ADFB-76C5FE411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nevýhody „</a:t>
            </a:r>
            <a:r>
              <a:rPr lang="cs-CZ" dirty="0" err="1"/>
              <a:t>YesSQL</a:t>
            </a:r>
            <a:r>
              <a:rPr lang="cs-CZ" dirty="0"/>
              <a:t>“ konceptu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307D978-E599-40C1-A035-A7D3C5CB0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Výhody</a:t>
            </a:r>
          </a:p>
          <a:p>
            <a:pPr lvl="1"/>
            <a:r>
              <a:rPr lang="cs-CZ" dirty="0"/>
              <a:t>Neměnná struktury</a:t>
            </a:r>
          </a:p>
          <a:p>
            <a:pPr lvl="2"/>
            <a:r>
              <a:rPr lang="cs-CZ" dirty="0"/>
              <a:t>Přísný k datům</a:t>
            </a:r>
          </a:p>
          <a:p>
            <a:pPr lvl="1"/>
            <a:r>
              <a:rPr lang="cs-CZ" dirty="0"/>
              <a:t>Široce rozšířený</a:t>
            </a:r>
          </a:p>
          <a:p>
            <a:r>
              <a:rPr lang="cs-CZ" dirty="0"/>
              <a:t>Nevýhody</a:t>
            </a:r>
          </a:p>
          <a:p>
            <a:pPr lvl="1"/>
            <a:r>
              <a:rPr lang="cs-CZ" dirty="0"/>
              <a:t>Složitá teorie návrhu			</a:t>
            </a:r>
          </a:p>
          <a:p>
            <a:pPr lvl="1"/>
            <a:r>
              <a:rPr lang="cs-CZ" dirty="0"/>
              <a:t>Velmi složitá optimalizace</a:t>
            </a:r>
          </a:p>
          <a:p>
            <a:pPr lvl="1"/>
            <a:r>
              <a:rPr lang="cs-CZ" dirty="0"/>
              <a:t>Neměnné struktury </a:t>
            </a:r>
          </a:p>
          <a:p>
            <a:pPr lvl="2"/>
            <a:r>
              <a:rPr lang="cs-CZ" dirty="0"/>
              <a:t>Přísný k datům</a:t>
            </a:r>
          </a:p>
          <a:p>
            <a:pPr lvl="1"/>
            <a:r>
              <a:rPr lang="cs-CZ" dirty="0"/>
              <a:t>Manipulace s daty přes dedikovaný driver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BCF4E18-4490-4139-87B1-A5477D4261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950" y="1772817"/>
            <a:ext cx="337185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AEF56A-DF8C-44DA-8B31-BC41B2FBB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nevýhody </a:t>
            </a:r>
            <a:r>
              <a:rPr lang="cs-CZ" dirty="0" err="1"/>
              <a:t>NoSQL</a:t>
            </a:r>
            <a:r>
              <a:rPr lang="cs-CZ" dirty="0"/>
              <a:t> konceptu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1CF2BC-984F-40B8-88CA-F6F4175CA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Výhody</a:t>
            </a:r>
          </a:p>
          <a:p>
            <a:pPr lvl="1"/>
            <a:r>
              <a:rPr lang="cs-CZ" dirty="0" err="1"/>
              <a:t>Schema</a:t>
            </a:r>
            <a:r>
              <a:rPr lang="cs-CZ" dirty="0"/>
              <a:t> </a:t>
            </a:r>
            <a:r>
              <a:rPr lang="cs-CZ" dirty="0" err="1"/>
              <a:t>agnostičnost</a:t>
            </a:r>
            <a:endParaRPr lang="cs-CZ" dirty="0"/>
          </a:p>
          <a:p>
            <a:pPr lvl="2"/>
            <a:r>
              <a:rPr lang="cs-CZ" dirty="0"/>
              <a:t>Schéma informace je dáno informací samotnou, ne složitě </a:t>
            </a:r>
            <a:r>
              <a:rPr lang="cs-CZ" dirty="0" err="1"/>
              <a:t>předchystaným</a:t>
            </a:r>
            <a:r>
              <a:rPr lang="cs-CZ" dirty="0"/>
              <a:t> designem</a:t>
            </a:r>
          </a:p>
          <a:p>
            <a:pPr lvl="2"/>
            <a:r>
              <a:rPr lang="cs-CZ" dirty="0"/>
              <a:t>Flexibilita</a:t>
            </a:r>
          </a:p>
          <a:p>
            <a:pPr lvl="1"/>
            <a:r>
              <a:rPr lang="cs-CZ" dirty="0"/>
              <a:t>Přístup prakticky jakkoliv</a:t>
            </a:r>
          </a:p>
          <a:p>
            <a:pPr lvl="2"/>
            <a:r>
              <a:rPr lang="cs-CZ" dirty="0"/>
              <a:t>Od </a:t>
            </a:r>
            <a:r>
              <a:rPr lang="cs-CZ" dirty="0" err="1"/>
              <a:t>webAPI</a:t>
            </a:r>
            <a:r>
              <a:rPr lang="cs-CZ" dirty="0"/>
              <a:t>…</a:t>
            </a:r>
          </a:p>
          <a:p>
            <a:pPr lvl="2"/>
            <a:r>
              <a:rPr lang="cs-CZ" dirty="0"/>
              <a:t>… až po notepad</a:t>
            </a:r>
          </a:p>
          <a:p>
            <a:r>
              <a:rPr lang="cs-CZ" dirty="0"/>
              <a:t>Nevýhody</a:t>
            </a:r>
          </a:p>
          <a:p>
            <a:pPr lvl="1"/>
            <a:r>
              <a:rPr lang="cs-CZ" dirty="0"/>
              <a:t>Poměrně mladý</a:t>
            </a:r>
          </a:p>
          <a:p>
            <a:pPr lvl="1"/>
            <a:r>
              <a:rPr lang="cs-CZ" dirty="0"/>
              <a:t>Není přísný k datům (co neuložím, neexistuje)</a:t>
            </a:r>
          </a:p>
        </p:txBody>
      </p:sp>
    </p:spTree>
    <p:extLst>
      <p:ext uri="{BB962C8B-B14F-4D97-AF65-F5344CB8AC3E}">
        <p14:creationId xmlns:p14="http://schemas.microsoft.com/office/powerpoint/2010/main" val="176143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47D61C3-5260-42FD-98A7-5241773C9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747" y="593090"/>
            <a:ext cx="7281333" cy="4095750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9562A2B-2A5D-4749-98BF-956E2469CF0A}"/>
              </a:ext>
            </a:extLst>
          </p:cNvPr>
          <p:cNvSpPr txBox="1"/>
          <p:nvPr/>
        </p:nvSpPr>
        <p:spPr>
          <a:xfrm>
            <a:off x="3674483" y="5283201"/>
            <a:ext cx="4459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3600" b="1" dirty="0"/>
              <a:t>CO JEN VYBRAT??</a:t>
            </a:r>
          </a:p>
        </p:txBody>
      </p:sp>
    </p:spTree>
    <p:extLst>
      <p:ext uri="{BB962C8B-B14F-4D97-AF65-F5344CB8AC3E}">
        <p14:creationId xmlns:p14="http://schemas.microsoft.com/office/powerpoint/2010/main" val="10765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4726C-8FEA-403E-B9B4-F7A6B480A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</a:t>
            </a:r>
            <a:r>
              <a:rPr lang="cs-CZ" dirty="0" err="1"/>
              <a:t>YesSQL</a:t>
            </a:r>
            <a:r>
              <a:rPr lang="cs-CZ" dirty="0"/>
              <a:t>“ na MS SQL Serveru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98BC8-5785-4AFA-82C9-F0A90DA93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Stírá se rozdíl mezi on-premise a Azure</a:t>
            </a:r>
          </a:p>
          <a:p>
            <a:r>
              <a:rPr lang="cs-CZ" dirty="0"/>
              <a:t>On-premise</a:t>
            </a:r>
          </a:p>
          <a:p>
            <a:pPr lvl="1"/>
            <a:r>
              <a:rPr lang="cs-CZ" dirty="0"/>
              <a:t>Data in-house</a:t>
            </a:r>
          </a:p>
          <a:p>
            <a:pPr lvl="1"/>
            <a:r>
              <a:rPr lang="cs-CZ" dirty="0"/>
              <a:t>Plná funkcionalita</a:t>
            </a:r>
          </a:p>
          <a:p>
            <a:pPr lvl="1"/>
            <a:r>
              <a:rPr lang="cs-CZ" dirty="0"/>
              <a:t>Nároky na správu</a:t>
            </a:r>
          </a:p>
          <a:p>
            <a:pPr lvl="1"/>
            <a:r>
              <a:rPr lang="cs-CZ" dirty="0"/>
              <a:t>Složitá topologie pro velká data</a:t>
            </a:r>
          </a:p>
          <a:p>
            <a:r>
              <a:rPr lang="cs-CZ" dirty="0"/>
              <a:t>Azure</a:t>
            </a:r>
          </a:p>
          <a:p>
            <a:pPr lvl="1"/>
            <a:r>
              <a:rPr lang="cs-CZ" dirty="0"/>
              <a:t>Azure SQL Database</a:t>
            </a:r>
          </a:p>
          <a:p>
            <a:pPr lvl="1"/>
            <a:r>
              <a:rPr lang="cs-CZ" dirty="0"/>
              <a:t>Azure SQL Server</a:t>
            </a:r>
          </a:p>
          <a:p>
            <a:pPr lvl="1"/>
            <a:r>
              <a:rPr lang="cs-CZ" dirty="0"/>
              <a:t>Azure SQL Data </a:t>
            </a:r>
            <a:r>
              <a:rPr lang="cs-CZ" dirty="0" err="1"/>
              <a:t>Warehouse</a:t>
            </a:r>
            <a:endParaRPr lang="cs-CZ" dirty="0"/>
          </a:p>
          <a:p>
            <a:pPr lvl="1"/>
            <a:r>
              <a:rPr lang="cs-CZ" dirty="0" err="1"/>
              <a:t>Managed</a:t>
            </a:r>
            <a:r>
              <a:rPr lang="cs-CZ" dirty="0"/>
              <a:t> </a:t>
            </a:r>
            <a:r>
              <a:rPr lang="cs-CZ" dirty="0" err="1"/>
              <a:t>Instances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646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F560CC-24F4-450A-9142-A388091FF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Storage</a:t>
            </a:r>
            <a:r>
              <a:rPr lang="cs-CZ" dirty="0"/>
              <a:t> struktury MS SQL a Velká data 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74C104F-7E1B-4F7C-9B92-2354C298A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Data </a:t>
            </a:r>
            <a:r>
              <a:rPr lang="cs-CZ" dirty="0" err="1"/>
              <a:t>pages</a:t>
            </a:r>
            <a:r>
              <a:rPr lang="cs-CZ" dirty="0"/>
              <a:t> – </a:t>
            </a:r>
            <a:r>
              <a:rPr lang="cs-CZ" dirty="0" err="1"/>
              <a:t>row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data</a:t>
            </a:r>
          </a:p>
          <a:p>
            <a:pPr lvl="1"/>
            <a:r>
              <a:rPr lang="cs-CZ" dirty="0" err="1"/>
              <a:t>Random</a:t>
            </a:r>
            <a:r>
              <a:rPr lang="cs-CZ" dirty="0"/>
              <a:t> I/O</a:t>
            </a:r>
          </a:p>
          <a:p>
            <a:pPr lvl="1"/>
            <a:r>
              <a:rPr lang="cs-CZ" dirty="0"/>
              <a:t>Složitá indexace </a:t>
            </a:r>
          </a:p>
          <a:p>
            <a:pPr lvl="2"/>
            <a:r>
              <a:rPr lang="cs-CZ" dirty="0"/>
              <a:t>B</a:t>
            </a:r>
            <a:r>
              <a:rPr lang="cs-CZ" sz="1800" baseline="30000" dirty="0"/>
              <a:t>+</a:t>
            </a:r>
            <a:r>
              <a:rPr lang="cs-CZ" dirty="0"/>
              <a:t>-</a:t>
            </a:r>
            <a:r>
              <a:rPr lang="cs-CZ" dirty="0" err="1"/>
              <a:t>trees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D4CCAF1-0863-403B-BE8F-6C5DE6FDE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461" y="2443480"/>
            <a:ext cx="5928539" cy="4307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48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B6E596-2DF8-4DB0-A5E6-0C656553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Storage</a:t>
            </a:r>
            <a:r>
              <a:rPr lang="cs-CZ" dirty="0"/>
              <a:t> struktury MS SQL a Velká data II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E76314-F496-4610-8502-AF4416789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Columnstore</a:t>
            </a:r>
            <a:endParaRPr lang="cs-CZ" dirty="0"/>
          </a:p>
          <a:p>
            <a:pPr lvl="1"/>
            <a:r>
              <a:rPr lang="cs-CZ" dirty="0" err="1"/>
              <a:t>Nonclustered</a:t>
            </a:r>
            <a:r>
              <a:rPr lang="cs-CZ" dirty="0"/>
              <a:t> </a:t>
            </a:r>
            <a:r>
              <a:rPr lang="cs-CZ" dirty="0" err="1"/>
              <a:t>columnstore</a:t>
            </a:r>
            <a:endParaRPr lang="cs-CZ" dirty="0"/>
          </a:p>
          <a:p>
            <a:pPr lvl="2"/>
            <a:r>
              <a:rPr lang="cs-CZ" dirty="0"/>
              <a:t>Odbourání konkurence </a:t>
            </a:r>
            <a:r>
              <a:rPr lang="cs-CZ" dirty="0" err="1"/>
              <a:t>random</a:t>
            </a:r>
            <a:r>
              <a:rPr lang="cs-CZ" dirty="0"/>
              <a:t> I/O a </a:t>
            </a:r>
            <a:r>
              <a:rPr lang="cs-CZ" dirty="0" err="1"/>
              <a:t>sequence</a:t>
            </a:r>
            <a:r>
              <a:rPr lang="cs-CZ" dirty="0"/>
              <a:t> </a:t>
            </a:r>
            <a:r>
              <a:rPr lang="cs-CZ" dirty="0" err="1"/>
              <a:t>reads</a:t>
            </a:r>
            <a:endParaRPr lang="cs-CZ" dirty="0"/>
          </a:p>
          <a:p>
            <a:pPr lvl="2"/>
            <a:r>
              <a:rPr lang="cs-CZ" dirty="0"/>
              <a:t>Přímočarý návrh</a:t>
            </a:r>
          </a:p>
          <a:p>
            <a:pPr lvl="1"/>
            <a:r>
              <a:rPr lang="cs-CZ" dirty="0" err="1"/>
              <a:t>Clustered</a:t>
            </a:r>
            <a:r>
              <a:rPr lang="cs-CZ" dirty="0"/>
              <a:t> </a:t>
            </a:r>
            <a:r>
              <a:rPr lang="cs-CZ" dirty="0" err="1"/>
              <a:t>columnstore</a:t>
            </a:r>
            <a:endParaRPr lang="cs-CZ" dirty="0"/>
          </a:p>
          <a:p>
            <a:pPr lvl="2"/>
            <a:r>
              <a:rPr lang="cs-CZ" dirty="0"/>
              <a:t>Velká fakta</a:t>
            </a:r>
          </a:p>
          <a:p>
            <a:pPr lvl="2"/>
            <a:r>
              <a:rPr lang="cs-CZ" dirty="0"/>
              <a:t>Velké dimenze</a:t>
            </a:r>
          </a:p>
          <a:p>
            <a:pPr lvl="2"/>
            <a:r>
              <a:rPr lang="cs-CZ" dirty="0"/>
              <a:t>Omezení DT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0E8328E-E8EF-4DA0-8400-A71972C2F7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748" y="3472498"/>
            <a:ext cx="55340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494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474</Words>
  <Application>Microsoft Office PowerPoint</Application>
  <PresentationFormat>Širokoúhlá obrazovka</PresentationFormat>
  <Paragraphs>141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Segoe UI</vt:lpstr>
      <vt:lpstr>Segoe UI Semibold</vt:lpstr>
      <vt:lpstr>Wingdings</vt:lpstr>
      <vt:lpstr>Gopas 1  (3 barvy)</vt:lpstr>
      <vt:lpstr>Analýza velkých dat strukturovaně či nestrukturovaně?</vt:lpstr>
      <vt:lpstr>Agenda</vt:lpstr>
      <vt:lpstr>NoSQL? YesSQL?</vt:lpstr>
      <vt:lpstr>Výhody a nevýhody „YesSQL“ konceptu</vt:lpstr>
      <vt:lpstr>Výhody a nevýhody NoSQL konceptu</vt:lpstr>
      <vt:lpstr>Prezentace aplikace PowerPoint</vt:lpstr>
      <vt:lpstr>„YesSQL“ na MS SQL Serveru</vt:lpstr>
      <vt:lpstr>Storage struktury MS SQL a Velká data I</vt:lpstr>
      <vt:lpstr>Storage struktury MS SQL a Velká data II</vt:lpstr>
      <vt:lpstr>Prezentace aplikace PowerPoint</vt:lpstr>
      <vt:lpstr>Storage struktury MS SQL a Velká data III</vt:lpstr>
      <vt:lpstr>MS SQL Server v Azure</vt:lpstr>
      <vt:lpstr>Charakteristiky NoSQL konceptu</vt:lpstr>
      <vt:lpstr>Implementace NoSQL</vt:lpstr>
      <vt:lpstr>Cosmos DB</vt:lpstr>
      <vt:lpstr>Storage v CosmosDB</vt:lpstr>
      <vt:lpstr>Architektura CosmosDB</vt:lpstr>
      <vt:lpstr>Prezentace aplikace PowerPoint</vt:lpstr>
      <vt:lpstr>Resumé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velkých dat strukturovaně či nestrukturovaně?</dc:title>
  <cp:lastModifiedBy>Vladimír Mužný</cp:lastModifiedBy>
  <cp:revision>200</cp:revision>
  <dcterms:created xsi:type="dcterms:W3CDTF">2014-11-11T15:45:29Z</dcterms:created>
  <dcterms:modified xsi:type="dcterms:W3CDTF">2018-04-07T08:56:48Z</dcterms:modified>
</cp:coreProperties>
</file>