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0965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308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971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862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51517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855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2058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9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3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49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9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41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840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9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3CD8C3-4E15-4143-B3FB-A755AF0048C5}" type="datetimeFigureOut">
              <a:rPr lang="cs-CZ" smtClean="0"/>
              <a:t>16.08.2016</a:t>
            </a:fld>
            <a:endParaRPr lang="cs-CZ"/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647D452B-6490-45CC-8D5B-9E74B70FEDE3}" type="slidenum">
              <a:rPr lang="cs-CZ" smtClean="0"/>
              <a:t>‹#›</a:t>
            </a:fld>
            <a:endParaRPr lang="cs-CZ"/>
          </a:p>
        </p:txBody>
      </p:sp>
      <p:grpSp>
        <p:nvGrpSpPr>
          <p:cNvPr id="24" name="Skupina 23"/>
          <p:cNvGrpSpPr/>
          <p:nvPr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828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Co nového na SQL Serveru 2016</a:t>
            </a:r>
            <a:br>
              <a:rPr lang="cs-CZ" dirty="0"/>
            </a:br>
            <a:r>
              <a:rPr lang="cs-CZ" dirty="0"/>
              <a:t>aneb koupit, či nekoupit?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vladimir.muzny@dropman.cz</a:t>
            </a:r>
          </a:p>
        </p:txBody>
      </p:sp>
    </p:spTree>
    <p:extLst>
      <p:ext uri="{BB962C8B-B14F-4D97-AF65-F5344CB8AC3E}">
        <p14:creationId xmlns:p14="http://schemas.microsoft.com/office/powerpoint/2010/main" val="154274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Encrypted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Problém:</a:t>
            </a:r>
          </a:p>
          <a:p>
            <a:pPr lvl="1"/>
            <a:r>
              <a:rPr lang="cs-CZ" dirty="0"/>
              <a:t>Data vidí i spravuje tatáž osoba</a:t>
            </a:r>
          </a:p>
          <a:p>
            <a:pPr lvl="1"/>
            <a:r>
              <a:rPr lang="cs-CZ" dirty="0"/>
              <a:t>V mnoha situacích nežádoucí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  <a:p>
            <a:pPr lvl="1"/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Encrypted</a:t>
            </a:r>
            <a:endParaRPr lang="cs-CZ" dirty="0"/>
          </a:p>
          <a:p>
            <a:pPr lvl="1"/>
            <a:r>
              <a:rPr lang="cs-CZ" dirty="0"/>
              <a:t>Data šifrovaná na klientu (.NET 4.6)</a:t>
            </a:r>
          </a:p>
          <a:p>
            <a:pPr lvl="1"/>
            <a:r>
              <a:rPr lang="cs-CZ" dirty="0"/>
              <a:t>SQL Server spravuje pouze šifrovanou verzi dat</a:t>
            </a:r>
          </a:p>
          <a:p>
            <a:pPr lvl="1"/>
            <a:r>
              <a:rPr lang="cs-CZ" dirty="0" err="1"/>
              <a:t>Randomized</a:t>
            </a:r>
            <a:r>
              <a:rPr lang="cs-CZ" dirty="0"/>
              <a:t> nebo </a:t>
            </a:r>
            <a:r>
              <a:rPr lang="cs-CZ" dirty="0" err="1"/>
              <a:t>Deterministic</a:t>
            </a:r>
            <a:r>
              <a:rPr lang="cs-CZ" dirty="0"/>
              <a:t> </a:t>
            </a:r>
            <a:r>
              <a:rPr lang="cs-CZ" dirty="0" err="1"/>
              <a:t>encryption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89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22" y="1773374"/>
            <a:ext cx="7164133" cy="4351338"/>
          </a:xfrm>
        </p:spPr>
      </p:pic>
    </p:spTree>
    <p:extLst>
      <p:ext uri="{BB962C8B-B14F-4D97-AF65-F5344CB8AC3E}">
        <p14:creationId xmlns:p14="http://schemas.microsoft.com/office/powerpoint/2010/main" val="115413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Problémy:</a:t>
            </a:r>
          </a:p>
          <a:p>
            <a:pPr lvl="1"/>
            <a:r>
              <a:rPr lang="cs-CZ" dirty="0"/>
              <a:t>Proč se zpomalil dotaz?</a:t>
            </a:r>
          </a:p>
          <a:p>
            <a:pPr lvl="1"/>
            <a:r>
              <a:rPr lang="cs-CZ" dirty="0"/>
              <a:t>Jaký byl plán před tím, než dotaz zpomalil?</a:t>
            </a:r>
          </a:p>
          <a:p>
            <a:pPr lvl="1"/>
            <a:r>
              <a:rPr lang="cs-CZ" dirty="0"/>
              <a:t>TTD: </a:t>
            </a:r>
            <a:r>
              <a:rPr lang="cs-CZ" dirty="0" err="1"/>
              <a:t>Time</a:t>
            </a:r>
            <a:r>
              <a:rPr lang="cs-CZ" dirty="0"/>
              <a:t> to </a:t>
            </a:r>
            <a:r>
              <a:rPr lang="cs-CZ" dirty="0" err="1"/>
              <a:t>Detect</a:t>
            </a:r>
            <a:endParaRPr lang="cs-CZ" dirty="0"/>
          </a:p>
          <a:p>
            <a:pPr lvl="1"/>
            <a:r>
              <a:rPr lang="cs-CZ" dirty="0"/>
              <a:t>TTM: </a:t>
            </a:r>
            <a:r>
              <a:rPr lang="cs-CZ" dirty="0" err="1"/>
              <a:t>Time</a:t>
            </a:r>
            <a:r>
              <a:rPr lang="cs-CZ" dirty="0"/>
              <a:t> to </a:t>
            </a:r>
            <a:r>
              <a:rPr lang="cs-CZ" dirty="0" err="1"/>
              <a:t>Mitigate</a:t>
            </a:r>
            <a:endParaRPr lang="cs-CZ" dirty="0"/>
          </a:p>
          <a:p>
            <a:r>
              <a:rPr lang="cs-CZ" dirty="0"/>
              <a:t>Řešení:</a:t>
            </a:r>
          </a:p>
          <a:p>
            <a:pPr lvl="1"/>
            <a:r>
              <a:rPr lang="cs-CZ" dirty="0"/>
              <a:t>Trvalé úložiště plánů a statistik dotazů =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  <a:p>
            <a:pPr lvl="1"/>
            <a:r>
              <a:rPr lang="cs-CZ" dirty="0"/>
              <a:t>Sbírá text dotazu</a:t>
            </a:r>
          </a:p>
          <a:p>
            <a:pPr lvl="1"/>
            <a:r>
              <a:rPr lang="cs-CZ" dirty="0"/>
              <a:t>Nastavení připojení</a:t>
            </a:r>
          </a:p>
          <a:p>
            <a:pPr lvl="1"/>
            <a:r>
              <a:rPr lang="cs-CZ" dirty="0"/>
              <a:t>Všechny plány</a:t>
            </a:r>
          </a:p>
          <a:p>
            <a:pPr lvl="1"/>
            <a:r>
              <a:rPr lang="cs-CZ" dirty="0"/>
              <a:t>Výkonnostní ukazatele</a:t>
            </a:r>
          </a:p>
        </p:txBody>
      </p:sp>
    </p:spTree>
    <p:extLst>
      <p:ext uri="{BB962C8B-B14F-4D97-AF65-F5344CB8AC3E}">
        <p14:creationId xmlns:p14="http://schemas.microsoft.com/office/powerpoint/2010/main" val="1755939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- Architektura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pSp>
        <p:nvGrpSpPr>
          <p:cNvPr id="4" name="Group 10"/>
          <p:cNvGrpSpPr/>
          <p:nvPr/>
        </p:nvGrpSpPr>
        <p:grpSpPr>
          <a:xfrm>
            <a:off x="1169346" y="2061374"/>
            <a:ext cx="6888934" cy="3879840"/>
            <a:chOff x="533619" y="1439004"/>
            <a:chExt cx="6888934" cy="3879840"/>
          </a:xfrm>
        </p:grpSpPr>
        <p:sp>
          <p:nvSpPr>
            <p:cNvPr id="5" name="TextBox 39"/>
            <p:cNvSpPr txBox="1"/>
            <p:nvPr/>
          </p:nvSpPr>
          <p:spPr>
            <a:xfrm>
              <a:off x="2736494" y="4796601"/>
              <a:ext cx="4686059" cy="522243"/>
            </a:xfrm>
            <a:prstGeom prst="rect">
              <a:avLst/>
            </a:prstGeom>
            <a:noFill/>
          </p:spPr>
          <p:txBody>
            <a:bodyPr wrap="square" lIns="182880" tIns="146304" rIns="182880" bIns="146304" rtlCol="0">
              <a:noAutofit/>
            </a:bodyPr>
            <a:lstStyle/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chemeClr val="bg1"/>
                  </a:solidFill>
                </a:rPr>
                <a:t>Durability latency controlled by DB option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</a:pPr>
              <a:r>
                <a:rPr lang="en-US" sz="1600" dirty="0">
                  <a:solidFill>
                    <a:schemeClr val="bg1"/>
                  </a:solidFill>
                </a:rPr>
                <a:t>DATA_FLUSH_INTERNAL_SECONDS</a:t>
              </a:r>
            </a:p>
          </p:txBody>
        </p:sp>
        <p:grpSp>
          <p:nvGrpSpPr>
            <p:cNvPr id="6" name="Group 9"/>
            <p:cNvGrpSpPr/>
            <p:nvPr/>
          </p:nvGrpSpPr>
          <p:grpSpPr>
            <a:xfrm>
              <a:off x="533619" y="1439004"/>
              <a:ext cx="6134372" cy="3293715"/>
              <a:chOff x="533619" y="1439004"/>
              <a:chExt cx="6134372" cy="3293715"/>
            </a:xfrm>
          </p:grpSpPr>
          <p:cxnSp>
            <p:nvCxnSpPr>
              <p:cNvPr id="7" name="Straight Arrow Connector 26"/>
              <p:cNvCxnSpPr/>
              <p:nvPr/>
            </p:nvCxnSpPr>
            <p:spPr>
              <a:xfrm>
                <a:off x="1114778" y="2802167"/>
                <a:ext cx="0" cy="512981"/>
              </a:xfrm>
              <a:prstGeom prst="straightConnector1">
                <a:avLst/>
              </a:prstGeom>
              <a:ln w="38100">
                <a:solidFill>
                  <a:schemeClr val="bg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21"/>
              <p:cNvCxnSpPr/>
              <p:nvPr/>
            </p:nvCxnSpPr>
            <p:spPr>
              <a:xfrm>
                <a:off x="1114778" y="1892666"/>
                <a:ext cx="0" cy="222747"/>
              </a:xfrm>
              <a:prstGeom prst="straightConnector1">
                <a:avLst/>
              </a:prstGeom>
              <a:ln w="38100">
                <a:solidFill>
                  <a:schemeClr val="bg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Rectangle 24"/>
              <p:cNvSpPr/>
              <p:nvPr/>
            </p:nvSpPr>
            <p:spPr bwMode="auto">
              <a:xfrm>
                <a:off x="2899998" y="1581192"/>
                <a:ext cx="3767993" cy="3151527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63500">
                <a:solidFill>
                  <a:schemeClr val="bg2"/>
                </a:solidFill>
                <a:miter lim="800000"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342900" indent="-342900"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Font typeface="Wingdings 3" panose="05040102010807070707" pitchFamily="18" charset="2"/>
                  <a:buChar char="Æ"/>
                </a:pPr>
                <a:endParaRPr lang="en-US" sz="2000" b="1" dirty="0">
                  <a:solidFill>
                    <a:schemeClr val="bg1"/>
                  </a:solidFill>
                  <a:latin typeface="+mj-lt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" name="TextBox 33"/>
              <p:cNvSpPr txBox="1"/>
              <p:nvPr/>
            </p:nvSpPr>
            <p:spPr>
              <a:xfrm>
                <a:off x="3482416" y="4044874"/>
                <a:ext cx="2586676" cy="522243"/>
              </a:xfrm>
              <a:prstGeom prst="rect">
                <a:avLst/>
              </a:prstGeom>
              <a:noFill/>
            </p:spPr>
            <p:txBody>
              <a:bodyPr wrap="square" lIns="182880" tIns="146304" rIns="182880" bIns="146304" rtlCol="0">
                <a:no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latin typeface="+mj-lt"/>
                  </a:rPr>
                  <a:t>Query Store</a:t>
                </a:r>
              </a:p>
            </p:txBody>
          </p:sp>
          <p:cxnSp>
            <p:nvCxnSpPr>
              <p:cNvPr id="11" name="Straight Arrow Connector 34"/>
              <p:cNvCxnSpPr/>
              <p:nvPr/>
            </p:nvCxnSpPr>
            <p:spPr>
              <a:xfrm>
                <a:off x="4431411" y="2427161"/>
                <a:ext cx="657263" cy="451746"/>
              </a:xfrm>
              <a:prstGeom prst="straightConnector1">
                <a:avLst/>
              </a:prstGeom>
              <a:ln w="38100">
                <a:solidFill>
                  <a:schemeClr val="bg2">
                    <a:lumMod val="75000"/>
                  </a:schemeClr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35"/>
              <p:cNvCxnSpPr/>
              <p:nvPr/>
            </p:nvCxnSpPr>
            <p:spPr>
              <a:xfrm flipV="1">
                <a:off x="4418882" y="3135598"/>
                <a:ext cx="668603" cy="531187"/>
              </a:xfrm>
              <a:prstGeom prst="straightConnector1">
                <a:avLst/>
              </a:prstGeom>
              <a:ln w="38100">
                <a:solidFill>
                  <a:schemeClr val="bg2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40"/>
              <p:cNvSpPr txBox="1"/>
              <p:nvPr/>
            </p:nvSpPr>
            <p:spPr>
              <a:xfrm>
                <a:off x="3509120" y="2954216"/>
                <a:ext cx="1515831" cy="19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400" dirty="0">
                    <a:solidFill>
                      <a:schemeClr val="bg1"/>
                    </a:solidFill>
                  </a:rPr>
                  <a:t>Async write-back</a:t>
                </a:r>
              </a:p>
            </p:txBody>
          </p:sp>
          <p:grpSp>
            <p:nvGrpSpPr>
              <p:cNvPr id="14" name="Group 106"/>
              <p:cNvGrpSpPr/>
              <p:nvPr/>
            </p:nvGrpSpPr>
            <p:grpSpPr>
              <a:xfrm>
                <a:off x="548518" y="2127557"/>
                <a:ext cx="1153875" cy="686192"/>
                <a:chOff x="5765273" y="2605240"/>
                <a:chExt cx="1153875" cy="686192"/>
              </a:xfrm>
            </p:grpSpPr>
            <p:sp>
              <p:nvSpPr>
                <p:cNvPr id="34" name="Rectangle 75"/>
                <p:cNvSpPr/>
                <p:nvPr/>
              </p:nvSpPr>
              <p:spPr bwMode="auto">
                <a:xfrm>
                  <a:off x="5765273" y="3245713"/>
                  <a:ext cx="1153875" cy="45719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342900" indent="-342900"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Wingdings 3" panose="05040102010807070707" pitchFamily="18" charset="2"/>
                    <a:buChar char="Æ"/>
                  </a:pPr>
                  <a:endParaRPr lang="en-US" sz="2000" b="1" dirty="0">
                    <a:solidFill>
                      <a:schemeClr val="bg1"/>
                    </a:solidFill>
                    <a:latin typeface="+mj-lt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35" name="Rectangle 45"/>
                <p:cNvSpPr/>
                <p:nvPr/>
              </p:nvSpPr>
              <p:spPr bwMode="auto">
                <a:xfrm>
                  <a:off x="5765642" y="2605240"/>
                  <a:ext cx="1153506" cy="65000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Compile</a:t>
                  </a:r>
                </a:p>
              </p:txBody>
            </p:sp>
          </p:grpSp>
          <p:grpSp>
            <p:nvGrpSpPr>
              <p:cNvPr id="15" name="Group 107"/>
              <p:cNvGrpSpPr/>
              <p:nvPr/>
            </p:nvGrpSpPr>
            <p:grpSpPr>
              <a:xfrm>
                <a:off x="548518" y="3316381"/>
                <a:ext cx="1153875" cy="686935"/>
                <a:chOff x="5765273" y="3794064"/>
                <a:chExt cx="1153875" cy="686935"/>
              </a:xfrm>
            </p:grpSpPr>
            <p:sp>
              <p:nvSpPr>
                <p:cNvPr id="32" name="Rectangle 74"/>
                <p:cNvSpPr/>
                <p:nvPr/>
              </p:nvSpPr>
              <p:spPr bwMode="auto">
                <a:xfrm>
                  <a:off x="5765273" y="4435280"/>
                  <a:ext cx="1153875" cy="45719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342900" indent="-342900"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Wingdings 3" panose="05040102010807070707" pitchFamily="18" charset="2"/>
                    <a:buChar char="Æ"/>
                  </a:pPr>
                  <a:endParaRPr lang="en-US" sz="2000" b="1" dirty="0">
                    <a:solidFill>
                      <a:schemeClr val="bg1"/>
                    </a:solidFill>
                    <a:latin typeface="+mj-lt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33" name="Rectangle 47"/>
                <p:cNvSpPr/>
                <p:nvPr/>
              </p:nvSpPr>
              <p:spPr bwMode="auto">
                <a:xfrm>
                  <a:off x="5765642" y="3794064"/>
                  <a:ext cx="1153506" cy="650007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Execute</a:t>
                  </a:r>
                </a:p>
              </p:txBody>
            </p:sp>
          </p:grpSp>
          <p:sp>
            <p:nvSpPr>
              <p:cNvPr id="16" name="TextBox 71"/>
              <p:cNvSpPr txBox="1"/>
              <p:nvPr/>
            </p:nvSpPr>
            <p:spPr>
              <a:xfrm>
                <a:off x="533619" y="1439004"/>
                <a:ext cx="1153506" cy="522243"/>
              </a:xfrm>
              <a:prstGeom prst="rect">
                <a:avLst/>
              </a:prstGeom>
              <a:noFill/>
            </p:spPr>
            <p:txBody>
              <a:bodyPr wrap="square" lIns="182880" tIns="146304" rIns="182880" bIns="146304" rtlCol="0">
                <a:no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latin typeface="+mj-lt"/>
                  </a:rPr>
                  <a:t>SQL</a:t>
                </a:r>
              </a:p>
            </p:txBody>
          </p:sp>
          <p:grpSp>
            <p:nvGrpSpPr>
              <p:cNvPr id="17" name="Group 108"/>
              <p:cNvGrpSpPr/>
              <p:nvPr/>
            </p:nvGrpSpPr>
            <p:grpSpPr>
              <a:xfrm>
                <a:off x="3133821" y="2127557"/>
                <a:ext cx="1340358" cy="690255"/>
                <a:chOff x="8350576" y="2605240"/>
                <a:chExt cx="1340358" cy="690255"/>
              </a:xfrm>
            </p:grpSpPr>
            <p:sp>
              <p:nvSpPr>
                <p:cNvPr id="30" name="Rectangle 77"/>
                <p:cNvSpPr/>
                <p:nvPr/>
              </p:nvSpPr>
              <p:spPr bwMode="auto">
                <a:xfrm>
                  <a:off x="8352410" y="3249776"/>
                  <a:ext cx="1338524" cy="45719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342900" indent="-342900"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Wingdings 3" panose="05040102010807070707" pitchFamily="18" charset="2"/>
                    <a:buChar char="Æ"/>
                  </a:pPr>
                  <a:endParaRPr lang="en-US" sz="2000" b="1" dirty="0">
                    <a:solidFill>
                      <a:schemeClr val="bg1"/>
                    </a:solidFill>
                    <a:latin typeface="+mj-lt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31" name="Rectangle 99"/>
                <p:cNvSpPr/>
                <p:nvPr/>
              </p:nvSpPr>
              <p:spPr bwMode="auto">
                <a:xfrm>
                  <a:off x="8350576" y="2605240"/>
                  <a:ext cx="1340090" cy="65000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Plan store</a:t>
                  </a:r>
                </a:p>
              </p:txBody>
            </p:sp>
          </p:grpSp>
          <p:grpSp>
            <p:nvGrpSpPr>
              <p:cNvPr id="18" name="Group 109"/>
              <p:cNvGrpSpPr/>
              <p:nvPr/>
            </p:nvGrpSpPr>
            <p:grpSpPr>
              <a:xfrm>
                <a:off x="3129327" y="3316381"/>
                <a:ext cx="1340090" cy="690453"/>
                <a:chOff x="8346082" y="3794064"/>
                <a:chExt cx="1340090" cy="690453"/>
              </a:xfrm>
            </p:grpSpPr>
            <p:sp>
              <p:nvSpPr>
                <p:cNvPr id="28" name="Rectangle 100"/>
                <p:cNvSpPr/>
                <p:nvPr/>
              </p:nvSpPr>
              <p:spPr bwMode="auto">
                <a:xfrm>
                  <a:off x="8347648" y="4438798"/>
                  <a:ext cx="1338524" cy="45719"/>
                </a:xfrm>
                <a:prstGeom prst="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342900" indent="-342900"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Font typeface="Wingdings 3" panose="05040102010807070707" pitchFamily="18" charset="2"/>
                    <a:buChar char="Æ"/>
                  </a:pPr>
                  <a:endParaRPr lang="en-US" sz="2000" b="1" dirty="0">
                    <a:solidFill>
                      <a:schemeClr val="bg1"/>
                    </a:solidFill>
                    <a:latin typeface="+mj-lt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29" name="Rectangle 101"/>
                <p:cNvSpPr/>
                <p:nvPr/>
              </p:nvSpPr>
              <p:spPr bwMode="auto">
                <a:xfrm>
                  <a:off x="8346082" y="3794064"/>
                  <a:ext cx="1340090" cy="650007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91440" rIns="91440" bIns="9144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>
                      <a:solidFill>
                        <a:schemeClr val="tx1"/>
                      </a:solidFill>
                      <a:latin typeface="Segoe UI" panose="020B0502040204020203" pitchFamily="34" charset="0"/>
                      <a:cs typeface="Segoe UI" panose="020B0502040204020203" pitchFamily="34" charset="0"/>
                    </a:rPr>
                    <a:t>Runtime stats</a:t>
                  </a:r>
                </a:p>
              </p:txBody>
            </p:sp>
          </p:grpSp>
          <p:grpSp>
            <p:nvGrpSpPr>
              <p:cNvPr id="19" name="Group 3"/>
              <p:cNvGrpSpPr/>
              <p:nvPr/>
            </p:nvGrpSpPr>
            <p:grpSpPr>
              <a:xfrm>
                <a:off x="5140863" y="2231684"/>
                <a:ext cx="1252886" cy="1662094"/>
                <a:chOff x="4563207" y="2652516"/>
                <a:chExt cx="1412650" cy="1874038"/>
              </a:xfrm>
            </p:grpSpPr>
            <p:grpSp>
              <p:nvGrpSpPr>
                <p:cNvPr id="24" name="Group 2"/>
                <p:cNvGrpSpPr/>
                <p:nvPr/>
              </p:nvGrpSpPr>
              <p:grpSpPr>
                <a:xfrm>
                  <a:off x="4563207" y="2652516"/>
                  <a:ext cx="1412650" cy="1874038"/>
                  <a:chOff x="7341304" y="2517313"/>
                  <a:chExt cx="1988447" cy="2637901"/>
                </a:xfrm>
              </p:grpSpPr>
              <p:sp>
                <p:nvSpPr>
                  <p:cNvPr id="26" name="Freeform 100"/>
                  <p:cNvSpPr>
                    <a:spLocks/>
                  </p:cNvSpPr>
                  <p:nvPr/>
                </p:nvSpPr>
                <p:spPr bwMode="auto">
                  <a:xfrm>
                    <a:off x="7341304" y="2517313"/>
                    <a:ext cx="1988447" cy="2637901"/>
                  </a:xfrm>
                  <a:custGeom>
                    <a:avLst/>
                    <a:gdLst>
                      <a:gd name="T0" fmla="*/ 51 w 102"/>
                      <a:gd name="T1" fmla="*/ 0 h 136"/>
                      <a:gd name="T2" fmla="*/ 0 w 102"/>
                      <a:gd name="T3" fmla="*/ 20 h 136"/>
                      <a:gd name="T4" fmla="*/ 0 w 102"/>
                      <a:gd name="T5" fmla="*/ 115 h 136"/>
                      <a:gd name="T6" fmla="*/ 51 w 102"/>
                      <a:gd name="T7" fmla="*/ 136 h 136"/>
                      <a:gd name="T8" fmla="*/ 102 w 102"/>
                      <a:gd name="T9" fmla="*/ 116 h 136"/>
                      <a:gd name="T10" fmla="*/ 102 w 102"/>
                      <a:gd name="T11" fmla="*/ 21 h 136"/>
                      <a:gd name="T12" fmla="*/ 51 w 102"/>
                      <a:gd name="T13" fmla="*/ 0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2" h="136">
                        <a:moveTo>
                          <a:pt x="51" y="0"/>
                        </a:moveTo>
                        <a:cubicBezTo>
                          <a:pt x="23" y="0"/>
                          <a:pt x="0" y="9"/>
                          <a:pt x="0" y="20"/>
                        </a:cubicBezTo>
                        <a:cubicBezTo>
                          <a:pt x="0" y="115"/>
                          <a:pt x="0" y="115"/>
                          <a:pt x="0" y="115"/>
                        </a:cubicBezTo>
                        <a:cubicBezTo>
                          <a:pt x="0" y="126"/>
                          <a:pt x="23" y="136"/>
                          <a:pt x="51" y="136"/>
                        </a:cubicBezTo>
                        <a:cubicBezTo>
                          <a:pt x="79" y="136"/>
                          <a:pt x="102" y="126"/>
                          <a:pt x="102" y="116"/>
                        </a:cubicBezTo>
                        <a:cubicBezTo>
                          <a:pt x="102" y="21"/>
                          <a:pt x="102" y="21"/>
                          <a:pt x="102" y="21"/>
                        </a:cubicBezTo>
                        <a:cubicBezTo>
                          <a:pt x="102" y="10"/>
                          <a:pt x="79" y="0"/>
                          <a:pt x="51" y="0"/>
                        </a:cubicBezTo>
                        <a:close/>
                      </a:path>
                    </a:pathLst>
                  </a:custGeom>
                  <a:solidFill>
                    <a:schemeClr val="bg2">
                      <a:lumMod val="75000"/>
                    </a:schemeClr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27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7629950" y="2653618"/>
                    <a:ext cx="1403138" cy="424951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algn="ctr"/>
                    <a:endParaRPr lang="en-US" sz="11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25" name="TextBox 85"/>
                <p:cNvSpPr txBox="1"/>
                <p:nvPr/>
              </p:nvSpPr>
              <p:spPr>
                <a:xfrm>
                  <a:off x="4568823" y="3259786"/>
                  <a:ext cx="1401419" cy="908908"/>
                </a:xfrm>
                <a:prstGeom prst="rect">
                  <a:avLst/>
                </a:prstGeom>
                <a:noFill/>
              </p:spPr>
              <p:txBody>
                <a:bodyPr wrap="square" lIns="182880" tIns="146304" rIns="182880" bIns="146304" rtlCol="0" anchor="ctr" anchorCtr="0">
                  <a:noAutofit/>
                </a:bodyPr>
                <a:lstStyle/>
                <a:p>
                  <a:pPr algn="ctr">
                    <a:spcAft>
                      <a:spcPts val="600"/>
                    </a:spcAft>
                  </a:pPr>
                  <a:r>
                    <a:rPr lang="en-US" sz="1400" dirty="0">
                      <a:latin typeface="Segoe UI" panose="020B0502040204020203" pitchFamily="34" charset="0"/>
                      <a:cs typeface="Segoe UI" panose="020B0502040204020203" pitchFamily="34" charset="0"/>
                    </a:rPr>
                    <a:t>Query Store schema</a:t>
                  </a:r>
                </a:p>
              </p:txBody>
            </p:sp>
          </p:grpSp>
          <p:sp>
            <p:nvSpPr>
              <p:cNvPr id="20" name="Right Arrow 88"/>
              <p:cNvSpPr/>
              <p:nvPr/>
            </p:nvSpPr>
            <p:spPr bwMode="auto">
              <a:xfrm>
                <a:off x="1676801" y="2160167"/>
                <a:ext cx="1452526" cy="591738"/>
              </a:xfrm>
              <a:prstGeom prst="rightArrow">
                <a:avLst>
                  <a:gd name="adj1" fmla="val 50000"/>
                  <a:gd name="adj2" fmla="val 69316"/>
                </a:avLst>
              </a:prstGeom>
              <a:solidFill>
                <a:schemeClr val="bg2">
                  <a:lumMod val="7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" name="TextBox 89"/>
              <p:cNvSpPr txBox="1"/>
              <p:nvPr/>
            </p:nvSpPr>
            <p:spPr>
              <a:xfrm>
                <a:off x="1676801" y="2359087"/>
                <a:ext cx="1212680" cy="19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400" dirty="0"/>
                  <a:t>Compile MSG</a:t>
                </a:r>
              </a:p>
            </p:txBody>
          </p:sp>
          <p:sp>
            <p:nvSpPr>
              <p:cNvPr id="22" name="Right Arrow 90"/>
              <p:cNvSpPr/>
              <p:nvPr/>
            </p:nvSpPr>
            <p:spPr bwMode="auto">
              <a:xfrm>
                <a:off x="1676801" y="3352566"/>
                <a:ext cx="1452526" cy="591738"/>
              </a:xfrm>
              <a:prstGeom prst="rightArrow">
                <a:avLst>
                  <a:gd name="adj1" fmla="val 50000"/>
                  <a:gd name="adj2" fmla="val 69316"/>
                </a:avLst>
              </a:prstGeom>
              <a:solidFill>
                <a:srgbClr val="C00000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3" name="TextBox 91"/>
              <p:cNvSpPr txBox="1"/>
              <p:nvPr/>
            </p:nvSpPr>
            <p:spPr>
              <a:xfrm>
                <a:off x="1676801" y="3551486"/>
                <a:ext cx="1212680" cy="1938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  <a:spcAft>
                    <a:spcPts val="600"/>
                  </a:spcAft>
                </a:pPr>
                <a:r>
                  <a:rPr lang="en-US" sz="1400" dirty="0"/>
                  <a:t>Execute MSG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80563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Schéma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</p:txBody>
      </p:sp>
      <p:pic>
        <p:nvPicPr>
          <p:cNvPr id="56" name="Zástupný symbol pro obsah 5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15218"/>
            <a:ext cx="10972800" cy="4380089"/>
          </a:xfrm>
        </p:spPr>
      </p:pic>
    </p:spTree>
    <p:extLst>
      <p:ext uri="{BB962C8B-B14F-4D97-AF65-F5344CB8AC3E}">
        <p14:creationId xmlns:p14="http://schemas.microsoft.com/office/powerpoint/2010/main" val="2273960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Live </a:t>
            </a:r>
            <a:r>
              <a:rPr lang="cs-CZ" dirty="0" err="1"/>
              <a:t>Statistics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„Animovaný“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execution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r>
              <a:rPr lang="cs-CZ" dirty="0"/>
              <a:t>Vlastnost Management Studia 2016</a:t>
            </a:r>
          </a:p>
          <a:p>
            <a:pPr lvl="1"/>
            <a:r>
              <a:rPr lang="cs-CZ" dirty="0"/>
              <a:t>Musí být připojeno k SQL Serveru nejméně verze 2014</a:t>
            </a:r>
          </a:p>
          <a:p>
            <a:r>
              <a:rPr lang="cs-CZ" dirty="0"/>
              <a:t>Nepodporuje nativně kompilované uložené procedury</a:t>
            </a:r>
          </a:p>
        </p:txBody>
      </p:sp>
    </p:spTree>
    <p:extLst>
      <p:ext uri="{BB962C8B-B14F-4D97-AF65-F5344CB8AC3E}">
        <p14:creationId xmlns:p14="http://schemas.microsoft.com/office/powerpoint/2010/main" val="3996398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Row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Security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Možnost transparentně filtrovat záznamy ve zdrojových tabulkách</a:t>
            </a:r>
          </a:p>
          <a:p>
            <a:r>
              <a:rPr lang="cs-CZ" dirty="0"/>
              <a:t>Pojmy</a:t>
            </a:r>
          </a:p>
          <a:p>
            <a:pPr lvl="1"/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: kolekce predikátů pro společnou správu</a:t>
            </a:r>
          </a:p>
          <a:p>
            <a:pPr lvl="1"/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Predicate</a:t>
            </a:r>
            <a:r>
              <a:rPr lang="cs-CZ" dirty="0"/>
              <a:t>: funkce „připojená“ ke schématu tabulky</a:t>
            </a:r>
          </a:p>
          <a:p>
            <a:pPr lvl="1"/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: In-Line (!) TVF</a:t>
            </a:r>
          </a:p>
          <a:p>
            <a:r>
              <a:rPr lang="cs-CZ" dirty="0"/>
              <a:t>SQL Server transparentně přidá funkci ke každému dotazu nad tabulkou</a:t>
            </a:r>
          </a:p>
          <a:p>
            <a:r>
              <a:rPr lang="cs-CZ" dirty="0"/>
              <a:t>Nová funkce CONTEXT_INFO()</a:t>
            </a:r>
          </a:p>
          <a:p>
            <a:pPr lvl="1"/>
            <a:r>
              <a:rPr lang="cs-CZ" dirty="0"/>
              <a:t>Pomáhá udržet uživatelský kontext při dotazování</a:t>
            </a:r>
          </a:p>
        </p:txBody>
      </p:sp>
    </p:spTree>
    <p:extLst>
      <p:ext uri="{BB962C8B-B14F-4D97-AF65-F5344CB8AC3E}">
        <p14:creationId xmlns:p14="http://schemas.microsoft.com/office/powerpoint/2010/main" val="1557186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Dynamic</a:t>
            </a:r>
            <a:r>
              <a:rPr lang="cs-CZ" dirty="0"/>
              <a:t> Data </a:t>
            </a:r>
            <a:r>
              <a:rPr lang="cs-CZ" dirty="0" err="1"/>
              <a:t>Masking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Možnost „hvězdičkovat“ hodnotu při zobrazení na straně uživatele</a:t>
            </a:r>
          </a:p>
          <a:p>
            <a:r>
              <a:rPr lang="cs-CZ" dirty="0"/>
              <a:t>Nejedná se o </a:t>
            </a:r>
            <a:r>
              <a:rPr lang="cs-CZ" dirty="0" err="1"/>
              <a:t>šiftu</a:t>
            </a:r>
            <a:endParaRPr lang="cs-CZ" dirty="0"/>
          </a:p>
          <a:p>
            <a:r>
              <a:rPr lang="cs-CZ" dirty="0"/>
              <a:t>Data jsou uložena v čisté podobě</a:t>
            </a:r>
          </a:p>
          <a:p>
            <a:r>
              <a:rPr lang="cs-CZ" dirty="0"/>
              <a:t>V současnosti tyto funkce:</a:t>
            </a:r>
          </a:p>
          <a:p>
            <a:pPr lvl="1"/>
            <a:r>
              <a:rPr lang="cs-CZ" dirty="0"/>
              <a:t>DEFAULT(): plné zamaskování</a:t>
            </a:r>
          </a:p>
          <a:p>
            <a:pPr lvl="1"/>
            <a:r>
              <a:rPr lang="cs-CZ" dirty="0"/>
              <a:t>EMAIL(): začátek a konec čitelný</a:t>
            </a:r>
          </a:p>
          <a:p>
            <a:pPr lvl="1"/>
            <a:r>
              <a:rPr lang="cs-CZ" dirty="0"/>
              <a:t>PARTIAL(5, „XXXXXX“, 0): kolik znaků od začátku a od konce má být čitelných</a:t>
            </a:r>
          </a:p>
          <a:p>
            <a:pPr lvl="1"/>
            <a:r>
              <a:rPr lang="cs-CZ" dirty="0"/>
              <a:t>RANDOM()</a:t>
            </a:r>
          </a:p>
          <a:p>
            <a:r>
              <a:rPr lang="cs-CZ" dirty="0"/>
              <a:t>GRANT UNMASK TO x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308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Temporal</a:t>
            </a:r>
            <a:r>
              <a:rPr lang="cs-CZ" dirty="0"/>
              <a:t> </a:t>
            </a:r>
            <a:r>
              <a:rPr lang="cs-CZ" dirty="0" err="1"/>
              <a:t>Tables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Tabulky udržující „automaticky“ rozsah platnosti každého záznamu</a:t>
            </a:r>
          </a:p>
          <a:p>
            <a:r>
              <a:rPr lang="cs-CZ" dirty="0"/>
              <a:t>Umožňuje analýzy k určitému bodu v čase</a:t>
            </a:r>
          </a:p>
          <a:p>
            <a:r>
              <a:rPr lang="cs-CZ" dirty="0" err="1"/>
              <a:t>Verzuje</a:t>
            </a:r>
            <a:r>
              <a:rPr lang="cs-CZ" dirty="0"/>
              <a:t> všechny změny v datech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CREATE TABLE </a:t>
            </a:r>
            <a:r>
              <a:rPr lang="cs-CZ" dirty="0" err="1"/>
              <a:t>TabulkaZmen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(</a:t>
            </a:r>
          </a:p>
          <a:p>
            <a:pPr marL="0" indent="0">
              <a:buNone/>
            </a:pPr>
            <a:r>
              <a:rPr lang="cs-CZ" dirty="0" err="1"/>
              <a:t>Klic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not </a:t>
            </a:r>
            <a:r>
              <a:rPr lang="cs-CZ" dirty="0" err="1"/>
              <a:t>null</a:t>
            </a:r>
            <a:r>
              <a:rPr lang="cs-CZ" dirty="0"/>
              <a:t> PRIMARY KEY,</a:t>
            </a:r>
          </a:p>
          <a:p>
            <a:pPr marL="0" indent="0">
              <a:buNone/>
            </a:pPr>
            <a:r>
              <a:rPr lang="cs-CZ" dirty="0"/>
              <a:t>Udaj1 </a:t>
            </a:r>
            <a:r>
              <a:rPr lang="cs-CZ" dirty="0" err="1"/>
              <a:t>nvarchar</a:t>
            </a:r>
            <a:r>
              <a:rPr lang="cs-CZ" dirty="0"/>
              <a:t>(50) not </a:t>
            </a:r>
            <a:r>
              <a:rPr lang="cs-CZ" dirty="0" err="1"/>
              <a:t>null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err="1"/>
              <a:t>PlatnostOd</a:t>
            </a:r>
            <a:r>
              <a:rPr lang="cs-CZ" dirty="0"/>
              <a:t> datetime2 GENERATED ALWAYS AS ROW START,</a:t>
            </a:r>
          </a:p>
          <a:p>
            <a:pPr marL="0" indent="0">
              <a:buNone/>
            </a:pPr>
            <a:r>
              <a:rPr lang="cs-CZ" dirty="0" err="1"/>
              <a:t>PlatnostDo</a:t>
            </a:r>
            <a:r>
              <a:rPr lang="cs-CZ" dirty="0"/>
              <a:t> datetime2 GENERATED ALWAYS AS ROW END,</a:t>
            </a:r>
          </a:p>
          <a:p>
            <a:pPr marL="0" indent="0">
              <a:buNone/>
            </a:pPr>
            <a:r>
              <a:rPr lang="cs-CZ" dirty="0"/>
              <a:t>PERIOD FOR SYSTEM_TIME (</a:t>
            </a:r>
            <a:r>
              <a:rPr lang="cs-CZ" dirty="0" err="1"/>
              <a:t>PlatnostOd</a:t>
            </a:r>
            <a:r>
              <a:rPr lang="cs-CZ" dirty="0"/>
              <a:t>, </a:t>
            </a:r>
            <a:r>
              <a:rPr lang="cs-CZ" dirty="0" err="1"/>
              <a:t>PlatnostDo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WITH (SYSTEM_VERSIONING = ON (HISTORY_TABLE = </a:t>
            </a:r>
            <a:r>
              <a:rPr lang="cs-CZ" dirty="0" err="1"/>
              <a:t>TabulkaZmenHist</a:t>
            </a:r>
            <a:r>
              <a:rPr lang="cs-CZ" dirty="0"/>
              <a:t>))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SELECT </a:t>
            </a:r>
            <a:r>
              <a:rPr lang="en-US" dirty="0"/>
              <a:t>* FROM </a:t>
            </a:r>
            <a:r>
              <a:rPr lang="en-US" dirty="0" err="1"/>
              <a:t>TabulkaZmen</a:t>
            </a:r>
            <a:r>
              <a:rPr lang="en-US" dirty="0"/>
              <a:t> FOR SYSTEM_TIME BETWEEN datum1 AND datum2</a:t>
            </a:r>
          </a:p>
          <a:p>
            <a:pPr marL="0" indent="0">
              <a:buNone/>
            </a:pPr>
            <a:r>
              <a:rPr lang="cs-CZ" dirty="0"/>
              <a:t>SELECT </a:t>
            </a:r>
            <a:r>
              <a:rPr lang="en-US" dirty="0"/>
              <a:t>* FROM </a:t>
            </a:r>
            <a:r>
              <a:rPr lang="en-US" dirty="0" err="1"/>
              <a:t>TabulkaZmen</a:t>
            </a:r>
            <a:r>
              <a:rPr lang="en-US" dirty="0"/>
              <a:t> FOR SYSTEM_TIME AS OF datum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012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Podpora</a:t>
            </a:r>
            <a:r>
              <a:rPr lang="en-US" dirty="0"/>
              <a:t> JSON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… FOR JSON (AUTO/PATH)</a:t>
            </a:r>
          </a:p>
          <a:p>
            <a:r>
              <a:rPr lang="en-US" dirty="0"/>
              <a:t>SELECT … FROM OPENJSON()</a:t>
            </a:r>
          </a:p>
          <a:p>
            <a:r>
              <a:rPr lang="en-US" dirty="0" err="1"/>
              <a:t>Funkce</a:t>
            </a:r>
            <a:endParaRPr lang="en-US" dirty="0"/>
          </a:p>
          <a:p>
            <a:pPr lvl="1"/>
            <a:r>
              <a:rPr lang="en-US" dirty="0"/>
              <a:t>ISJSON</a:t>
            </a:r>
          </a:p>
          <a:p>
            <a:pPr lvl="1"/>
            <a:r>
              <a:rPr lang="en-US" dirty="0"/>
              <a:t>JSON_VALUE</a:t>
            </a:r>
          </a:p>
          <a:p>
            <a:pPr lvl="1"/>
            <a:r>
              <a:rPr lang="en-US" dirty="0"/>
              <a:t>JSON_QUERY</a:t>
            </a:r>
          </a:p>
          <a:p>
            <a:pPr lvl="1"/>
            <a:r>
              <a:rPr lang="en-US" dirty="0"/>
              <a:t>JSON_MODIFY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83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Real-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  <a:p>
            <a:r>
              <a:rPr lang="cs-CZ" dirty="0"/>
              <a:t>In-</a:t>
            </a:r>
            <a:r>
              <a:rPr lang="cs-CZ" dirty="0" err="1"/>
              <a:t>Memory</a:t>
            </a:r>
            <a:r>
              <a:rPr lang="cs-CZ" dirty="0"/>
              <a:t> vylepšení</a:t>
            </a:r>
          </a:p>
          <a:p>
            <a:r>
              <a:rPr lang="cs-CZ" dirty="0" err="1"/>
              <a:t>Stretch</a:t>
            </a:r>
            <a:r>
              <a:rPr lang="cs-CZ" dirty="0"/>
              <a:t> Database</a:t>
            </a:r>
          </a:p>
          <a:p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Encrypted</a:t>
            </a:r>
            <a:endParaRPr lang="cs-CZ" dirty="0"/>
          </a:p>
          <a:p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Store</a:t>
            </a:r>
            <a:r>
              <a:rPr lang="cs-CZ" dirty="0"/>
              <a:t> a Live </a:t>
            </a:r>
            <a:r>
              <a:rPr lang="cs-CZ" dirty="0" err="1"/>
              <a:t>Statistics</a:t>
            </a:r>
            <a:endParaRPr lang="cs-CZ" dirty="0"/>
          </a:p>
          <a:p>
            <a:r>
              <a:rPr lang="cs-CZ" dirty="0" err="1"/>
              <a:t>Row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Security</a:t>
            </a:r>
            <a:endParaRPr lang="cs-CZ" dirty="0"/>
          </a:p>
          <a:p>
            <a:r>
              <a:rPr lang="cs-CZ" dirty="0" err="1"/>
              <a:t>Dynamic</a:t>
            </a:r>
            <a:r>
              <a:rPr lang="cs-CZ" dirty="0"/>
              <a:t> Data </a:t>
            </a:r>
            <a:r>
              <a:rPr lang="cs-CZ" dirty="0" err="1"/>
              <a:t>Masking</a:t>
            </a:r>
            <a:endParaRPr lang="cs-CZ" dirty="0"/>
          </a:p>
          <a:p>
            <a:r>
              <a:rPr lang="cs-CZ" dirty="0" err="1"/>
              <a:t>Temporal</a:t>
            </a:r>
            <a:r>
              <a:rPr lang="cs-CZ" dirty="0"/>
              <a:t> </a:t>
            </a:r>
            <a:r>
              <a:rPr lang="cs-CZ" dirty="0" err="1"/>
              <a:t>Tables</a:t>
            </a:r>
            <a:endParaRPr lang="cs-CZ" dirty="0"/>
          </a:p>
          <a:p>
            <a:r>
              <a:rPr lang="cs-CZ" dirty="0"/>
              <a:t>Podpora JSON</a:t>
            </a:r>
          </a:p>
          <a:p>
            <a:r>
              <a:rPr lang="cs-CZ" dirty="0"/>
              <a:t>Další novinky</a:t>
            </a:r>
          </a:p>
        </p:txBody>
      </p:sp>
    </p:spTree>
    <p:extLst>
      <p:ext uri="{BB962C8B-B14F-4D97-AF65-F5344CB8AC3E}">
        <p14:creationId xmlns:p14="http://schemas.microsoft.com/office/powerpoint/2010/main" val="3861380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novinky „letem světem“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PolyBase</a:t>
            </a:r>
            <a:endParaRPr lang="cs-CZ" dirty="0"/>
          </a:p>
          <a:p>
            <a:pPr lvl="1"/>
            <a:r>
              <a:rPr lang="cs-CZ" dirty="0"/>
              <a:t>Společné dotazování relačních a nerelačních dat</a:t>
            </a:r>
          </a:p>
          <a:p>
            <a:r>
              <a:rPr lang="cs-CZ" dirty="0" err="1"/>
              <a:t>Managed</a:t>
            </a:r>
            <a:r>
              <a:rPr lang="cs-CZ" dirty="0"/>
              <a:t> </a:t>
            </a:r>
            <a:r>
              <a:rPr lang="cs-CZ" dirty="0" err="1"/>
              <a:t>Backup</a:t>
            </a:r>
            <a:r>
              <a:rPr lang="cs-CZ" dirty="0"/>
              <a:t> to Azure</a:t>
            </a:r>
          </a:p>
          <a:p>
            <a:pPr lvl="1"/>
            <a:r>
              <a:rPr lang="cs-CZ" dirty="0"/>
              <a:t>Lépe konfigurovatelný</a:t>
            </a:r>
          </a:p>
          <a:p>
            <a:r>
              <a:rPr lang="cs-CZ" dirty="0"/>
              <a:t>Data </a:t>
            </a:r>
            <a:r>
              <a:rPr lang="cs-CZ" dirty="0" err="1"/>
              <a:t>files</a:t>
            </a:r>
            <a:r>
              <a:rPr lang="cs-CZ" dirty="0"/>
              <a:t> in Azure</a:t>
            </a:r>
          </a:p>
          <a:p>
            <a:pPr lvl="1"/>
            <a:r>
              <a:rPr lang="cs-CZ" dirty="0"/>
              <a:t>Možnost záloh pomocí </a:t>
            </a:r>
            <a:r>
              <a:rPr lang="cs-CZ" dirty="0" err="1"/>
              <a:t>file</a:t>
            </a:r>
            <a:r>
              <a:rPr lang="cs-CZ" dirty="0"/>
              <a:t> </a:t>
            </a:r>
            <a:r>
              <a:rPr lang="cs-CZ" dirty="0" err="1"/>
              <a:t>snapshotů</a:t>
            </a:r>
            <a:r>
              <a:rPr lang="cs-CZ" dirty="0"/>
              <a:t> v Azure</a:t>
            </a:r>
          </a:p>
          <a:p>
            <a:r>
              <a:rPr lang="cs-CZ" dirty="0"/>
              <a:t>Mobile/</a:t>
            </a:r>
            <a:r>
              <a:rPr lang="cs-CZ" dirty="0" err="1"/>
              <a:t>Paginated</a:t>
            </a:r>
            <a:r>
              <a:rPr lang="cs-CZ" dirty="0"/>
              <a:t> </a:t>
            </a:r>
            <a:r>
              <a:rPr lang="cs-CZ" dirty="0" err="1"/>
              <a:t>reports</a:t>
            </a:r>
            <a:endParaRPr lang="cs-CZ" dirty="0"/>
          </a:p>
          <a:p>
            <a:r>
              <a:rPr lang="cs-CZ" dirty="0"/>
              <a:t>A také pár slibů do budoucna</a:t>
            </a:r>
          </a:p>
          <a:p>
            <a:pPr lvl="1"/>
            <a:r>
              <a:rPr lang="cs-CZ" dirty="0"/>
              <a:t>SSIS </a:t>
            </a:r>
            <a:r>
              <a:rPr lang="cs-CZ" dirty="0" err="1"/>
              <a:t>PowerQuery</a:t>
            </a:r>
            <a:r>
              <a:rPr lang="cs-CZ" dirty="0"/>
              <a:t> </a:t>
            </a:r>
            <a:r>
              <a:rPr lang="cs-CZ" dirty="0" err="1"/>
              <a:t>transform</a:t>
            </a:r>
            <a:endParaRPr lang="cs-CZ" dirty="0"/>
          </a:p>
          <a:p>
            <a:pPr lvl="1"/>
            <a:r>
              <a:rPr lang="cs-CZ" dirty="0"/>
              <a:t>SQL Server </a:t>
            </a:r>
            <a:r>
              <a:rPr lang="cs-CZ"/>
              <a:t>on Linux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69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Analytics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Tradiční model</a:t>
            </a:r>
          </a:p>
        </p:txBody>
      </p:sp>
      <p:pic>
        <p:nvPicPr>
          <p:cNvPr id="63" name="Zástupný symbol pro obsah 6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09" y="2174875"/>
            <a:ext cx="5274969" cy="3951288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SQL Server 2016</a:t>
            </a:r>
          </a:p>
        </p:txBody>
      </p:sp>
      <p:pic>
        <p:nvPicPr>
          <p:cNvPr id="64" name="Zástupný symbol pro obsah 63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641" y="2174875"/>
            <a:ext cx="4149956" cy="3951288"/>
          </a:xfrm>
        </p:spPr>
      </p:pic>
    </p:spTree>
    <p:extLst>
      <p:ext uri="{BB962C8B-B14F-4D97-AF65-F5344CB8AC3E}">
        <p14:creationId xmlns:p14="http://schemas.microsoft.com/office/powerpoint/2010/main" val="186442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na klasických tabulkách</a:t>
            </a:r>
          </a:p>
        </p:txBody>
      </p:sp>
      <p:pic>
        <p:nvPicPr>
          <p:cNvPr id="50" name="Zástupný symbol pro obsah 4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65" y="1844381"/>
            <a:ext cx="4982270" cy="421063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Vytvoření </a:t>
            </a:r>
            <a:r>
              <a:rPr lang="cs-CZ" dirty="0" err="1"/>
              <a:t>updatovatelného</a:t>
            </a:r>
            <a:r>
              <a:rPr lang="cs-CZ" dirty="0"/>
              <a:t> CS indexu</a:t>
            </a:r>
          </a:p>
          <a:p>
            <a:r>
              <a:rPr lang="cs-CZ" dirty="0"/>
              <a:t>Zrušení všech „nadbytečných“ B-</a:t>
            </a:r>
            <a:r>
              <a:rPr lang="cs-CZ" dirty="0" err="1"/>
              <a:t>tree</a:t>
            </a:r>
            <a:r>
              <a:rPr lang="cs-CZ" dirty="0"/>
              <a:t> indexů</a:t>
            </a:r>
          </a:p>
          <a:p>
            <a:r>
              <a:rPr lang="cs-CZ" dirty="0"/>
              <a:t>Bez nutnosti změny v aplikacích</a:t>
            </a:r>
          </a:p>
          <a:p>
            <a:r>
              <a:rPr lang="cs-CZ" dirty="0"/>
              <a:t>Správa jako u každého jiného indexu</a:t>
            </a:r>
          </a:p>
          <a:p>
            <a:r>
              <a:rPr lang="cs-CZ" dirty="0"/>
              <a:t>Možnost filtrování CS indexu</a:t>
            </a:r>
          </a:p>
        </p:txBody>
      </p:sp>
    </p:spTree>
    <p:extLst>
      <p:ext uri="{BB962C8B-B14F-4D97-AF65-F5344CB8AC3E}">
        <p14:creationId xmlns:p14="http://schemas.microsoft.com/office/powerpoint/2010/main" val="159165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Operational</a:t>
            </a:r>
            <a:r>
              <a:rPr lang="cs-CZ" dirty="0"/>
              <a:t> </a:t>
            </a:r>
            <a:r>
              <a:rPr lang="cs-CZ" dirty="0" err="1"/>
              <a:t>Analytics</a:t>
            </a:r>
            <a:r>
              <a:rPr lang="cs-CZ" dirty="0"/>
              <a:t> na In-</a:t>
            </a:r>
            <a:r>
              <a:rPr lang="cs-CZ" dirty="0" err="1"/>
              <a:t>Memory</a:t>
            </a:r>
            <a:r>
              <a:rPr lang="cs-CZ" dirty="0"/>
              <a:t> tabulkách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61" y="1773238"/>
            <a:ext cx="4586277" cy="4352925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/>
              <a:t>Clustered</a:t>
            </a:r>
            <a:r>
              <a:rPr lang="cs-CZ" dirty="0"/>
              <a:t> </a:t>
            </a:r>
            <a:r>
              <a:rPr lang="cs-CZ" dirty="0" err="1"/>
              <a:t>columnstore</a:t>
            </a:r>
            <a:r>
              <a:rPr lang="cs-CZ" dirty="0"/>
              <a:t> index</a:t>
            </a:r>
          </a:p>
          <a:p>
            <a:r>
              <a:rPr lang="cs-CZ" dirty="0"/>
              <a:t>Nemá vlastní Delta </a:t>
            </a:r>
            <a:r>
              <a:rPr lang="cs-CZ" dirty="0" err="1"/>
              <a:t>Row</a:t>
            </a:r>
            <a:r>
              <a:rPr lang="cs-CZ" dirty="0"/>
              <a:t> Group</a:t>
            </a:r>
          </a:p>
          <a:p>
            <a:r>
              <a:rPr lang="cs-CZ" dirty="0"/>
              <a:t>Update v dávce 1 </a:t>
            </a:r>
            <a:r>
              <a:rPr lang="cs-CZ" dirty="0" err="1"/>
              <a:t>mio</a:t>
            </a:r>
            <a:r>
              <a:rPr lang="cs-CZ" dirty="0"/>
              <a:t> záznamů</a:t>
            </a:r>
          </a:p>
          <a:p>
            <a:r>
              <a:rPr lang="cs-CZ" dirty="0"/>
              <a:t>Bez nutnosti aplikačních změn</a:t>
            </a:r>
          </a:p>
        </p:txBody>
      </p:sp>
    </p:spTree>
    <p:extLst>
      <p:ext uri="{BB962C8B-B14F-4D97-AF65-F5344CB8AC3E}">
        <p14:creationId xmlns:p14="http://schemas.microsoft.com/office/powerpoint/2010/main" val="376333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Vylepšení In-</a:t>
            </a:r>
            <a:r>
              <a:rPr lang="cs-CZ" dirty="0" err="1"/>
              <a:t>Memory</a:t>
            </a:r>
            <a:r>
              <a:rPr lang="cs-CZ" dirty="0"/>
              <a:t> OLTP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Větší kapacita In-</a:t>
            </a:r>
            <a:r>
              <a:rPr lang="cs-CZ" dirty="0" err="1"/>
              <a:t>Memory</a:t>
            </a:r>
            <a:r>
              <a:rPr lang="cs-CZ" dirty="0"/>
              <a:t> (256 GB </a:t>
            </a:r>
            <a:r>
              <a:rPr lang="cs-CZ" dirty="0">
                <a:sym typeface="Wingdings" panose="05000000000000000000" pitchFamily="2" charset="2"/>
              </a:rPr>
              <a:t> 2 TB</a:t>
            </a:r>
            <a:r>
              <a:rPr lang="cs-CZ" dirty="0"/>
              <a:t>)</a:t>
            </a:r>
          </a:p>
          <a:p>
            <a:r>
              <a:rPr lang="cs-CZ" dirty="0"/>
              <a:t>SQL Server 2014 neumožňoval změnu schématu In-</a:t>
            </a:r>
            <a:r>
              <a:rPr lang="cs-CZ" dirty="0" err="1"/>
              <a:t>Memory</a:t>
            </a:r>
            <a:r>
              <a:rPr lang="cs-CZ" dirty="0"/>
              <a:t> tabulky, SQL Server 2016 umožňuje ALTER TABLE</a:t>
            </a:r>
          </a:p>
          <a:p>
            <a:r>
              <a:rPr lang="cs-CZ" dirty="0"/>
              <a:t>Více povolených T-SQL příkazů na SQL Serveru 2016</a:t>
            </a:r>
          </a:p>
          <a:p>
            <a:pPr lvl="1"/>
            <a:r>
              <a:rPr lang="cs-CZ" dirty="0"/>
              <a:t>OUTER JOIN</a:t>
            </a:r>
          </a:p>
          <a:p>
            <a:pPr lvl="1"/>
            <a:r>
              <a:rPr lang="cs-CZ" dirty="0"/>
              <a:t>OR, NOT</a:t>
            </a:r>
          </a:p>
          <a:p>
            <a:pPr lvl="1"/>
            <a:r>
              <a:rPr lang="cs-CZ" dirty="0"/>
              <a:t>UNION</a:t>
            </a:r>
          </a:p>
          <a:p>
            <a:pPr lvl="1"/>
            <a:r>
              <a:rPr lang="cs-CZ" dirty="0"/>
              <a:t>SELECT DISTINCT</a:t>
            </a:r>
          </a:p>
          <a:p>
            <a:pPr lvl="1"/>
            <a:r>
              <a:rPr lang="cs-CZ" dirty="0"/>
              <a:t>EXISTS, IN, skalární </a:t>
            </a:r>
            <a:r>
              <a:rPr lang="cs-CZ" dirty="0" err="1"/>
              <a:t>poddotazy</a:t>
            </a:r>
            <a:endParaRPr lang="cs-CZ" dirty="0"/>
          </a:p>
          <a:p>
            <a:r>
              <a:rPr lang="cs-CZ" dirty="0"/>
              <a:t>Podpora nativně kompilovaných skalárních funkcí</a:t>
            </a:r>
          </a:p>
          <a:p>
            <a:r>
              <a:rPr lang="cs-CZ" dirty="0"/>
              <a:t>Podpora CONSTRAINTS</a:t>
            </a:r>
          </a:p>
          <a:p>
            <a:r>
              <a:rPr lang="cs-CZ" dirty="0"/>
              <a:t>Podpora MARS</a:t>
            </a:r>
          </a:p>
          <a:p>
            <a:r>
              <a:rPr lang="cs-CZ" dirty="0"/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64836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Vylepšení In-</a:t>
            </a:r>
            <a:r>
              <a:rPr lang="cs-CZ" dirty="0" err="1"/>
              <a:t>Memory</a:t>
            </a:r>
            <a:r>
              <a:rPr lang="cs-CZ" dirty="0"/>
              <a:t> OLTP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Vylepšení v Management Studiu</a:t>
            </a:r>
          </a:p>
          <a:p>
            <a:pPr lvl="1"/>
            <a:r>
              <a:rPr lang="cs-CZ" dirty="0" err="1"/>
              <a:t>Migration</a:t>
            </a:r>
            <a:r>
              <a:rPr lang="cs-CZ" dirty="0"/>
              <a:t> </a:t>
            </a:r>
            <a:r>
              <a:rPr lang="cs-CZ" dirty="0" err="1"/>
              <a:t>Checklist</a:t>
            </a:r>
            <a:r>
              <a:rPr lang="cs-CZ" dirty="0"/>
              <a:t>: kontroluje nekompatibility při migraci diskových tabulek do In-</a:t>
            </a:r>
            <a:r>
              <a:rPr lang="cs-CZ" dirty="0" err="1"/>
              <a:t>memory</a:t>
            </a:r>
            <a:r>
              <a:rPr lang="cs-CZ" dirty="0"/>
              <a:t> (Database – </a:t>
            </a:r>
            <a:r>
              <a:rPr lang="cs-CZ" dirty="0" err="1"/>
              <a:t>Tasks</a:t>
            </a:r>
            <a:r>
              <a:rPr lang="cs-CZ" dirty="0"/>
              <a:t> – </a:t>
            </a:r>
            <a:r>
              <a:rPr lang="cs-CZ" dirty="0" err="1"/>
              <a:t>Generate</a:t>
            </a:r>
            <a:r>
              <a:rPr lang="cs-CZ" dirty="0"/>
              <a:t> In-</a:t>
            </a:r>
            <a:r>
              <a:rPr lang="cs-CZ" dirty="0" err="1"/>
              <a:t>Memory</a:t>
            </a:r>
            <a:r>
              <a:rPr lang="cs-CZ" dirty="0"/>
              <a:t> …)</a:t>
            </a:r>
          </a:p>
          <a:p>
            <a:pPr lvl="1"/>
            <a:r>
              <a:rPr lang="en-US" dirty="0"/>
              <a:t>Transaction Performance Analysis</a:t>
            </a:r>
            <a:r>
              <a:rPr lang="cs-CZ" dirty="0"/>
              <a:t>: Standardní databázový report</a:t>
            </a:r>
          </a:p>
          <a:p>
            <a:r>
              <a:rPr lang="cs-CZ" dirty="0"/>
              <a:t>Management Data </a:t>
            </a:r>
            <a:r>
              <a:rPr lang="cs-CZ" dirty="0" err="1"/>
              <a:t>Warehouse</a:t>
            </a:r>
            <a:endParaRPr lang="cs-CZ" dirty="0"/>
          </a:p>
          <a:p>
            <a:pPr lvl="1"/>
            <a:r>
              <a:rPr lang="cs-CZ" dirty="0"/>
              <a:t>Report „</a:t>
            </a:r>
            <a:r>
              <a:rPr lang="cs-CZ" dirty="0" err="1"/>
              <a:t>Transaction</a:t>
            </a:r>
            <a:r>
              <a:rPr lang="cs-CZ" dirty="0"/>
              <a:t> Performance </a:t>
            </a:r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Overview</a:t>
            </a:r>
            <a:r>
              <a:rPr lang="cs-CZ" dirty="0"/>
              <a:t>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35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Stretch</a:t>
            </a:r>
            <a:r>
              <a:rPr lang="cs-CZ" dirty="0"/>
              <a:t> Database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</a:t>
            </a:r>
          </a:p>
          <a:p>
            <a:pPr lvl="1"/>
            <a:r>
              <a:rPr lang="cs-CZ" dirty="0"/>
              <a:t>Veliké (historické) tabulky</a:t>
            </a:r>
          </a:p>
          <a:p>
            <a:pPr lvl="1"/>
            <a:r>
              <a:rPr lang="cs-CZ" dirty="0"/>
              <a:t>Málo dotazované tabulky</a:t>
            </a:r>
          </a:p>
          <a:p>
            <a:pPr lvl="1"/>
            <a:r>
              <a:rPr lang="cs-CZ" dirty="0"/>
              <a:t>Problémy s údržbou</a:t>
            </a:r>
          </a:p>
          <a:p>
            <a:r>
              <a:rPr lang="cs-CZ" dirty="0"/>
              <a:t>Co potřebujeme</a:t>
            </a:r>
          </a:p>
          <a:p>
            <a:pPr lvl="1"/>
            <a:r>
              <a:rPr lang="cs-CZ" dirty="0"/>
              <a:t>Rozšířené úložiště</a:t>
            </a:r>
          </a:p>
          <a:p>
            <a:pPr lvl="1"/>
            <a:r>
              <a:rPr lang="cs-CZ" dirty="0"/>
              <a:t>Jednoduché řešení přesunu a mazání dat</a:t>
            </a:r>
          </a:p>
          <a:p>
            <a:r>
              <a:rPr lang="cs-CZ" dirty="0" err="1"/>
              <a:t>Stretch</a:t>
            </a:r>
            <a:r>
              <a:rPr lang="cs-CZ" dirty="0"/>
              <a:t> Database</a:t>
            </a:r>
          </a:p>
          <a:p>
            <a:pPr lvl="1"/>
            <a:r>
              <a:rPr lang="cs-CZ" dirty="0"/>
              <a:t>Přesun „historických“ dat do Azure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865" y="2001566"/>
            <a:ext cx="4982270" cy="3896269"/>
          </a:xfrm>
        </p:spPr>
      </p:pic>
    </p:spTree>
    <p:extLst>
      <p:ext uri="{BB962C8B-B14F-4D97-AF65-F5344CB8AC3E}">
        <p14:creationId xmlns:p14="http://schemas.microsoft.com/office/powerpoint/2010/main" val="5008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funguje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sp_configure</a:t>
            </a:r>
            <a:r>
              <a:rPr lang="cs-CZ" dirty="0"/>
              <a:t> </a:t>
            </a:r>
            <a:r>
              <a:rPr lang="en-US" dirty="0"/>
              <a:t>‘remote data archive’, 1</a:t>
            </a:r>
            <a:endParaRPr lang="cs-CZ" dirty="0"/>
          </a:p>
          <a:p>
            <a:r>
              <a:rPr lang="cs-CZ" dirty="0"/>
              <a:t>CREATE CREDENTIAL…</a:t>
            </a:r>
          </a:p>
          <a:p>
            <a:r>
              <a:rPr lang="cs-CZ" dirty="0"/>
              <a:t>ALTER DATABASE </a:t>
            </a:r>
            <a:r>
              <a:rPr lang="cs-CZ" dirty="0" err="1"/>
              <a:t>xy</a:t>
            </a:r>
            <a:r>
              <a:rPr lang="cs-CZ" dirty="0"/>
              <a:t> SET REMOTE_DATA_ARCHIVE = ON</a:t>
            </a:r>
          </a:p>
          <a:p>
            <a:r>
              <a:rPr lang="cs-CZ" dirty="0"/>
              <a:t>ALTER TABLE </a:t>
            </a:r>
            <a:r>
              <a:rPr lang="cs-CZ" dirty="0" err="1"/>
              <a:t>abc</a:t>
            </a:r>
            <a:r>
              <a:rPr lang="cs-CZ" dirty="0"/>
              <a:t> ENABLE REMOTE_DATA_ARCHIVE…</a:t>
            </a:r>
          </a:p>
          <a:p>
            <a:r>
              <a:rPr lang="cs-CZ" dirty="0"/>
              <a:t>Nebo pomocí průvodce (spouštěn v </a:t>
            </a:r>
            <a:r>
              <a:rPr lang="cs-CZ" dirty="0" err="1"/>
              <a:t>Mgmt</a:t>
            </a:r>
            <a:r>
              <a:rPr lang="cs-CZ" dirty="0"/>
              <a:t> Studiu nad tabulkou nebo databází)</a:t>
            </a:r>
          </a:p>
        </p:txBody>
      </p:sp>
      <p:pic>
        <p:nvPicPr>
          <p:cNvPr id="57" name="Zástupný symbol pro obsah 5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2132966"/>
            <a:ext cx="5384800" cy="3633468"/>
          </a:xfrm>
        </p:spPr>
      </p:pic>
    </p:spTree>
    <p:extLst>
      <p:ext uri="{BB962C8B-B14F-4D97-AF65-F5344CB8AC3E}">
        <p14:creationId xmlns:p14="http://schemas.microsoft.com/office/powerpoint/2010/main" val="896089360"/>
      </p:ext>
    </p:extLst>
  </p:cSld>
  <p:clrMapOvr>
    <a:masterClrMapping/>
  </p:clrMapOvr>
</p:sld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WUG - template 2016</Template>
  <TotalTime>6521</TotalTime>
  <Words>695</Words>
  <Application>Microsoft Office PowerPoint</Application>
  <PresentationFormat>Širokoúhlá obrazovka</PresentationFormat>
  <Paragraphs>158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Segoe UI</vt:lpstr>
      <vt:lpstr>Segoe UI Semibold</vt:lpstr>
      <vt:lpstr>Wingdings</vt:lpstr>
      <vt:lpstr>Wingdings 3</vt:lpstr>
      <vt:lpstr>Gopas 1  (3 barvy)</vt:lpstr>
      <vt:lpstr>Co nového na SQL Serveru 2016 aneb koupit, či nekoupit?</vt:lpstr>
      <vt:lpstr>Obsah</vt:lpstr>
      <vt:lpstr>Real-Time Operational Analytics</vt:lpstr>
      <vt:lpstr>Real-Time Operational Analytics na klasických tabulkách</vt:lpstr>
      <vt:lpstr>Real-Time Operational Analytics na In-Memory tabulkách</vt:lpstr>
      <vt:lpstr>Vylepšení In-Memory OLTP</vt:lpstr>
      <vt:lpstr>Vylepšení In-Memory OLTP II</vt:lpstr>
      <vt:lpstr>Stretch Database</vt:lpstr>
      <vt:lpstr>Jak to funguje</vt:lpstr>
      <vt:lpstr>Always Encrypted</vt:lpstr>
      <vt:lpstr>Jak to funguje</vt:lpstr>
      <vt:lpstr>Query Store</vt:lpstr>
      <vt:lpstr>Query Store - Architektura</vt:lpstr>
      <vt:lpstr>Schéma Query Store</vt:lpstr>
      <vt:lpstr>Live Statistics</vt:lpstr>
      <vt:lpstr>Row Level Security</vt:lpstr>
      <vt:lpstr>Dynamic Data Masking</vt:lpstr>
      <vt:lpstr>Temporal Tables</vt:lpstr>
      <vt:lpstr>Podpora JSON</vt:lpstr>
      <vt:lpstr>Další novinky „letem světem“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nového na SQL Serveru 2016</dc:title>
  <dc:creator>Vladimír Mužný</dc:creator>
  <cp:lastModifiedBy>Vladimír Mužný</cp:lastModifiedBy>
  <cp:revision>53</cp:revision>
  <dcterms:created xsi:type="dcterms:W3CDTF">2016-08-10T06:55:47Z</dcterms:created>
  <dcterms:modified xsi:type="dcterms:W3CDTF">2016-08-16T09:48:08Z</dcterms:modified>
</cp:coreProperties>
</file>