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9" r:id="rId2"/>
    <p:sldId id="260" r:id="rId3"/>
    <p:sldId id="261" r:id="rId4"/>
    <p:sldId id="262" r:id="rId5"/>
    <p:sldId id="263" r:id="rId6"/>
    <p:sldId id="264" r:id="rId7"/>
    <p:sldId id="269" r:id="rId8"/>
    <p:sldId id="265" r:id="rId9"/>
    <p:sldId id="266" r:id="rId10"/>
    <p:sldId id="267" r:id="rId11"/>
    <p:sldId id="268" r:id="rId12"/>
    <p:sldId id="25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8132"/>
    <a:srgbClr val="0096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777" autoAdjust="0"/>
    <p:restoredTop sz="91024" autoAdjust="0"/>
  </p:normalViewPr>
  <p:slideViewPr>
    <p:cSldViewPr snapToGrid="0">
      <p:cViewPr varScale="1">
        <p:scale>
          <a:sx n="71" d="100"/>
          <a:sy n="71" d="100"/>
        </p:scale>
        <p:origin x="6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DDCBB5-9E8F-4C3C-B3FF-42B56171167A}" type="datetimeFigureOut">
              <a:rPr lang="en-US" smtClean="0"/>
              <a:t>8/16/2018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86336-D277-4B30-A6AE-9563521DF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77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0FFFC-B299-4DB4-A5A2-5FE0A233D244}" type="slidenum">
              <a:rPr lang="cs-CZ" smtClean="0">
                <a:solidFill>
                  <a:prstClr val="black"/>
                </a:solidFill>
              </a:rPr>
              <a:pPr/>
              <a:t>12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235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866527"/>
          </a:xfrm>
        </p:spPr>
        <p:txBody>
          <a:bodyPr>
            <a:normAutofit/>
          </a:bodyPr>
          <a:lstStyle>
            <a:lvl1pPr>
              <a:defRPr sz="54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přednášky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0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  <p:sp>
        <p:nvSpPr>
          <p:cNvPr id="5" name="Zástupný symbol pro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8" y="2997200"/>
            <a:ext cx="10562167" cy="86360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pPr lvl="0"/>
            <a:r>
              <a:rPr lang="cs-CZ" dirty="0"/>
              <a:t>Podtitul</a:t>
            </a:r>
          </a:p>
        </p:txBody>
      </p:sp>
    </p:spTree>
    <p:extLst>
      <p:ext uri="{BB962C8B-B14F-4D97-AF65-F5344CB8AC3E}">
        <p14:creationId xmlns:p14="http://schemas.microsoft.com/office/powerpoint/2010/main" val="3215842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ředělov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cs-CZ" dirty="0"/>
              <a:t>Název sekce 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965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051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98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08867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39" y="1189177"/>
            <a:ext cx="11653523" cy="2184808"/>
          </a:xfrm>
        </p:spPr>
        <p:txBody>
          <a:bodyPr>
            <a:spAutoFit/>
          </a:bodyPr>
          <a:lstStyle>
            <a:lvl3pPr>
              <a:defRPr sz="2353"/>
            </a:lvl3pPr>
            <a:lvl4pPr>
              <a:defRPr sz="1961"/>
            </a:lvl4pPr>
            <a:lvl5pPr>
              <a:defRPr sz="196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18896187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241623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2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772816"/>
            <a:ext cx="10972800" cy="446449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56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1řádkový +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609600" y="413792"/>
            <a:ext cx="10972800" cy="782960"/>
          </a:xfrm>
        </p:spPr>
        <p:txBody>
          <a:bodyPr>
            <a:normAutofit/>
          </a:bodyPr>
          <a:lstStyle>
            <a:lvl1pPr>
              <a:defRPr sz="4000" spc="-6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09600" y="1412776"/>
            <a:ext cx="10972800" cy="4824536"/>
          </a:xfrm>
        </p:spPr>
        <p:txBody>
          <a:bodyPr>
            <a:normAutofit/>
          </a:bodyPr>
          <a:lstStyle>
            <a:lvl1pPr>
              <a:defRPr sz="2800"/>
            </a:lvl1pPr>
            <a:lvl2pPr marL="628650" indent="-285750">
              <a:buFont typeface="Segoe UI" panose="020B0502040204020203" pitchFamily="34" charset="0"/>
              <a:buChar char="−"/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 i="1"/>
            </a:lvl5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71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14918" y="2130426"/>
            <a:ext cx="10561669" cy="1470025"/>
          </a:xfrm>
        </p:spPr>
        <p:txBody>
          <a:bodyPr>
            <a:normAutofit/>
          </a:bodyPr>
          <a:lstStyle>
            <a:lvl1pPr>
              <a:defRPr sz="4400" baseline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cs-CZ" dirty="0"/>
              <a:t>Název kurzu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14918" y="4052664"/>
            <a:ext cx="10561669" cy="1968624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spc="-60" baseline="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Kontaktní informace</a:t>
            </a:r>
          </a:p>
        </p:txBody>
      </p:sp>
      <p:grpSp>
        <p:nvGrpSpPr>
          <p:cNvPr id="16" name="Skupina 15"/>
          <p:cNvGrpSpPr/>
          <p:nvPr/>
        </p:nvGrpSpPr>
        <p:grpSpPr bwMode="gray">
          <a:xfrm>
            <a:off x="-3328" y="0"/>
            <a:ext cx="6096000" cy="151200"/>
            <a:chOff x="3203928" y="2491755"/>
            <a:chExt cx="2160000" cy="72000"/>
          </a:xfrm>
        </p:grpSpPr>
        <p:sp>
          <p:nvSpPr>
            <p:cNvPr id="17" name="Obdélník 16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8" name="Obdélník 17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0243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609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97600" y="1772816"/>
            <a:ext cx="5384800" cy="435334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53337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61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5386917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93368" y="1535113"/>
            <a:ext cx="5389033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70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1742827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1700808"/>
            <a:ext cx="3504000" cy="438333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12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 t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96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0784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3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80784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4344000" y="1535113"/>
            <a:ext cx="3504000" cy="639762"/>
          </a:xfrm>
        </p:spPr>
        <p:txBody>
          <a:bodyPr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Porovnání 2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4344000" y="2174875"/>
            <a:ext cx="3504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3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Čtyři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734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/>
              <a:t>Nadpis snímku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" y="3933056"/>
            <a:ext cx="5390389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2011" y="1700809"/>
            <a:ext cx="5390389" cy="21602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A16E3-E0DB-47A0-BDE6-AF5C7EC7EAB9}" type="slidenum">
              <a:rPr lang="en-US" smtClean="0">
                <a:solidFill>
                  <a:srgbClr val="1E326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E326C"/>
              </a:solidFill>
            </a:endParaRPr>
          </a:p>
        </p:txBody>
      </p:sp>
      <p:sp>
        <p:nvSpPr>
          <p:cNvPr id="11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6192011" y="3933056"/>
            <a:ext cx="5328203" cy="2151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10" name="Content Placeholder 3"/>
          <p:cNvSpPr>
            <a:spLocks noGrp="1"/>
          </p:cNvSpPr>
          <p:nvPr>
            <p:ph sz="half" idx="15" hasCustomPrompt="1"/>
          </p:nvPr>
        </p:nvSpPr>
        <p:spPr>
          <a:xfrm>
            <a:off x="623392" y="1700808"/>
            <a:ext cx="5376597" cy="2160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706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413792"/>
            <a:ext cx="1097280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cs-CZ" dirty="0"/>
              <a:t>Nadpis snímku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772816"/>
            <a:ext cx="10972800" cy="453650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/>
              <a:t>První úroveň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391477" y="6448252"/>
            <a:ext cx="1248139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831637" y="6448252"/>
            <a:ext cx="6720747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9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23392" y="6448252"/>
            <a:ext cx="576064" cy="36512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1600" b="1">
                <a:solidFill>
                  <a:schemeClr val="tx2"/>
                </a:solidFill>
              </a:defRPr>
            </a:lvl1pPr>
          </a:lstStyle>
          <a:p>
            <a:fld id="{31EF1479-3489-4788-BFA4-763D4DDB960F}" type="slidenum">
              <a:rPr lang="cs-CZ" smtClean="0">
                <a:solidFill>
                  <a:srgbClr val="1E326C"/>
                </a:solidFill>
              </a:rPr>
              <a:pPr/>
              <a:t>‹#›</a:t>
            </a:fld>
            <a:endParaRPr lang="cs-CZ" dirty="0">
              <a:solidFill>
                <a:srgbClr val="1E326C"/>
              </a:solidFill>
            </a:endParaRPr>
          </a:p>
        </p:txBody>
      </p:sp>
      <p:grpSp>
        <p:nvGrpSpPr>
          <p:cNvPr id="24" name="Skupina 23"/>
          <p:cNvGrpSpPr/>
          <p:nvPr userDrawn="1"/>
        </p:nvGrpSpPr>
        <p:grpSpPr bwMode="gray">
          <a:xfrm flipH="1">
            <a:off x="6096000" y="0"/>
            <a:ext cx="6096000" cy="151200"/>
            <a:chOff x="3203928" y="2491755"/>
            <a:chExt cx="2160000" cy="72000"/>
          </a:xfrm>
        </p:grpSpPr>
        <p:sp>
          <p:nvSpPr>
            <p:cNvPr id="25" name="Obdélník 24"/>
            <p:cNvSpPr/>
            <p:nvPr/>
          </p:nvSpPr>
          <p:spPr bwMode="gray">
            <a:xfrm>
              <a:off x="3923928" y="2491755"/>
              <a:ext cx="720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26" name="Obdélník 25"/>
            <p:cNvSpPr/>
            <p:nvPr/>
          </p:nvSpPr>
          <p:spPr bwMode="gray">
            <a:xfrm>
              <a:off x="3203928" y="2491755"/>
              <a:ext cx="720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  <p:sp>
          <p:nvSpPr>
            <p:cNvPr id="30" name="Obdélník 29"/>
            <p:cNvSpPr/>
            <p:nvPr/>
          </p:nvSpPr>
          <p:spPr bwMode="gray">
            <a:xfrm>
              <a:off x="4643928" y="2491755"/>
              <a:ext cx="720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180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561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5" r:id="rId13"/>
    <p:sldLayoutId id="2147483677" r:id="rId14"/>
    <p:sldLayoutId id="2147483678" r:id="rId15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 spc="-60" baseline="0">
          <a:solidFill>
            <a:schemeClr val="tx2"/>
          </a:solidFill>
          <a:latin typeface="Segoe UI Semibold" panose="020B0702040204020203" pitchFamily="34" charset="0"/>
          <a:ea typeface="+mj-ea"/>
          <a:cs typeface="Segoe UI Semibold" panose="020B07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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Arial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SzPct val="90000"/>
        <a:buFont typeface="Wingdings" pitchFamily="2" charset="2"/>
        <a:buChar char="§"/>
        <a:defRPr sz="2000" i="1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avid@wug.cz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.tm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david@wug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tm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5400" dirty="0"/>
              <a:t>Úvod do SQL Server </a:t>
            </a:r>
            <a:r>
              <a:rPr lang="cs-CZ" sz="5400" dirty="0" err="1"/>
              <a:t>Integration</a:t>
            </a:r>
            <a:r>
              <a:rPr lang="cs-CZ" sz="5400" dirty="0"/>
              <a:t> </a:t>
            </a:r>
            <a:r>
              <a:rPr lang="cs-CZ" sz="5400" dirty="0" err="1"/>
              <a:t>Services</a:t>
            </a:r>
            <a:endParaRPr lang="cs-CZ" sz="5400" dirty="0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Mgr. Vladimír Mužný</a:t>
            </a:r>
          </a:p>
          <a:p>
            <a:r>
              <a:rPr lang="cs-CZ" sz="2000" dirty="0"/>
              <a:t>MVP: Data </a:t>
            </a:r>
            <a:r>
              <a:rPr lang="cs-CZ" sz="2000" dirty="0" err="1"/>
              <a:t>Platform</a:t>
            </a:r>
            <a:r>
              <a:rPr lang="cs-CZ" sz="2000" dirty="0"/>
              <a:t> </a:t>
            </a:r>
            <a:r>
              <a:rPr lang="en-US" sz="2000" dirty="0"/>
              <a:t>|</a:t>
            </a:r>
            <a:r>
              <a:rPr lang="cs-CZ" sz="2000" dirty="0"/>
              <a:t> MCSE: Data </a:t>
            </a:r>
            <a:r>
              <a:rPr lang="cs-CZ" sz="2000" dirty="0" err="1"/>
              <a:t>Platform</a:t>
            </a:r>
            <a:r>
              <a:rPr lang="cs-CZ" sz="2000" dirty="0"/>
              <a:t> </a:t>
            </a:r>
            <a:r>
              <a:rPr lang="en-US" sz="2000" dirty="0"/>
              <a:t>|</a:t>
            </a:r>
            <a:r>
              <a:rPr lang="cs-CZ" sz="2000" dirty="0"/>
              <a:t> MCT</a:t>
            </a:r>
          </a:p>
          <a:p>
            <a:r>
              <a:rPr lang="cs-CZ" sz="2000" dirty="0">
                <a:hlinkClick r:id="rId3"/>
              </a:rPr>
              <a:t>vladimir.muzny@dropman.cz</a:t>
            </a:r>
            <a:r>
              <a:rPr lang="cs-CZ" sz="2000" dirty="0"/>
              <a:t> </a:t>
            </a:r>
          </a:p>
          <a:p>
            <a:r>
              <a:rPr lang="cs-CZ" sz="2000" dirty="0">
                <a:solidFill>
                  <a:schemeClr val="tx2"/>
                </a:solidFill>
              </a:rPr>
              <a:t>     @</a:t>
            </a:r>
            <a:r>
              <a:rPr lang="cs-CZ" sz="2000" dirty="0" err="1">
                <a:solidFill>
                  <a:schemeClr val="tx2"/>
                </a:solidFill>
              </a:rPr>
              <a:t>VladimirMuzny</a:t>
            </a:r>
            <a:endParaRPr lang="cs-CZ" sz="2000" dirty="0">
              <a:solidFill>
                <a:schemeClr val="tx2"/>
              </a:solidFill>
            </a:endParaRP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18" y="5762315"/>
            <a:ext cx="302135" cy="2589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35703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89D47F-0B52-47A1-8D01-52FE61D6F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Můj první SSIS projekt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FF2C4A-164E-4D5E-AE87-2805A45EB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Zdrojová data v </a:t>
            </a:r>
            <a:r>
              <a:rPr lang="cs-CZ" dirty="0" err="1"/>
              <a:t>CSVs</a:t>
            </a:r>
            <a:endParaRPr lang="cs-CZ" dirty="0"/>
          </a:p>
          <a:p>
            <a:r>
              <a:rPr lang="cs-CZ" dirty="0"/>
              <a:t>Nutno nahrát na SQL Server</a:t>
            </a:r>
          </a:p>
        </p:txBody>
      </p:sp>
    </p:spTree>
    <p:extLst>
      <p:ext uri="{BB962C8B-B14F-4D97-AF65-F5344CB8AC3E}">
        <p14:creationId xmlns:p14="http://schemas.microsoft.com/office/powerpoint/2010/main" val="2780787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17C4E7-18F8-4B9F-883C-233B87CB4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se dozvědět více?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2B10FC6-638D-493C-A2CD-B78926D4D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Kurzy GOPAS, a. s.</a:t>
            </a:r>
          </a:p>
          <a:p>
            <a:pPr lvl="1"/>
            <a:r>
              <a:rPr lang="cs-CZ" dirty="0"/>
              <a:t>MOC 20767 – SQL Server: Implementace Datových Skladů</a:t>
            </a:r>
          </a:p>
          <a:p>
            <a:pPr lvl="1"/>
            <a:r>
              <a:rPr lang="cs-CZ" dirty="0"/>
              <a:t>MOC 20762 – SQL Server: Development</a:t>
            </a:r>
          </a:p>
          <a:p>
            <a:pPr lvl="1"/>
            <a:r>
              <a:rPr lang="cs-CZ" dirty="0"/>
              <a:t>MOC 20764/20765 – SQL Server: Kompletní Administrace</a:t>
            </a:r>
          </a:p>
          <a:p>
            <a:r>
              <a:rPr lang="cs-CZ" dirty="0"/>
              <a:t>SQL Server 2017 </a:t>
            </a:r>
            <a:r>
              <a:rPr lang="cs-CZ" dirty="0" err="1"/>
              <a:t>Administrator</a:t>
            </a:r>
            <a:r>
              <a:rPr lang="en-US" dirty="0"/>
              <a:t>’s Guide</a:t>
            </a:r>
            <a:endParaRPr lang="cs-CZ" dirty="0"/>
          </a:p>
          <a:p>
            <a:r>
              <a:rPr lang="cs-CZ" dirty="0"/>
              <a:t>Chystaná publikace</a:t>
            </a:r>
          </a:p>
          <a:p>
            <a:pPr lvl="1"/>
            <a:r>
              <a:rPr lang="cs-CZ" dirty="0" err="1"/>
              <a:t>Hands</a:t>
            </a:r>
            <a:r>
              <a:rPr lang="cs-CZ" dirty="0"/>
              <a:t> On Data Science </a:t>
            </a:r>
            <a:r>
              <a:rPr lang="cs-CZ" dirty="0" err="1"/>
              <a:t>with</a:t>
            </a:r>
            <a:r>
              <a:rPr lang="cs-CZ" dirty="0"/>
              <a:t> T-SQL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Obsah obrázku snímek obrazovky&#10;&#10;Popis vygenerován s velmi vysokou mírou spolehlivosti">
            <a:extLst>
              <a:ext uri="{FF2B5EF4-FFF2-40B4-BE49-F238E27FC236}">
                <a16:creationId xmlns:a16="http://schemas.microsoft.com/office/drawing/2014/main" id="{56E3FB99-AFAC-41E8-811A-AD3AB02C2C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750" y="2857221"/>
            <a:ext cx="2989775" cy="369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3135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6000" dirty="0"/>
              <a:t>Dotazy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Mgr. Vladimír Mužný</a:t>
            </a:r>
          </a:p>
          <a:p>
            <a:r>
              <a:rPr lang="cs-CZ" dirty="0"/>
              <a:t>MVP: Data </a:t>
            </a:r>
            <a:r>
              <a:rPr lang="cs-CZ" dirty="0" err="1"/>
              <a:t>Platform</a:t>
            </a:r>
            <a:r>
              <a:rPr lang="cs-CZ" dirty="0"/>
              <a:t> </a:t>
            </a:r>
            <a:r>
              <a:rPr lang="en-US" dirty="0"/>
              <a:t>|</a:t>
            </a:r>
            <a:r>
              <a:rPr lang="cs-CZ" dirty="0"/>
              <a:t> MCSE: Data </a:t>
            </a:r>
            <a:r>
              <a:rPr lang="cs-CZ" dirty="0" err="1"/>
              <a:t>Platform</a:t>
            </a:r>
            <a:r>
              <a:rPr lang="cs-CZ" dirty="0"/>
              <a:t> </a:t>
            </a:r>
            <a:r>
              <a:rPr lang="en-US" dirty="0"/>
              <a:t>|</a:t>
            </a:r>
            <a:r>
              <a:rPr lang="cs-CZ" dirty="0"/>
              <a:t> MCT</a:t>
            </a:r>
          </a:p>
          <a:p>
            <a:r>
              <a:rPr lang="cs-CZ" dirty="0">
                <a:hlinkClick r:id="rId3"/>
              </a:rPr>
              <a:t>vladimir.muzny@dropman.cz</a:t>
            </a:r>
            <a:r>
              <a:rPr lang="cs-CZ" dirty="0"/>
              <a:t> </a:t>
            </a:r>
          </a:p>
          <a:p>
            <a:r>
              <a:rPr lang="cs-CZ" dirty="0">
                <a:solidFill>
                  <a:schemeClr val="tx2"/>
                </a:solidFill>
              </a:rPr>
              <a:t>     @</a:t>
            </a:r>
            <a:r>
              <a:rPr lang="cs-CZ" dirty="0" err="1">
                <a:solidFill>
                  <a:schemeClr val="tx2"/>
                </a:solidFill>
              </a:rPr>
              <a:t>VladimirMuzny</a:t>
            </a:r>
            <a:endParaRPr lang="cs-CZ" dirty="0">
              <a:solidFill>
                <a:schemeClr val="tx2"/>
              </a:solidFill>
            </a:endParaRP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222" y="5751545"/>
            <a:ext cx="302135" cy="258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128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Agenda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Co jsou to SSIS?</a:t>
            </a:r>
          </a:p>
          <a:p>
            <a:r>
              <a:rPr lang="cs-CZ" dirty="0"/>
              <a:t>Architektura SSIS</a:t>
            </a:r>
          </a:p>
          <a:p>
            <a:r>
              <a:rPr lang="cs-CZ" dirty="0"/>
              <a:t>Dlouhá ukázka práce</a:t>
            </a:r>
          </a:p>
        </p:txBody>
      </p:sp>
    </p:spTree>
    <p:extLst>
      <p:ext uri="{BB962C8B-B14F-4D97-AF65-F5344CB8AC3E}">
        <p14:creationId xmlns:p14="http://schemas.microsoft.com/office/powerpoint/2010/main" val="1273736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B19E97-DF07-4E48-AF1F-8E11E4BBF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SQL Server </a:t>
            </a:r>
            <a:r>
              <a:rPr lang="cs-CZ" dirty="0" err="1"/>
              <a:t>Integration</a:t>
            </a:r>
            <a:r>
              <a:rPr lang="cs-CZ" dirty="0"/>
              <a:t> </a:t>
            </a:r>
            <a:r>
              <a:rPr lang="cs-CZ" dirty="0" err="1"/>
              <a:t>Services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7D4D6B-FB69-4A9A-961F-E12E3C855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Integrační nástroj dodávaný se SQL Serverem od verze 2005</a:t>
            </a:r>
          </a:p>
          <a:p>
            <a:r>
              <a:rPr lang="cs-CZ" dirty="0"/>
              <a:t>Nástupce původních DTS (Data </a:t>
            </a:r>
            <a:r>
              <a:rPr lang="cs-CZ" dirty="0" err="1"/>
              <a:t>Transformation</a:t>
            </a:r>
            <a:r>
              <a:rPr lang="cs-CZ" dirty="0"/>
              <a:t> </a:t>
            </a:r>
            <a:r>
              <a:rPr lang="cs-CZ" dirty="0" err="1"/>
              <a:t>Services</a:t>
            </a:r>
            <a:r>
              <a:rPr lang="cs-CZ" dirty="0"/>
              <a:t>)</a:t>
            </a:r>
          </a:p>
          <a:p>
            <a:r>
              <a:rPr lang="cs-CZ" dirty="0"/>
              <a:t>Slouží například k:</a:t>
            </a:r>
          </a:p>
          <a:p>
            <a:pPr lvl="1"/>
            <a:r>
              <a:rPr lang="cs-CZ" dirty="0"/>
              <a:t>Hlavně pro ETL projekty (data </a:t>
            </a:r>
            <a:r>
              <a:rPr lang="cs-CZ" dirty="0" err="1"/>
              <a:t>warehousing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Migrační projekty</a:t>
            </a:r>
          </a:p>
          <a:p>
            <a:r>
              <a:rPr lang="cs-CZ" dirty="0"/>
              <a:t>Ale také k:</a:t>
            </a:r>
          </a:p>
          <a:p>
            <a:pPr lvl="1"/>
            <a:r>
              <a:rPr lang="cs-CZ" dirty="0"/>
              <a:t>Automatizaci administrace (</a:t>
            </a:r>
            <a:r>
              <a:rPr lang="cs-CZ" dirty="0" err="1"/>
              <a:t>Maint</a:t>
            </a:r>
            <a:r>
              <a:rPr lang="cs-CZ" dirty="0"/>
              <a:t>. </a:t>
            </a:r>
            <a:r>
              <a:rPr lang="cs-CZ" dirty="0" err="1"/>
              <a:t>plan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Data </a:t>
            </a:r>
            <a:r>
              <a:rPr lang="cs-CZ" dirty="0" err="1"/>
              <a:t>Collection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0117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3D48C0-DDCC-4E05-9690-9B299B3CA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Architektura SSIS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7266B1-9257-4B31-9511-BA810B500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Windows </a:t>
            </a:r>
            <a:r>
              <a:rPr lang="cs-CZ" dirty="0" err="1"/>
              <a:t>Service</a:t>
            </a:r>
            <a:r>
              <a:rPr lang="cs-CZ" dirty="0"/>
              <a:t> SSIS</a:t>
            </a:r>
          </a:p>
          <a:p>
            <a:pPr lvl="1"/>
            <a:r>
              <a:rPr lang="cs-CZ" dirty="0"/>
              <a:t>Jen monitorující, spíše kvůli zpětné kompatibilitě, není povinná</a:t>
            </a:r>
          </a:p>
          <a:p>
            <a:r>
              <a:rPr lang="cs-CZ" dirty="0"/>
              <a:t>Dva spolupracující </a:t>
            </a:r>
            <a:r>
              <a:rPr lang="cs-CZ" dirty="0" err="1"/>
              <a:t>engines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Flow</a:t>
            </a:r>
            <a:endParaRPr lang="cs-CZ" dirty="0"/>
          </a:p>
          <a:p>
            <a:pPr lvl="1"/>
            <a:r>
              <a:rPr lang="cs-CZ" dirty="0"/>
              <a:t>Data </a:t>
            </a:r>
            <a:r>
              <a:rPr lang="cs-CZ" dirty="0" err="1"/>
              <a:t>Flow</a:t>
            </a:r>
            <a:endParaRPr lang="cs-CZ" dirty="0"/>
          </a:p>
          <a:p>
            <a:r>
              <a:rPr lang="cs-CZ" dirty="0"/>
              <a:t>Vývojové prostředí</a:t>
            </a:r>
          </a:p>
          <a:p>
            <a:pPr lvl="1"/>
            <a:r>
              <a:rPr lang="cs-CZ" dirty="0"/>
              <a:t>SQL Server Data </a:t>
            </a:r>
            <a:r>
              <a:rPr lang="cs-CZ" dirty="0" err="1"/>
              <a:t>Tools</a:t>
            </a:r>
            <a:r>
              <a:rPr lang="cs-CZ" dirty="0"/>
              <a:t> (SSDT)</a:t>
            </a:r>
          </a:p>
          <a:p>
            <a:pPr lvl="2"/>
            <a:r>
              <a:rPr lang="cs-CZ" dirty="0" err="1"/>
              <a:t>Add</a:t>
            </a:r>
            <a:r>
              <a:rPr lang="cs-CZ" dirty="0"/>
              <a:t>-in do </a:t>
            </a:r>
            <a:r>
              <a:rPr lang="cs-CZ" dirty="0" err="1"/>
              <a:t>Visual</a:t>
            </a:r>
            <a:r>
              <a:rPr lang="cs-CZ" dirty="0"/>
              <a:t> Studia</a:t>
            </a:r>
          </a:p>
          <a:p>
            <a:pPr lvl="2"/>
            <a:r>
              <a:rPr lang="cs-CZ" dirty="0"/>
              <a:t>Verze SSDT se nekryjí s verzemi SQL Serveru (SSIS)</a:t>
            </a:r>
          </a:p>
        </p:txBody>
      </p:sp>
    </p:spTree>
    <p:extLst>
      <p:ext uri="{BB962C8B-B14F-4D97-AF65-F5344CB8AC3E}">
        <p14:creationId xmlns:p14="http://schemas.microsoft.com/office/powerpoint/2010/main" val="3592791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4DAA8F-0B23-4F4E-A454-78FDC6403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Objekty SSIS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E3B713-A345-4374-BDE0-A12C5B472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SSIS </a:t>
            </a:r>
            <a:r>
              <a:rPr lang="cs-CZ" dirty="0" err="1"/>
              <a:t>Package</a:t>
            </a:r>
            <a:endParaRPr lang="cs-CZ" dirty="0"/>
          </a:p>
          <a:p>
            <a:pPr lvl="1"/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Flow</a:t>
            </a:r>
            <a:endParaRPr lang="cs-CZ" dirty="0"/>
          </a:p>
          <a:p>
            <a:pPr lvl="2"/>
            <a:r>
              <a:rPr lang="cs-CZ" dirty="0" err="1"/>
              <a:t>Containers</a:t>
            </a:r>
            <a:endParaRPr lang="cs-CZ" dirty="0"/>
          </a:p>
          <a:p>
            <a:pPr lvl="2"/>
            <a:r>
              <a:rPr lang="cs-CZ" dirty="0" err="1"/>
              <a:t>Tasks</a:t>
            </a:r>
            <a:endParaRPr lang="cs-CZ" dirty="0"/>
          </a:p>
          <a:p>
            <a:pPr lvl="2"/>
            <a:r>
              <a:rPr lang="cs-CZ" dirty="0"/>
              <a:t>Precedence </a:t>
            </a:r>
            <a:r>
              <a:rPr lang="cs-CZ" dirty="0" err="1"/>
              <a:t>Constraints</a:t>
            </a:r>
            <a:endParaRPr lang="cs-CZ" dirty="0"/>
          </a:p>
          <a:p>
            <a:pPr lvl="2"/>
            <a:r>
              <a:rPr lang="cs-CZ" dirty="0" err="1"/>
              <a:t>Variables</a:t>
            </a:r>
            <a:endParaRPr lang="cs-CZ" dirty="0"/>
          </a:p>
          <a:p>
            <a:pPr lvl="1"/>
            <a:r>
              <a:rPr lang="cs-CZ" dirty="0"/>
              <a:t>Data </a:t>
            </a:r>
            <a:r>
              <a:rPr lang="cs-CZ" dirty="0" err="1"/>
              <a:t>Flow</a:t>
            </a:r>
            <a:endParaRPr lang="cs-CZ" dirty="0"/>
          </a:p>
          <a:p>
            <a:pPr lvl="2"/>
            <a:r>
              <a:rPr lang="cs-CZ" dirty="0"/>
              <a:t>Source</a:t>
            </a:r>
          </a:p>
          <a:p>
            <a:pPr lvl="2"/>
            <a:r>
              <a:rPr lang="en-US" dirty="0"/>
              <a:t>{</a:t>
            </a:r>
            <a:r>
              <a:rPr lang="cs-CZ" dirty="0" err="1"/>
              <a:t>Transforms</a:t>
            </a:r>
            <a:r>
              <a:rPr lang="en-US" dirty="0"/>
              <a:t>}</a:t>
            </a:r>
            <a:endParaRPr lang="cs-CZ" dirty="0"/>
          </a:p>
          <a:p>
            <a:pPr lvl="2"/>
            <a:r>
              <a:rPr lang="cs-CZ" dirty="0" err="1"/>
              <a:t>Destination</a:t>
            </a:r>
            <a:endParaRPr lang="cs-CZ" dirty="0"/>
          </a:p>
          <a:p>
            <a:pPr lvl="1"/>
            <a:r>
              <a:rPr lang="cs-CZ" dirty="0" err="1"/>
              <a:t>Connection</a:t>
            </a:r>
            <a:r>
              <a:rPr lang="cs-CZ" dirty="0"/>
              <a:t> Manager</a:t>
            </a:r>
          </a:p>
          <a:p>
            <a:pPr lvl="1"/>
            <a:r>
              <a:rPr lang="cs-CZ" dirty="0"/>
              <a:t>Event </a:t>
            </a:r>
            <a:r>
              <a:rPr lang="cs-CZ" dirty="0" err="1"/>
              <a:t>Handlers</a:t>
            </a:r>
            <a:r>
              <a:rPr lang="cs-CZ" dirty="0"/>
              <a:t>: podmíněně spouštěné 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Flow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5438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1C9E48-C09E-4B1C-BFEC-587272CF8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Nefunkční vlastnosti SSIS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BB8DBF-10F6-4757-996C-D9123D79D9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Logování</a:t>
            </a:r>
          </a:p>
          <a:p>
            <a:r>
              <a:rPr lang="cs-CZ" dirty="0" err="1"/>
              <a:t>Error</a:t>
            </a:r>
            <a:r>
              <a:rPr lang="cs-CZ" dirty="0"/>
              <a:t> </a:t>
            </a:r>
            <a:r>
              <a:rPr lang="cs-CZ" dirty="0" err="1"/>
              <a:t>handling</a:t>
            </a:r>
            <a:endParaRPr lang="cs-CZ" dirty="0"/>
          </a:p>
          <a:p>
            <a:r>
              <a:rPr lang="cs-CZ" dirty="0"/>
              <a:t>Konfigurace</a:t>
            </a:r>
          </a:p>
          <a:p>
            <a:endParaRPr lang="cs-CZ" dirty="0"/>
          </a:p>
          <a:p>
            <a:r>
              <a:rPr lang="cs-CZ" dirty="0"/>
              <a:t>Do verze 2008 decentralizované</a:t>
            </a:r>
          </a:p>
          <a:p>
            <a:r>
              <a:rPr lang="cs-CZ" dirty="0"/>
              <a:t>Od verze 2012 centralizované v SSIS katalogu</a:t>
            </a:r>
          </a:p>
        </p:txBody>
      </p:sp>
    </p:spTree>
    <p:extLst>
      <p:ext uri="{BB962C8B-B14F-4D97-AF65-F5344CB8AC3E}">
        <p14:creationId xmlns:p14="http://schemas.microsoft.com/office/powerpoint/2010/main" val="3910357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1048CA-936D-4608-8DB6-DAC1B61D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SSIS balíčků/projektů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719AEB-33C5-4790-9819-749A095AA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SQL Server Management Studio: Import/Export Data</a:t>
            </a:r>
          </a:p>
          <a:p>
            <a:r>
              <a:rPr lang="cs-CZ" dirty="0"/>
              <a:t>SQL Server Management Studio: </a:t>
            </a:r>
            <a:r>
              <a:rPr lang="cs-CZ" dirty="0" err="1"/>
              <a:t>Maintenance</a:t>
            </a:r>
            <a:r>
              <a:rPr lang="cs-CZ" dirty="0"/>
              <a:t> </a:t>
            </a:r>
            <a:r>
              <a:rPr lang="cs-CZ" dirty="0" err="1"/>
              <a:t>Plan</a:t>
            </a:r>
            <a:endParaRPr lang="cs-CZ" dirty="0"/>
          </a:p>
          <a:p>
            <a:r>
              <a:rPr lang="cs-CZ" dirty="0"/>
              <a:t>SQL Server Data </a:t>
            </a:r>
            <a:r>
              <a:rPr lang="cs-CZ" dirty="0" err="1"/>
              <a:t>Tools</a:t>
            </a:r>
            <a:r>
              <a:rPr lang="cs-CZ" dirty="0"/>
              <a:t>: SQL Server </a:t>
            </a:r>
            <a:r>
              <a:rPr lang="cs-CZ" dirty="0" err="1"/>
              <a:t>Integration</a:t>
            </a:r>
            <a:r>
              <a:rPr lang="cs-CZ" dirty="0"/>
              <a:t> </a:t>
            </a:r>
            <a:r>
              <a:rPr lang="cs-CZ" dirty="0" err="1"/>
              <a:t>Services</a:t>
            </a:r>
            <a:r>
              <a:rPr lang="cs-CZ"/>
              <a:t> Project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7308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A8AC11-0C21-4A3C-BBF6-59C6EA3E0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SSIS Katalog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F92379-75D0-4193-86B1-52AAF55F1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skutečnosti SQL Server databáze SSISDB</a:t>
            </a:r>
          </a:p>
          <a:p>
            <a:pPr lvl="1"/>
            <a:r>
              <a:rPr lang="cs-CZ" dirty="0"/>
              <a:t>Úložiště pro balíčky</a:t>
            </a:r>
          </a:p>
          <a:p>
            <a:pPr lvl="1"/>
            <a:r>
              <a:rPr lang="cs-CZ" dirty="0"/>
              <a:t>Definice parametrů (</a:t>
            </a:r>
            <a:r>
              <a:rPr lang="cs-CZ" dirty="0" err="1"/>
              <a:t>environments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Logování</a:t>
            </a:r>
          </a:p>
          <a:p>
            <a:pPr lvl="1"/>
            <a:r>
              <a:rPr lang="cs-CZ" dirty="0"/>
              <a:t>Diagnostika</a:t>
            </a:r>
          </a:p>
          <a:p>
            <a:pPr lvl="1"/>
            <a:r>
              <a:rPr lang="cs-CZ" dirty="0"/>
              <a:t>Výkonnost</a:t>
            </a:r>
          </a:p>
        </p:txBody>
      </p:sp>
    </p:spTree>
    <p:extLst>
      <p:ext uri="{BB962C8B-B14F-4D97-AF65-F5344CB8AC3E}">
        <p14:creationId xmlns:p14="http://schemas.microsoft.com/office/powerpoint/2010/main" val="877420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9917B0-F647-4EAA-888B-D6B4E02AC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Doplňkové (</a:t>
            </a:r>
            <a:r>
              <a:rPr lang="cs-CZ" dirty="0" err="1"/>
              <a:t>enterprise</a:t>
            </a:r>
            <a:r>
              <a:rPr lang="cs-CZ" dirty="0"/>
              <a:t>) služby k SSIS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A65F8B-323D-4404-A90D-3F1D65512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Master Data </a:t>
            </a:r>
            <a:r>
              <a:rPr lang="cs-CZ" dirty="0" err="1"/>
              <a:t>Services</a:t>
            </a:r>
            <a:endParaRPr lang="cs-CZ" dirty="0"/>
          </a:p>
          <a:p>
            <a:pPr lvl="1"/>
            <a:r>
              <a:rPr lang="cs-CZ" dirty="0"/>
              <a:t>Společné </a:t>
            </a:r>
            <a:r>
              <a:rPr lang="cs-CZ" dirty="0" err="1"/>
              <a:t>datasety</a:t>
            </a:r>
            <a:endParaRPr lang="cs-CZ" dirty="0"/>
          </a:p>
          <a:p>
            <a:pPr lvl="1"/>
            <a:r>
              <a:rPr lang="cs-CZ" dirty="0"/>
              <a:t>Master Data HUB</a:t>
            </a:r>
          </a:p>
          <a:p>
            <a:r>
              <a:rPr lang="cs-CZ" dirty="0"/>
              <a:t>Data </a:t>
            </a:r>
            <a:r>
              <a:rPr lang="cs-CZ" dirty="0" err="1"/>
              <a:t>Quality</a:t>
            </a:r>
            <a:r>
              <a:rPr lang="cs-CZ" dirty="0"/>
              <a:t> </a:t>
            </a:r>
            <a:r>
              <a:rPr lang="cs-CZ" dirty="0" err="1"/>
              <a:t>Services</a:t>
            </a:r>
            <a:endParaRPr lang="cs-CZ" dirty="0"/>
          </a:p>
          <a:p>
            <a:pPr lvl="1"/>
            <a:r>
              <a:rPr lang="cs-CZ" dirty="0" err="1"/>
              <a:t>Deduplikace</a:t>
            </a:r>
            <a:r>
              <a:rPr lang="cs-CZ" dirty="0"/>
              <a:t> dat</a:t>
            </a:r>
          </a:p>
          <a:p>
            <a:pPr lvl="1"/>
            <a:r>
              <a:rPr lang="cs-CZ" dirty="0"/>
              <a:t>Oprava hodnot ve sloupci</a:t>
            </a:r>
          </a:p>
          <a:p>
            <a:pPr lvl="1"/>
            <a:r>
              <a:rPr lang="cs-CZ" dirty="0"/>
              <a:t>Od verze 2008</a:t>
            </a:r>
          </a:p>
          <a:p>
            <a:pPr lvl="1"/>
            <a:r>
              <a:rPr lang="cs-CZ" dirty="0"/>
              <a:t>Nepříliš používané (výkonnost)</a:t>
            </a:r>
          </a:p>
        </p:txBody>
      </p:sp>
    </p:spTree>
    <p:extLst>
      <p:ext uri="{BB962C8B-B14F-4D97-AF65-F5344CB8AC3E}">
        <p14:creationId xmlns:p14="http://schemas.microsoft.com/office/powerpoint/2010/main" val="41012891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2.8|2.8|3.2"/>
</p:tagLst>
</file>

<file path=ppt/theme/theme1.xml><?xml version="1.0" encoding="utf-8"?>
<a:theme xmlns:a="http://schemas.openxmlformats.org/drawingml/2006/main" name="Gopas 1  (3 barvy)">
  <a:themeElements>
    <a:clrScheme name="WUG">
      <a:dk1>
        <a:sysClr val="windowText" lastClr="000000"/>
      </a:dk1>
      <a:lt1>
        <a:sysClr val="window" lastClr="FFFFFF"/>
      </a:lt1>
      <a:dk2>
        <a:srgbClr val="163C7D"/>
      </a:dk2>
      <a:lt2>
        <a:srgbClr val="FFFFFF"/>
      </a:lt2>
      <a:accent1>
        <a:srgbClr val="5E98D1"/>
      </a:accent1>
      <a:accent2>
        <a:srgbClr val="FDCB00"/>
      </a:accent2>
      <a:accent3>
        <a:srgbClr val="ED7539"/>
      </a:accent3>
      <a:accent4>
        <a:srgbClr val="E50046"/>
      </a:accent4>
      <a:accent5>
        <a:srgbClr val="C8D400"/>
      </a:accent5>
      <a:accent6>
        <a:srgbClr val="EA5297"/>
      </a:accent6>
      <a:hlink>
        <a:srgbClr val="1E326C"/>
      </a:hlink>
      <a:folHlink>
        <a:srgbClr val="1E326C"/>
      </a:folHlink>
    </a:clrScheme>
    <a:fontScheme name="Gopa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354</Words>
  <Application>Microsoft Office PowerPoint</Application>
  <PresentationFormat>Širokoúhlá obrazovka</PresentationFormat>
  <Paragraphs>86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Segoe UI</vt:lpstr>
      <vt:lpstr>Segoe UI Semibold</vt:lpstr>
      <vt:lpstr>Wingdings</vt:lpstr>
      <vt:lpstr>Gopas 1  (3 barvy)</vt:lpstr>
      <vt:lpstr>Úvod do SQL Server Integration Services</vt:lpstr>
      <vt:lpstr>Agenda</vt:lpstr>
      <vt:lpstr>SQL Server Integration Services</vt:lpstr>
      <vt:lpstr>Architektura SSIS</vt:lpstr>
      <vt:lpstr>Objekty SSIS</vt:lpstr>
      <vt:lpstr>Nefunkční vlastnosti SSIS</vt:lpstr>
      <vt:lpstr>Vývoj SSIS balíčků/projektů</vt:lpstr>
      <vt:lpstr>SSIS Katalog</vt:lpstr>
      <vt:lpstr>Doplňkové (enterprise) služby k SSIS</vt:lpstr>
      <vt:lpstr>Můj první SSIS projekt</vt:lpstr>
      <vt:lpstr>Kde se dozvědět více?</vt:lpstr>
      <vt:lpstr>Dotazy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SQL Server Integration Services</dc:title>
  <cp:lastModifiedBy>Vladimír Mužný</cp:lastModifiedBy>
  <cp:revision>211</cp:revision>
  <dcterms:created xsi:type="dcterms:W3CDTF">2014-11-11T15:45:29Z</dcterms:created>
  <dcterms:modified xsi:type="dcterms:W3CDTF">2018-08-16T09:14:49Z</dcterms:modified>
</cp:coreProperties>
</file>