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handoutMasterIdLst>
    <p:handoutMasterId r:id="rId16"/>
  </p:handoutMasterIdLst>
  <p:sldIdLst>
    <p:sldId id="256" r:id="rId2"/>
    <p:sldId id="266" r:id="rId3"/>
    <p:sldId id="257" r:id="rId4"/>
    <p:sldId id="259" r:id="rId5"/>
    <p:sldId id="269" r:id="rId6"/>
    <p:sldId id="267" r:id="rId7"/>
    <p:sldId id="260" r:id="rId8"/>
    <p:sldId id="262" r:id="rId9"/>
    <p:sldId id="268" r:id="rId10"/>
    <p:sldId id="261" r:id="rId11"/>
    <p:sldId id="263" r:id="rId12"/>
    <p:sldId id="264" r:id="rId13"/>
    <p:sldId id="258" r:id="rId14"/>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6" d="100"/>
          <a:sy n="106" d="100"/>
        </p:scale>
        <p:origin x="714" y="102"/>
      </p:cViewPr>
      <p:guideLst>
        <p:guide orient="horz" pos="2160"/>
        <p:guide pos="3839"/>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E600B3A-34D9-2C46-9AC2-835F7A68AE1D}" type="datetimeFigureOut">
              <a:rPr lang="en-US" smtClean="0"/>
              <a:pPr/>
              <a:t>4/7/2018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8BFF894-2D90-7A4F-8532-3FB3EBA64D2D}" type="slidenum">
              <a:rPr lang="en-US" smtClean="0"/>
              <a:pPr/>
              <a:t>‹#›</a:t>
            </a:fld>
            <a:endParaRPr lang="en-US"/>
          </a:p>
        </p:txBody>
      </p:sp>
    </p:spTree>
    <p:extLst>
      <p:ext uri="{BB962C8B-B14F-4D97-AF65-F5344CB8AC3E}">
        <p14:creationId xmlns:p14="http://schemas.microsoft.com/office/powerpoint/2010/main" val="1735908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FE48B3-3FA5-8048-ACB5-F5A6D0A299DF}" type="datetimeFigureOut">
              <a:rPr lang="en-US" smtClean="0"/>
              <a:pPr/>
              <a:t>4/7/2018</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E162E9-059C-BD46-B653-E7EF7C90F36D}" type="slidenum">
              <a:rPr lang="en-US" smtClean="0"/>
              <a:pPr/>
              <a:t>‹#›</a:t>
            </a:fld>
            <a:endParaRPr lang="en-US"/>
          </a:p>
        </p:txBody>
      </p:sp>
    </p:spTree>
    <p:extLst>
      <p:ext uri="{BB962C8B-B14F-4D97-AF65-F5344CB8AC3E}">
        <p14:creationId xmlns:p14="http://schemas.microsoft.com/office/powerpoint/2010/main" val="150146665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E162E9-059C-BD46-B653-E7EF7C90F36D}" type="slidenum">
              <a:rPr lang="en-US" smtClean="0"/>
              <a:pPr/>
              <a:t>1</a:t>
            </a:fld>
            <a:endParaRPr lang="en-US"/>
          </a:p>
        </p:txBody>
      </p:sp>
    </p:spTree>
    <p:extLst>
      <p:ext uri="{BB962C8B-B14F-4D97-AF65-F5344CB8AC3E}">
        <p14:creationId xmlns:p14="http://schemas.microsoft.com/office/powerpoint/2010/main" val="38083080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E162E9-059C-BD46-B653-E7EF7C90F36D}" type="slidenum">
              <a:rPr lang="en-US" smtClean="0"/>
              <a:pPr/>
              <a:t>11</a:t>
            </a:fld>
            <a:endParaRPr lang="en-US"/>
          </a:p>
        </p:txBody>
      </p:sp>
    </p:spTree>
    <p:extLst>
      <p:ext uri="{BB962C8B-B14F-4D97-AF65-F5344CB8AC3E}">
        <p14:creationId xmlns:p14="http://schemas.microsoft.com/office/powerpoint/2010/main" val="32313027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E162E9-059C-BD46-B653-E7EF7C90F36D}" type="slidenum">
              <a:rPr lang="en-US" smtClean="0"/>
              <a:pPr/>
              <a:t>12</a:t>
            </a:fld>
            <a:endParaRPr lang="en-US"/>
          </a:p>
        </p:txBody>
      </p:sp>
    </p:spTree>
    <p:extLst>
      <p:ext uri="{BB962C8B-B14F-4D97-AF65-F5344CB8AC3E}">
        <p14:creationId xmlns:p14="http://schemas.microsoft.com/office/powerpoint/2010/main" val="1597986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dirty="0"/>
              <a:t>DI skrze </a:t>
            </a:r>
            <a:r>
              <a:rPr lang="en-US" dirty="0"/>
              <a:t>$inject</a:t>
            </a:r>
          </a:p>
        </p:txBody>
      </p:sp>
      <p:sp>
        <p:nvSpPr>
          <p:cNvPr id="4" name="Slide Number Placeholder 3"/>
          <p:cNvSpPr>
            <a:spLocks noGrp="1"/>
          </p:cNvSpPr>
          <p:nvPr>
            <p:ph type="sldNum" sz="quarter" idx="10"/>
          </p:nvPr>
        </p:nvSpPr>
        <p:spPr/>
        <p:txBody>
          <a:bodyPr/>
          <a:lstStyle/>
          <a:p>
            <a:fld id="{96E162E9-059C-BD46-B653-E7EF7C90F36D}" type="slidenum">
              <a:rPr lang="en-US" smtClean="0"/>
              <a:pPr/>
              <a:t>3</a:t>
            </a:fld>
            <a:endParaRPr lang="en-US"/>
          </a:p>
        </p:txBody>
      </p:sp>
    </p:spTree>
    <p:extLst>
      <p:ext uri="{BB962C8B-B14F-4D97-AF65-F5344CB8AC3E}">
        <p14:creationId xmlns:p14="http://schemas.microsoft.com/office/powerpoint/2010/main" val="3741854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E162E9-059C-BD46-B653-E7EF7C90F36D}" type="slidenum">
              <a:rPr lang="en-US" smtClean="0"/>
              <a:pPr/>
              <a:t>4</a:t>
            </a:fld>
            <a:endParaRPr lang="en-US"/>
          </a:p>
        </p:txBody>
      </p:sp>
    </p:spTree>
    <p:extLst>
      <p:ext uri="{BB962C8B-B14F-4D97-AF65-F5344CB8AC3E}">
        <p14:creationId xmlns:p14="http://schemas.microsoft.com/office/powerpoint/2010/main" val="40603525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dirty="0"/>
              <a:t>fsdfsd</a:t>
            </a:r>
            <a:endParaRPr lang="en-US" dirty="0"/>
          </a:p>
        </p:txBody>
      </p:sp>
      <p:sp>
        <p:nvSpPr>
          <p:cNvPr id="4" name="Slide Number Placeholder 3"/>
          <p:cNvSpPr>
            <a:spLocks noGrp="1"/>
          </p:cNvSpPr>
          <p:nvPr>
            <p:ph type="sldNum" sz="quarter" idx="10"/>
          </p:nvPr>
        </p:nvSpPr>
        <p:spPr/>
        <p:txBody>
          <a:bodyPr/>
          <a:lstStyle/>
          <a:p>
            <a:fld id="{96E162E9-059C-BD46-B653-E7EF7C90F36D}" type="slidenum">
              <a:rPr lang="en-US" smtClean="0"/>
              <a:pPr/>
              <a:t>5</a:t>
            </a:fld>
            <a:endParaRPr lang="en-US"/>
          </a:p>
        </p:txBody>
      </p:sp>
    </p:spTree>
    <p:extLst>
      <p:ext uri="{BB962C8B-B14F-4D97-AF65-F5344CB8AC3E}">
        <p14:creationId xmlns:p14="http://schemas.microsoft.com/office/powerpoint/2010/main" val="249247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dirty="0"/>
              <a:t>fsdfsd</a:t>
            </a:r>
            <a:endParaRPr lang="en-US" dirty="0"/>
          </a:p>
        </p:txBody>
      </p:sp>
      <p:sp>
        <p:nvSpPr>
          <p:cNvPr id="4" name="Slide Number Placeholder 3"/>
          <p:cNvSpPr>
            <a:spLocks noGrp="1"/>
          </p:cNvSpPr>
          <p:nvPr>
            <p:ph type="sldNum" sz="quarter" idx="10"/>
          </p:nvPr>
        </p:nvSpPr>
        <p:spPr/>
        <p:txBody>
          <a:bodyPr/>
          <a:lstStyle/>
          <a:p>
            <a:fld id="{96E162E9-059C-BD46-B653-E7EF7C90F36D}" type="slidenum">
              <a:rPr lang="en-US" smtClean="0"/>
              <a:pPr/>
              <a:t>6</a:t>
            </a:fld>
            <a:endParaRPr lang="en-US"/>
          </a:p>
        </p:txBody>
      </p:sp>
    </p:spTree>
    <p:extLst>
      <p:ext uri="{BB962C8B-B14F-4D97-AF65-F5344CB8AC3E}">
        <p14:creationId xmlns:p14="http://schemas.microsoft.com/office/powerpoint/2010/main" val="6395140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E162E9-059C-BD46-B653-E7EF7C90F36D}" type="slidenum">
              <a:rPr lang="en-US" smtClean="0"/>
              <a:pPr/>
              <a:t>7</a:t>
            </a:fld>
            <a:endParaRPr lang="en-US"/>
          </a:p>
        </p:txBody>
      </p:sp>
    </p:spTree>
    <p:extLst>
      <p:ext uri="{BB962C8B-B14F-4D97-AF65-F5344CB8AC3E}">
        <p14:creationId xmlns:p14="http://schemas.microsoft.com/office/powerpoint/2010/main" val="3946690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E162E9-059C-BD46-B653-E7EF7C90F36D}" type="slidenum">
              <a:rPr lang="en-US" smtClean="0"/>
              <a:pPr/>
              <a:t>8</a:t>
            </a:fld>
            <a:endParaRPr lang="en-US"/>
          </a:p>
        </p:txBody>
      </p:sp>
    </p:spTree>
    <p:extLst>
      <p:ext uri="{BB962C8B-B14F-4D97-AF65-F5344CB8AC3E}">
        <p14:creationId xmlns:p14="http://schemas.microsoft.com/office/powerpoint/2010/main" val="28619076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dirty="0"/>
              <a:t>cíl: složit dohromady funkční aplikaci velice rychle</a:t>
            </a:r>
          </a:p>
        </p:txBody>
      </p:sp>
      <p:sp>
        <p:nvSpPr>
          <p:cNvPr id="4" name="Slide Number Placeholder 3"/>
          <p:cNvSpPr>
            <a:spLocks noGrp="1"/>
          </p:cNvSpPr>
          <p:nvPr>
            <p:ph type="sldNum" sz="quarter" idx="10"/>
          </p:nvPr>
        </p:nvSpPr>
        <p:spPr/>
        <p:txBody>
          <a:bodyPr/>
          <a:lstStyle/>
          <a:p>
            <a:fld id="{96E162E9-059C-BD46-B653-E7EF7C90F36D}" type="slidenum">
              <a:rPr lang="en-US" smtClean="0"/>
              <a:pPr/>
              <a:t>9</a:t>
            </a:fld>
            <a:endParaRPr lang="en-US"/>
          </a:p>
        </p:txBody>
      </p:sp>
    </p:spTree>
    <p:extLst>
      <p:ext uri="{BB962C8B-B14F-4D97-AF65-F5344CB8AC3E}">
        <p14:creationId xmlns:p14="http://schemas.microsoft.com/office/powerpoint/2010/main" val="41579411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sz="2000" baseline="0" dirty="0"/>
              <a:t>Web API jiná přednáška</a:t>
            </a:r>
            <a:endParaRPr lang="en-US" sz="2000" baseline="0" dirty="0"/>
          </a:p>
        </p:txBody>
      </p:sp>
      <p:sp>
        <p:nvSpPr>
          <p:cNvPr id="4" name="Slide Number Placeholder 3"/>
          <p:cNvSpPr>
            <a:spLocks noGrp="1"/>
          </p:cNvSpPr>
          <p:nvPr>
            <p:ph type="sldNum" sz="quarter" idx="10"/>
          </p:nvPr>
        </p:nvSpPr>
        <p:spPr/>
        <p:txBody>
          <a:bodyPr/>
          <a:lstStyle/>
          <a:p>
            <a:fld id="{96E162E9-059C-BD46-B653-E7EF7C90F36D}" type="slidenum">
              <a:rPr lang="en-US" smtClean="0"/>
              <a:pPr/>
              <a:t>10</a:t>
            </a:fld>
            <a:endParaRPr lang="en-US"/>
          </a:p>
        </p:txBody>
      </p:sp>
    </p:spTree>
    <p:extLst>
      <p:ext uri="{BB962C8B-B14F-4D97-AF65-F5344CB8AC3E}">
        <p14:creationId xmlns:p14="http://schemas.microsoft.com/office/powerpoint/2010/main" val="28403625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162771" y="5552344"/>
            <a:ext cx="11610989" cy="130565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title-gray.png"/>
          <p:cNvPicPr>
            <a:picLocks noChangeAspect="1"/>
          </p:cNvPicPr>
          <p:nvPr userDrawn="1"/>
        </p:nvPicPr>
        <p:blipFill>
          <a:blip r:embed="rId2"/>
          <a:stretch>
            <a:fillRect/>
          </a:stretch>
        </p:blipFill>
        <p:spPr>
          <a:xfrm>
            <a:off x="0" y="0"/>
            <a:ext cx="12188825" cy="5340096"/>
          </a:xfrm>
          <a:prstGeom prst="rect">
            <a:avLst/>
          </a:prstGeom>
        </p:spPr>
      </p:pic>
      <p:sp>
        <p:nvSpPr>
          <p:cNvPr id="5" name="Footer Placeholder 4"/>
          <p:cNvSpPr>
            <a:spLocks noGrp="1"/>
          </p:cNvSpPr>
          <p:nvPr>
            <p:ph type="ftr" sz="quarter" idx="11"/>
          </p:nvPr>
        </p:nvSpPr>
        <p:spPr/>
        <p:txBody>
          <a:bodyPr/>
          <a:lstStyle/>
          <a:p>
            <a:r>
              <a:rPr lang="en-US"/>
              <a:t>© 2013 SOLARWINDS WORLDWIDE, LLC.  ALL RIGHTS RESERVED.</a:t>
            </a:r>
            <a:endParaRPr lang="en-US" dirty="0"/>
          </a:p>
        </p:txBody>
      </p:sp>
      <p:sp>
        <p:nvSpPr>
          <p:cNvPr id="2" name="Title 1"/>
          <p:cNvSpPr>
            <a:spLocks noGrp="1"/>
          </p:cNvSpPr>
          <p:nvPr>
            <p:ph type="ctrTitle"/>
          </p:nvPr>
        </p:nvSpPr>
        <p:spPr>
          <a:xfrm>
            <a:off x="1828324" y="1871134"/>
            <a:ext cx="9446339" cy="2065867"/>
          </a:xfrm>
        </p:spPr>
        <p:txBody>
          <a:bodyPr anchor="b">
            <a:normAutofit/>
          </a:bodyPr>
          <a:lstStyle>
            <a:lvl1pPr algn="r">
              <a:defRPr sz="3600"/>
            </a:lvl1pPr>
          </a:lstStyle>
          <a:p>
            <a:r>
              <a:rPr lang="en-US" dirty="0"/>
              <a:t>Click to edit Master title style</a:t>
            </a:r>
          </a:p>
        </p:txBody>
      </p:sp>
      <p:sp>
        <p:nvSpPr>
          <p:cNvPr id="3" name="Subtitle 2"/>
          <p:cNvSpPr>
            <a:spLocks noGrp="1"/>
          </p:cNvSpPr>
          <p:nvPr>
            <p:ph type="subTitle" idx="1"/>
          </p:nvPr>
        </p:nvSpPr>
        <p:spPr>
          <a:xfrm>
            <a:off x="1828324" y="4199467"/>
            <a:ext cx="9446339" cy="1140629"/>
          </a:xfrm>
        </p:spPr>
        <p:txBody>
          <a:bodyPr>
            <a:normAutofit/>
          </a:bodyPr>
          <a:lstStyle>
            <a:lvl1pPr marL="0" indent="0" algn="r">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11" name="Picture 10" descr="flame-watermark.png"/>
          <p:cNvPicPr>
            <a:picLocks noChangeAspect="1"/>
          </p:cNvPicPr>
          <p:nvPr userDrawn="1"/>
        </p:nvPicPr>
        <p:blipFill>
          <a:blip r:embed="rId3">
            <a:alphaModFix amt="15000"/>
          </a:blip>
          <a:srcRect l="27676"/>
          <a:stretch>
            <a:fillRect/>
          </a:stretch>
        </p:blipFill>
        <p:spPr>
          <a:xfrm>
            <a:off x="0" y="371811"/>
            <a:ext cx="4341925" cy="4829009"/>
          </a:xfrm>
          <a:prstGeom prst="rect">
            <a:avLst/>
          </a:prstGeom>
        </p:spPr>
      </p:pic>
      <p:pic>
        <p:nvPicPr>
          <p:cNvPr id="12" name="Picture 11" descr="sw_logo_unexpected-simplicity_RGB.png"/>
          <p:cNvPicPr>
            <a:picLocks noChangeAspect="1"/>
          </p:cNvPicPr>
          <p:nvPr userDrawn="1"/>
        </p:nvPicPr>
        <p:blipFill>
          <a:blip r:embed="rId4"/>
          <a:stretch>
            <a:fillRect/>
          </a:stretch>
        </p:blipFill>
        <p:spPr>
          <a:xfrm>
            <a:off x="8184831" y="5617474"/>
            <a:ext cx="3089832" cy="1029944"/>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 2013 SOLARWINDS WORLDWIDE, LLC.  ALL RIGHTS RESERVED.</a:t>
            </a:r>
          </a:p>
        </p:txBody>
      </p:sp>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5pPr>
              <a:defRPr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r>
              <a:rPr lang="en-US" dirty="0"/>
              <a:t>Sixth level</a:t>
            </a:r>
          </a:p>
          <a:p>
            <a:pPr lvl="5"/>
            <a:r>
              <a:rPr lang="en-US" dirty="0"/>
              <a:t>Seventh level</a:t>
            </a:r>
          </a:p>
          <a:p>
            <a:pPr lvl="6"/>
            <a:r>
              <a:rPr lang="en-US" dirty="0"/>
              <a:t>Eighth level</a:t>
            </a:r>
          </a:p>
          <a:p>
            <a:pPr lvl="7"/>
            <a:r>
              <a:rPr lang="en-US" dirty="0"/>
              <a:t>Ninth level</a:t>
            </a:r>
          </a:p>
        </p:txBody>
      </p:sp>
      <p:sp>
        <p:nvSpPr>
          <p:cNvPr id="6" name="Slide Number Placeholder 5"/>
          <p:cNvSpPr>
            <a:spLocks noGrp="1"/>
          </p:cNvSpPr>
          <p:nvPr>
            <p:ph type="sldNum" sz="quarter" idx="12"/>
          </p:nvPr>
        </p:nvSpPr>
        <p:spPr/>
        <p:txBody>
          <a:bodyPr/>
          <a:lstStyle/>
          <a:p>
            <a:fld id="{72D0B5E4-0B31-9D4D-A564-7E7B77729B8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 2013 SOLARWINDS WORLDWIDE, LLC.  ALL RIGHTS RESERVED.</a:t>
            </a:r>
          </a:p>
        </p:txBody>
      </p:sp>
      <p:sp>
        <p:nvSpPr>
          <p:cNvPr id="2" name="Vertical Title 1"/>
          <p:cNvSpPr>
            <a:spLocks noGrp="1"/>
          </p:cNvSpPr>
          <p:nvPr>
            <p:ph type="title" orient="vert"/>
          </p:nvPr>
        </p:nvSpPr>
        <p:spPr>
          <a:xfrm>
            <a:off x="8836898" y="1261533"/>
            <a:ext cx="2742486" cy="4864630"/>
          </a:xfrm>
        </p:spPr>
        <p:txBody>
          <a:bodyPr vert="eaVert" anchor="t"/>
          <a:lstStyle>
            <a:lvl1pPr>
              <a:defRPr>
                <a:solidFill>
                  <a:schemeClr val="tx1">
                    <a:lumMod val="85000"/>
                    <a:lumOff val="15000"/>
                  </a:schemeClr>
                </a:solidFill>
              </a:defRPr>
            </a:lvl1pPr>
          </a:lstStyle>
          <a:p>
            <a:r>
              <a:rPr lang="en-US" dirty="0"/>
              <a:t>Click to edit Master title style</a:t>
            </a:r>
          </a:p>
        </p:txBody>
      </p:sp>
      <p:sp>
        <p:nvSpPr>
          <p:cNvPr id="3" name="Vertical Text Placeholder 2"/>
          <p:cNvSpPr>
            <a:spLocks noGrp="1"/>
          </p:cNvSpPr>
          <p:nvPr>
            <p:ph type="body" orient="vert" idx="1"/>
          </p:nvPr>
        </p:nvSpPr>
        <p:spPr>
          <a:xfrm>
            <a:off x="609441" y="1261533"/>
            <a:ext cx="8024310" cy="4864630"/>
          </a:xfrm>
        </p:spPr>
        <p:txBody>
          <a:bodyPr vert="eaVert"/>
          <a:lstStyle>
            <a:lvl5pPr>
              <a:defRPr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Slide Number Placeholder 5"/>
          <p:cNvSpPr>
            <a:spLocks noGrp="1"/>
          </p:cNvSpPr>
          <p:nvPr>
            <p:ph type="sldNum" sz="quarter" idx="12"/>
          </p:nvPr>
        </p:nvSpPr>
        <p:spPr/>
        <p:txBody>
          <a:bodyPr/>
          <a:lstStyle/>
          <a:p>
            <a:fld id="{72D0B5E4-0B31-9D4D-A564-7E7B77729B8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 2013 SOLARWINDS WORLDWIDE, LLC.  ALL RIGHTS RESERVED.</a:t>
            </a:r>
            <a:endParaRPr lang="en-US" dirty="0"/>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5pPr>
              <a:defRPr baseline="0"/>
            </a:lvl5pPr>
            <a:lvl7pPr>
              <a:defRPr baseline="0"/>
            </a:lvl7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Slide Number Placeholder 5"/>
          <p:cNvSpPr>
            <a:spLocks noGrp="1"/>
          </p:cNvSpPr>
          <p:nvPr>
            <p:ph type="sldNum" sz="quarter" idx="12"/>
          </p:nvPr>
        </p:nvSpPr>
        <p:spPr/>
        <p:txBody>
          <a:bodyPr/>
          <a:lstStyle/>
          <a:p>
            <a:fld id="{72D0B5E4-0B31-9D4D-A564-7E7B77729B8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 2013 SOLARWINDS WORLDWIDE, LLC.  ALL RIGHTS RESERVED.</a:t>
            </a:r>
            <a:endParaRPr lang="en-US" dirty="0"/>
          </a:p>
        </p:txBody>
      </p:sp>
      <p:sp>
        <p:nvSpPr>
          <p:cNvPr id="7" name="Rectangle 6"/>
          <p:cNvSpPr/>
          <p:nvPr userDrawn="1"/>
        </p:nvSpPr>
        <p:spPr>
          <a:xfrm>
            <a:off x="0" y="1"/>
            <a:ext cx="12188825" cy="114791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title-gray.png"/>
          <p:cNvPicPr>
            <a:picLocks noChangeAspect="1"/>
          </p:cNvPicPr>
          <p:nvPr userDrawn="1"/>
        </p:nvPicPr>
        <p:blipFill>
          <a:blip r:embed="rId2"/>
          <a:srcRect t="33693"/>
          <a:stretch>
            <a:fillRect/>
          </a:stretch>
        </p:blipFill>
        <p:spPr>
          <a:xfrm>
            <a:off x="0" y="1766656"/>
            <a:ext cx="12188825" cy="3540875"/>
          </a:xfrm>
          <a:prstGeom prst="rect">
            <a:avLst/>
          </a:prstGeom>
        </p:spPr>
      </p:pic>
      <p:sp>
        <p:nvSpPr>
          <p:cNvPr id="2" name="Title 1"/>
          <p:cNvSpPr>
            <a:spLocks noGrp="1"/>
          </p:cNvSpPr>
          <p:nvPr>
            <p:ph type="title"/>
          </p:nvPr>
        </p:nvSpPr>
        <p:spPr>
          <a:xfrm>
            <a:off x="2099186" y="2124072"/>
            <a:ext cx="9224148" cy="1362075"/>
          </a:xfrm>
        </p:spPr>
        <p:txBody>
          <a:bodyPr anchor="b">
            <a:normAutofit/>
          </a:bodyPr>
          <a:lstStyle>
            <a:lvl1pPr algn="r">
              <a:defRPr sz="3600" b="1" cap="none"/>
            </a:lvl1pPr>
          </a:lstStyle>
          <a:p>
            <a:r>
              <a:rPr lang="en-US" dirty="0"/>
              <a:t>Click to edit Master title style</a:t>
            </a:r>
          </a:p>
        </p:txBody>
      </p:sp>
      <p:sp>
        <p:nvSpPr>
          <p:cNvPr id="3" name="Text Placeholder 2"/>
          <p:cNvSpPr>
            <a:spLocks noGrp="1"/>
          </p:cNvSpPr>
          <p:nvPr>
            <p:ph type="body" idx="1"/>
          </p:nvPr>
        </p:nvSpPr>
        <p:spPr>
          <a:xfrm>
            <a:off x="2099186" y="3641193"/>
            <a:ext cx="9224148" cy="1500187"/>
          </a:xfrm>
        </p:spPr>
        <p:txBody>
          <a:bodyPr anchor="t">
            <a:normAutofit/>
          </a:bodyPr>
          <a:lstStyle>
            <a:lvl1pPr marL="0" indent="0" algn="r">
              <a:buNone/>
              <a:defRPr sz="18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p:txBody>
          <a:bodyPr/>
          <a:lstStyle/>
          <a:p>
            <a:fld id="{72D0B5E4-0B31-9D4D-A564-7E7B77729B8E}" type="slidenum">
              <a:rPr lang="en-US" smtClean="0"/>
              <a:pPr/>
              <a:t>‹#›</a:t>
            </a:fld>
            <a:endParaRPr lang="en-US"/>
          </a:p>
        </p:txBody>
      </p:sp>
      <p:pic>
        <p:nvPicPr>
          <p:cNvPr id="10" name="Picture 9" descr="flame-watermark.png"/>
          <p:cNvPicPr>
            <a:picLocks noChangeAspect="1"/>
          </p:cNvPicPr>
          <p:nvPr userDrawn="1"/>
        </p:nvPicPr>
        <p:blipFill>
          <a:blip r:embed="rId3">
            <a:alphaModFix amt="15000"/>
          </a:blip>
          <a:srcRect l="27676"/>
          <a:stretch>
            <a:fillRect/>
          </a:stretch>
        </p:blipFill>
        <p:spPr>
          <a:xfrm>
            <a:off x="1" y="1864350"/>
            <a:ext cx="3028326" cy="3368048"/>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 2013 SOLARWINDS WORLDWIDE, LLC.  ALL RIGHTS RESERVED.</a:t>
            </a: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441" y="1371601"/>
            <a:ext cx="5383398" cy="4754563"/>
          </a:xfrm>
        </p:spPr>
        <p:txBody>
          <a:bodyPr/>
          <a:lstStyle>
            <a:lvl1pPr>
              <a:defRPr sz="2400"/>
            </a:lvl1pPr>
            <a:lvl2pPr marL="625475" indent="-285750">
              <a:defRPr sz="2000"/>
            </a:lvl2pPr>
            <a:lvl3pPr marL="855663" indent="-228600">
              <a:defRPr sz="1800"/>
            </a:lvl3pPr>
            <a:lvl4pPr marL="1084263" indent="-228600">
              <a:defRPr sz="1600"/>
            </a:lvl4pPr>
            <a:lvl5pPr marL="1312863" indent="-228600">
              <a:defRPr sz="1600" baseline="0"/>
            </a:lvl5pPr>
            <a:lvl6pPr marL="1541463" indent="-228600">
              <a:defRPr sz="1600"/>
            </a:lvl6pPr>
            <a:lvl7pPr marL="1770063" indent="-228600">
              <a:defRPr sz="1600"/>
            </a:lvl7pPr>
            <a:lvl8pPr marL="2176463" indent="-228600">
              <a:defRPr sz="16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7"/>
            <a:r>
              <a:rPr lang="en-US" dirty="0"/>
              <a:t>Ninth level</a:t>
            </a:r>
          </a:p>
        </p:txBody>
      </p:sp>
      <p:sp>
        <p:nvSpPr>
          <p:cNvPr id="4" name="Content Placeholder 3"/>
          <p:cNvSpPr>
            <a:spLocks noGrp="1"/>
          </p:cNvSpPr>
          <p:nvPr>
            <p:ph sz="half" idx="2"/>
          </p:nvPr>
        </p:nvSpPr>
        <p:spPr>
          <a:xfrm>
            <a:off x="6195986" y="1371601"/>
            <a:ext cx="5383398" cy="4754563"/>
          </a:xfrm>
        </p:spPr>
        <p:txBody>
          <a:bodyPr/>
          <a:lstStyle>
            <a:lvl1pPr>
              <a:defRPr sz="2400"/>
            </a:lvl1pPr>
            <a:lvl2pPr marL="625475" indent="-285750">
              <a:defRPr sz="2000"/>
            </a:lvl2pPr>
            <a:lvl3pPr marL="855663" indent="-228600">
              <a:defRPr sz="1800"/>
            </a:lvl3pPr>
            <a:lvl4pPr marL="1084263" indent="-228600">
              <a:defRPr sz="1600"/>
            </a:lvl4pPr>
            <a:lvl5pPr marL="1312863" indent="-228600">
              <a:defRPr sz="1600" baseline="0"/>
            </a:lvl5pPr>
            <a:lvl6pPr marL="1490663" indent="-228600">
              <a:defRPr sz="1600"/>
            </a:lvl6pPr>
            <a:lvl7pPr marL="1719263" indent="-228600">
              <a:defRPr sz="1600"/>
            </a:lvl7pPr>
            <a:lvl8pPr marL="2057400" indent="-228600">
              <a:defRPr sz="16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a:p>
            <a:pPr lvl="7"/>
            <a:r>
              <a:rPr lang="en-US" dirty="0"/>
              <a:t>Ninth level</a:t>
            </a:r>
          </a:p>
        </p:txBody>
      </p:sp>
      <p:sp>
        <p:nvSpPr>
          <p:cNvPr id="7" name="Slide Number Placeholder 6"/>
          <p:cNvSpPr>
            <a:spLocks noGrp="1"/>
          </p:cNvSpPr>
          <p:nvPr>
            <p:ph type="sldNum" sz="quarter" idx="12"/>
          </p:nvPr>
        </p:nvSpPr>
        <p:spPr/>
        <p:txBody>
          <a:bodyPr/>
          <a:lstStyle/>
          <a:p>
            <a:fld id="{72D0B5E4-0B31-9D4D-A564-7E7B77729B8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 2013 SOLARWINDS WORLDWIDE, LLC.  ALL RIGHTS RESERVED.</a:t>
            </a:r>
            <a:endParaRPr lang="en-US" dirty="0"/>
          </a:p>
        </p:txBody>
      </p: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441" y="1371600"/>
            <a:ext cx="5385514" cy="639762"/>
          </a:xfrm>
        </p:spPr>
        <p:txBody>
          <a:bodyPr anchor="t"/>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441" y="2174875"/>
            <a:ext cx="5385514" cy="3951288"/>
          </a:xfrm>
        </p:spPr>
        <p:txBody>
          <a:bodyPr/>
          <a:lstStyle>
            <a:lvl1pPr>
              <a:defRPr sz="2400"/>
            </a:lvl1pPr>
            <a:lvl2pPr marL="625475" indent="-285750">
              <a:defRPr sz="2000"/>
            </a:lvl2pPr>
            <a:lvl3pPr marL="855663" indent="-228600">
              <a:defRPr sz="1800"/>
            </a:lvl3pPr>
            <a:lvl4pPr marL="1084263" indent="-228600">
              <a:defRPr sz="1600"/>
            </a:lvl4pPr>
            <a:lvl5pPr marL="1312863" indent="-228600">
              <a:defRPr sz="1600" baseline="0"/>
            </a:lvl5pPr>
            <a:lvl6pPr marL="1541463" indent="-228600">
              <a:defRPr sz="1600"/>
            </a:lvl6pPr>
            <a:lvl7pPr marL="1770063" indent="-228600">
              <a:tabLst/>
              <a:defRPr sz="1600"/>
            </a:lvl7pPr>
            <a:lvl8pPr marL="2116138" indent="-228600">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7"/>
            <a:r>
              <a:rPr lang="en-US" dirty="0"/>
              <a:t>Ninth level</a:t>
            </a:r>
          </a:p>
        </p:txBody>
      </p:sp>
      <p:sp>
        <p:nvSpPr>
          <p:cNvPr id="5" name="Text Placeholder 4"/>
          <p:cNvSpPr>
            <a:spLocks noGrp="1"/>
          </p:cNvSpPr>
          <p:nvPr>
            <p:ph type="body" sz="quarter" idx="3"/>
          </p:nvPr>
        </p:nvSpPr>
        <p:spPr>
          <a:xfrm>
            <a:off x="6191754" y="1371600"/>
            <a:ext cx="5387630" cy="639762"/>
          </a:xfrm>
        </p:spPr>
        <p:txBody>
          <a:bodyPr anchor="t"/>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1754" y="2174875"/>
            <a:ext cx="5387630" cy="3951288"/>
          </a:xfrm>
        </p:spPr>
        <p:txBody>
          <a:bodyPr/>
          <a:lstStyle>
            <a:lvl1pPr>
              <a:defRPr sz="2400"/>
            </a:lvl1pPr>
            <a:lvl2pPr marL="625475" indent="-285750">
              <a:defRPr sz="2000"/>
            </a:lvl2pPr>
            <a:lvl3pPr marL="855663" indent="-228600">
              <a:defRPr sz="1800"/>
            </a:lvl3pPr>
            <a:lvl4pPr marL="1084263" indent="-228600">
              <a:defRPr sz="1600"/>
            </a:lvl4pPr>
            <a:lvl5pPr marL="1312863" indent="-228600">
              <a:defRPr sz="1600"/>
            </a:lvl5pPr>
            <a:lvl6pPr marL="1600200" indent="-228600">
              <a:defRPr sz="1600"/>
            </a:lvl6pPr>
            <a:lvl7pPr marL="1828800" indent="-228600">
              <a:defRPr sz="1600"/>
            </a:lvl7pPr>
            <a:lvl8pPr marL="2176463" indent="-228600">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7"/>
            <a:r>
              <a:rPr lang="en-US" dirty="0"/>
              <a:t>Ninth level</a:t>
            </a:r>
          </a:p>
        </p:txBody>
      </p:sp>
      <p:sp>
        <p:nvSpPr>
          <p:cNvPr id="9" name="Slide Number Placeholder 8"/>
          <p:cNvSpPr>
            <a:spLocks noGrp="1"/>
          </p:cNvSpPr>
          <p:nvPr>
            <p:ph type="sldNum" sz="quarter" idx="12"/>
          </p:nvPr>
        </p:nvSpPr>
        <p:spPr/>
        <p:txBody>
          <a:bodyPr/>
          <a:lstStyle/>
          <a:p>
            <a:fld id="{72D0B5E4-0B31-9D4D-A564-7E7B77729B8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t>© 2013 SOLARWINDS WORLDWIDE, LLC.  ALL RIGHTS RESERVED.</a:t>
            </a:r>
            <a:endParaRPr lang="en-US" dirty="0"/>
          </a:p>
        </p:txBody>
      </p:sp>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p>
            <a:fld id="{72D0B5E4-0B31-9D4D-A564-7E7B77729B8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 2013 SOLARWINDS WORLDWIDE, LLC.  ALL RIGHTS RESERVED.</a:t>
            </a:r>
          </a:p>
        </p:txBody>
      </p:sp>
      <p:sp>
        <p:nvSpPr>
          <p:cNvPr id="4" name="Slide Number Placeholder 3"/>
          <p:cNvSpPr>
            <a:spLocks noGrp="1"/>
          </p:cNvSpPr>
          <p:nvPr>
            <p:ph type="sldNum" sz="quarter" idx="12"/>
          </p:nvPr>
        </p:nvSpPr>
        <p:spPr/>
        <p:txBody>
          <a:bodyPr/>
          <a:lstStyle/>
          <a:p>
            <a:fld id="{72D0B5E4-0B31-9D4D-A564-7E7B77729B8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 2013 SOLARWINDS WORLDWIDE, LLC.  ALL RIGHTS RESERVED.</a:t>
            </a:r>
          </a:p>
        </p:txBody>
      </p:sp>
      <p:sp>
        <p:nvSpPr>
          <p:cNvPr id="2" name="Title 1"/>
          <p:cNvSpPr>
            <a:spLocks noGrp="1"/>
          </p:cNvSpPr>
          <p:nvPr>
            <p:ph type="title"/>
          </p:nvPr>
        </p:nvSpPr>
        <p:spPr>
          <a:xfrm>
            <a:off x="609441" y="0"/>
            <a:ext cx="10969943" cy="1097280"/>
          </a:xfrm>
        </p:spPr>
        <p:txBody>
          <a:bodyPr anchor="ctr">
            <a:noAutofit/>
          </a:bodyPr>
          <a:lstStyle>
            <a:lvl1pPr algn="l">
              <a:defRPr sz="3200" b="1">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4765492" y="1435101"/>
            <a:ext cx="6813892" cy="4691063"/>
          </a:xfrm>
        </p:spPr>
        <p:txBody>
          <a:bodyPr/>
          <a:lstStyle>
            <a:lvl1pPr>
              <a:defRPr sz="2400"/>
            </a:lvl1pPr>
            <a:lvl2pPr>
              <a:defRPr sz="2000"/>
            </a:lvl2pPr>
            <a:lvl3pPr>
              <a:defRPr sz="1800"/>
            </a:lvl3pPr>
            <a:lvl4pPr>
              <a:defRPr sz="1600"/>
            </a:lvl4pPr>
            <a:lvl5pPr>
              <a:defRPr sz="1600" baseline="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Text Placeholder 3"/>
          <p:cNvSpPr>
            <a:spLocks noGrp="1"/>
          </p:cNvSpPr>
          <p:nvPr>
            <p:ph type="body" sz="half" idx="2"/>
          </p:nvPr>
        </p:nvSpPr>
        <p:spPr>
          <a:xfrm>
            <a:off x="609442" y="1435101"/>
            <a:ext cx="4010039" cy="4691063"/>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72D0B5E4-0B31-9D4D-A564-7E7B77729B8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 2013 SOLARWINDS WORLDWIDE, LLC.  ALL RIGHTS RESERVED.</a:t>
            </a:r>
            <a:endParaRPr lang="en-US" dirty="0"/>
          </a:p>
        </p:txBody>
      </p:sp>
      <p:sp>
        <p:nvSpPr>
          <p:cNvPr id="8" name="Rounded Rectangle 7"/>
          <p:cNvSpPr/>
          <p:nvPr userDrawn="1"/>
        </p:nvSpPr>
        <p:spPr>
          <a:xfrm>
            <a:off x="683636" y="341933"/>
            <a:ext cx="10981609" cy="1229332"/>
          </a:xfrm>
          <a:prstGeom prst="roundRect">
            <a:avLst>
              <a:gd name="adj" fmla="val 6072"/>
            </a:avLst>
          </a:prstGeom>
          <a:gradFill flip="none" rotWithShape="1">
            <a:gsLst>
              <a:gs pos="0">
                <a:schemeClr val="bg1">
                  <a:lumMod val="85000"/>
                </a:schemeClr>
              </a:gs>
              <a:gs pos="52000">
                <a:schemeClr val="bg1"/>
              </a:gs>
            </a:gsLst>
            <a:lin ang="5400000" scaled="0"/>
            <a:tileRect/>
          </a:gradFill>
          <a:ln w="12700" cap="flat" cmpd="sng" algn="ctr">
            <a:solidFill>
              <a:srgbClr val="FFFFFF"/>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389095" y="4800600"/>
            <a:ext cx="7313295"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095" y="612775"/>
            <a:ext cx="731329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095" y="5367338"/>
            <a:ext cx="731329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72D0B5E4-0B31-9D4D-A564-7E7B77729B8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609441" y="6356351"/>
            <a:ext cx="3859795" cy="365125"/>
          </a:xfrm>
          <a:prstGeom prst="rect">
            <a:avLst/>
          </a:prstGeom>
        </p:spPr>
        <p:txBody>
          <a:bodyPr vert="horz" lIns="91440" tIns="45720" rIns="91440" bIns="45720" rtlCol="0" anchor="ctr"/>
          <a:lstStyle>
            <a:lvl1pPr algn="l">
              <a:defRPr sz="1000" cap="all">
                <a:solidFill>
                  <a:schemeClr val="tx1">
                    <a:tint val="75000"/>
                  </a:schemeClr>
                </a:solidFill>
              </a:defRPr>
            </a:lvl1pPr>
          </a:lstStyle>
          <a:p>
            <a:r>
              <a:rPr lang="en-US"/>
              <a:t>© 2013 SOLARWINDS WORLDWIDE, LLC.  ALL RIGHTS RESERVED.</a:t>
            </a:r>
            <a:endParaRPr lang="en-US" dirty="0"/>
          </a:p>
        </p:txBody>
      </p:sp>
      <p:pic>
        <p:nvPicPr>
          <p:cNvPr id="7" name="Picture 6" descr="slide-gray.png"/>
          <p:cNvPicPr>
            <a:picLocks noChangeAspect="1"/>
          </p:cNvPicPr>
          <p:nvPr userDrawn="1"/>
        </p:nvPicPr>
        <p:blipFill>
          <a:blip r:embed="rId13"/>
          <a:stretch>
            <a:fillRect/>
          </a:stretch>
        </p:blipFill>
        <p:spPr>
          <a:xfrm>
            <a:off x="0" y="0"/>
            <a:ext cx="12188825" cy="1097280"/>
          </a:xfrm>
          <a:prstGeom prst="rect">
            <a:avLst/>
          </a:prstGeom>
        </p:spPr>
      </p:pic>
      <p:sp>
        <p:nvSpPr>
          <p:cNvPr id="8" name="Chord 7"/>
          <p:cNvSpPr/>
          <p:nvPr userDrawn="1"/>
        </p:nvSpPr>
        <p:spPr>
          <a:xfrm rot="5400000">
            <a:off x="5745316" y="6491323"/>
            <a:ext cx="725655" cy="747213"/>
          </a:xfrm>
          <a:prstGeom prst="chord">
            <a:avLst>
              <a:gd name="adj1" fmla="val 5439397"/>
              <a:gd name="adj2" fmla="val 16200040"/>
            </a:avLst>
          </a:prstGeom>
          <a:solidFill>
            <a:srgbClr val="A6A6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09441" y="0"/>
            <a:ext cx="10969943" cy="109728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441" y="1371601"/>
            <a:ext cx="10969943" cy="47545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Slide Number Placeholder 5"/>
          <p:cNvSpPr>
            <a:spLocks noGrp="1"/>
          </p:cNvSpPr>
          <p:nvPr>
            <p:ph type="sldNum" sz="quarter" idx="4"/>
          </p:nvPr>
        </p:nvSpPr>
        <p:spPr>
          <a:xfrm>
            <a:off x="5734538" y="6474889"/>
            <a:ext cx="747213" cy="365125"/>
          </a:xfrm>
          <a:prstGeom prst="rect">
            <a:avLst/>
          </a:prstGeom>
        </p:spPr>
        <p:txBody>
          <a:bodyPr vert="horz" lIns="91440" tIns="45720" rIns="91440" bIns="45720" rtlCol="0" anchor="b"/>
          <a:lstStyle>
            <a:lvl1pPr algn="ctr">
              <a:defRPr sz="1000">
                <a:solidFill>
                  <a:srgbClr val="FFFFFF"/>
                </a:solidFill>
              </a:defRPr>
            </a:lvl1pPr>
          </a:lstStyle>
          <a:p>
            <a:fld id="{72D0B5E4-0B31-9D4D-A564-7E7B77729B8E}" type="slidenum">
              <a:rPr lang="en-US" smtClean="0"/>
              <a:pPr/>
              <a:t>‹#›</a:t>
            </a:fld>
            <a:endParaRPr lang="en-US"/>
          </a:p>
        </p:txBody>
      </p:sp>
      <p:pic>
        <p:nvPicPr>
          <p:cNvPr id="10" name="Picture 9" descr="sw_logo_primary_RGB.png"/>
          <p:cNvPicPr>
            <a:picLocks noChangeAspect="1"/>
          </p:cNvPicPr>
          <p:nvPr userDrawn="1"/>
        </p:nvPicPr>
        <p:blipFill>
          <a:blip r:embed="rId14"/>
          <a:stretch>
            <a:fillRect/>
          </a:stretch>
        </p:blipFill>
        <p:spPr>
          <a:xfrm>
            <a:off x="9826854" y="6229991"/>
            <a:ext cx="1746229" cy="39872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457200" rtl="0" eaLnBrk="1" latinLnBrk="0" hangingPunct="1">
        <a:spcBef>
          <a:spcPct val="0"/>
        </a:spcBef>
        <a:buNone/>
        <a:defRPr sz="3200" b="1" kern="1200">
          <a:solidFill>
            <a:schemeClr val="bg1"/>
          </a:solidFill>
          <a:latin typeface="+mj-lt"/>
          <a:ea typeface="+mj-ea"/>
          <a:cs typeface="+mj-cs"/>
        </a:defRPr>
      </a:lvl1pPr>
    </p:titleStyle>
    <p:bodyStyle>
      <a:lvl1pPr marL="342900" indent="-342900" algn="l" defTabSz="457200" rtl="0" eaLnBrk="1" latinLnBrk="0" hangingPunct="1">
        <a:spcBef>
          <a:spcPct val="20000"/>
        </a:spcBef>
        <a:buClr>
          <a:schemeClr val="accent6">
            <a:lumMod val="75000"/>
          </a:schemeClr>
        </a:buClr>
        <a:buFont typeface="Lucida Grande"/>
        <a:buChar char="»"/>
        <a:defRPr sz="2400" kern="1200">
          <a:solidFill>
            <a:schemeClr val="tx1">
              <a:lumMod val="65000"/>
              <a:lumOff val="35000"/>
            </a:schemeClr>
          </a:solidFill>
          <a:latin typeface="+mn-lt"/>
          <a:ea typeface="+mn-ea"/>
          <a:cs typeface="+mn-cs"/>
        </a:defRPr>
      </a:lvl1pPr>
      <a:lvl2pPr marL="742950" indent="-285750" algn="l" defTabSz="457200" rtl="0" eaLnBrk="1" latinLnBrk="0" hangingPunct="1">
        <a:spcBef>
          <a:spcPct val="20000"/>
        </a:spcBef>
        <a:buClr>
          <a:schemeClr val="bg1">
            <a:lumMod val="75000"/>
          </a:schemeClr>
        </a:buClr>
        <a:buFont typeface="Wingdings" charset="2"/>
        <a:buChar char="§"/>
        <a:defRPr sz="2000" kern="1200">
          <a:solidFill>
            <a:schemeClr val="tx1">
              <a:lumMod val="65000"/>
              <a:lumOff val="35000"/>
            </a:schemeClr>
          </a:solidFill>
          <a:latin typeface="+mn-lt"/>
          <a:ea typeface="+mn-ea"/>
          <a:cs typeface="+mn-cs"/>
        </a:defRPr>
      </a:lvl2pPr>
      <a:lvl3pPr marL="1143000" indent="-228600" algn="l" defTabSz="457200" rtl="0" eaLnBrk="1" latinLnBrk="0" hangingPunct="1">
        <a:spcBef>
          <a:spcPct val="20000"/>
        </a:spcBef>
        <a:buClr>
          <a:schemeClr val="accent6">
            <a:lumMod val="75000"/>
          </a:schemeClr>
        </a:buClr>
        <a:buFont typeface="Arial"/>
        <a:buChar char="•"/>
        <a:defRPr sz="1800" kern="1200">
          <a:solidFill>
            <a:schemeClr val="tx1">
              <a:lumMod val="65000"/>
              <a:lumOff val="35000"/>
            </a:schemeClr>
          </a:solidFill>
          <a:latin typeface="+mn-lt"/>
          <a:ea typeface="+mn-ea"/>
          <a:cs typeface="+mn-cs"/>
        </a:defRPr>
      </a:lvl3pPr>
      <a:lvl4pPr marL="1600200" indent="-228600" algn="l" defTabSz="457200" rtl="0" eaLnBrk="1" latinLnBrk="0" hangingPunct="1">
        <a:spcBef>
          <a:spcPct val="20000"/>
        </a:spcBef>
        <a:buClr>
          <a:schemeClr val="bg1">
            <a:lumMod val="75000"/>
          </a:schemeClr>
        </a:buClr>
        <a:buFont typeface="Arial"/>
        <a:buChar char="•"/>
        <a:defRPr sz="1600" kern="1200">
          <a:solidFill>
            <a:schemeClr val="tx1">
              <a:lumMod val="65000"/>
              <a:lumOff val="35000"/>
            </a:schemeClr>
          </a:solidFill>
          <a:latin typeface="+mn-lt"/>
          <a:ea typeface="+mn-ea"/>
          <a:cs typeface="+mn-cs"/>
        </a:defRPr>
      </a:lvl4pPr>
      <a:lvl5pPr marL="2057400" indent="-228600" algn="l" defTabSz="457200" rtl="0" eaLnBrk="1" latinLnBrk="0" hangingPunct="1">
        <a:spcBef>
          <a:spcPct val="20000"/>
        </a:spcBef>
        <a:buClr>
          <a:schemeClr val="bg1">
            <a:lumMod val="75000"/>
          </a:schemeClr>
        </a:buClr>
        <a:buFont typeface="Arial"/>
        <a:buChar char="•"/>
        <a:defRPr sz="1600" kern="1200">
          <a:solidFill>
            <a:schemeClr val="tx1">
              <a:lumMod val="65000"/>
              <a:lumOff val="35000"/>
            </a:schemeClr>
          </a:solidFill>
          <a:latin typeface="+mn-lt"/>
          <a:ea typeface="+mn-ea"/>
          <a:cs typeface="+mn-cs"/>
        </a:defRPr>
      </a:lvl5pPr>
      <a:lvl6pPr marL="2514600" indent="-228600" algn="l" defTabSz="457200" rtl="0" eaLnBrk="1" latinLnBrk="0" hangingPunct="1">
        <a:spcBef>
          <a:spcPct val="20000"/>
        </a:spcBef>
        <a:buClr>
          <a:schemeClr val="bg1">
            <a:lumMod val="75000"/>
          </a:schemeClr>
        </a:buClr>
        <a:buFont typeface="Arial"/>
        <a:buChar char="•"/>
        <a:defRPr sz="1600" kern="1200">
          <a:solidFill>
            <a:schemeClr val="tx1">
              <a:lumMod val="65000"/>
              <a:lumOff val="35000"/>
            </a:schemeClr>
          </a:solidFill>
          <a:latin typeface="+mn-lt"/>
          <a:ea typeface="+mn-ea"/>
          <a:cs typeface="+mn-cs"/>
        </a:defRPr>
      </a:lvl6pPr>
      <a:lvl7pPr marL="2971800" indent="-228600" algn="l" defTabSz="457200" rtl="0" eaLnBrk="1" latinLnBrk="0" hangingPunct="1">
        <a:spcBef>
          <a:spcPct val="20000"/>
        </a:spcBef>
        <a:buClr>
          <a:schemeClr val="bg1">
            <a:lumMod val="75000"/>
          </a:schemeClr>
        </a:buClr>
        <a:buFont typeface="Arial"/>
        <a:buChar char="•"/>
        <a:defRPr sz="1600" kern="1200" baseline="0">
          <a:solidFill>
            <a:srgbClr val="595959"/>
          </a:solidFill>
          <a:latin typeface="+mn-lt"/>
          <a:ea typeface="+mn-ea"/>
          <a:cs typeface="+mn-cs"/>
        </a:defRPr>
      </a:lvl7pPr>
      <a:lvl8pPr marL="3429000" indent="-228600" algn="l" defTabSz="457200" rtl="0" eaLnBrk="1" latinLnBrk="0" hangingPunct="1">
        <a:spcBef>
          <a:spcPct val="20000"/>
        </a:spcBef>
        <a:buClr>
          <a:schemeClr val="bg1">
            <a:lumMod val="75000"/>
          </a:schemeClr>
        </a:buClr>
        <a:buFont typeface="Arial"/>
        <a:buChar char="•"/>
        <a:defRPr sz="1600" kern="1200">
          <a:solidFill>
            <a:srgbClr val="595959"/>
          </a:solidFill>
          <a:latin typeface="+mn-lt"/>
          <a:ea typeface="+mn-ea"/>
          <a:cs typeface="+mn-cs"/>
        </a:defRPr>
      </a:lvl8pPr>
      <a:lvl9pPr marL="3886200" indent="-228600" algn="l" defTabSz="457200" rtl="0" eaLnBrk="1" latinLnBrk="0" hangingPunct="1">
        <a:spcBef>
          <a:spcPct val="20000"/>
        </a:spcBef>
        <a:buClr>
          <a:schemeClr val="bg1">
            <a:lumMod val="75000"/>
          </a:schemeClr>
        </a:buClr>
        <a:buFont typeface="Arial"/>
        <a:buChar char="•"/>
        <a:defRPr sz="1600" kern="1200">
          <a:solidFill>
            <a:srgbClr val="595959"/>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ocs.microsoft.com/en-us/aspnet/core/spa/index#installation"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github.com/angular/angular-cli/wiki"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angular-university.io/"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solarwindsmeetup.com/" TargetMode="External"/><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hyperlink" Target="http://solarwinds.job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github.com/angular/angular.j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github.com/angular/angular"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github.com/compodoc/compodoc"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github.com/Microsoft/TypeScrip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node.green/" TargetMode="External"/><Relationship Id="rId5" Type="http://schemas.openxmlformats.org/officeDocument/2006/relationships/hyperlink" Target="https://kangax.github.io/compat-table/es6/" TargetMode="External"/><Relationship Id="rId4" Type="http://schemas.openxmlformats.org/officeDocument/2006/relationships/hyperlink" Target="https://en.wikipedia.org/wiki/ECMAScript"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material.angular.io/"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Vývoj</a:t>
            </a:r>
            <a:r>
              <a:rPr lang="en-US" dirty="0"/>
              <a:t> </a:t>
            </a:r>
            <a:r>
              <a:rPr lang="en-US" dirty="0" err="1"/>
              <a:t>aplikací</a:t>
            </a:r>
            <a:r>
              <a:rPr lang="en-US" dirty="0"/>
              <a:t> v ASP.NET Core a Angular2</a:t>
            </a:r>
          </a:p>
        </p:txBody>
      </p:sp>
      <p:sp>
        <p:nvSpPr>
          <p:cNvPr id="3" name="Subtitle 2"/>
          <p:cNvSpPr>
            <a:spLocks noGrp="1"/>
          </p:cNvSpPr>
          <p:nvPr>
            <p:ph type="subTitle"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a:t>© 2013 SOLARWINDS WORLDWIDE, LLC.  ALL RIGHTS RESERVED.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.NET Core šablona</a:t>
            </a:r>
            <a:endParaRPr lang="en-US" dirty="0"/>
          </a:p>
        </p:txBody>
      </p:sp>
      <p:sp>
        <p:nvSpPr>
          <p:cNvPr id="3" name="Content Placeholder 2"/>
          <p:cNvSpPr>
            <a:spLocks noGrp="1"/>
          </p:cNvSpPr>
          <p:nvPr>
            <p:ph idx="1"/>
          </p:nvPr>
        </p:nvSpPr>
        <p:spPr>
          <a:xfrm>
            <a:off x="609441" y="1371601"/>
            <a:ext cx="10969943" cy="4754563"/>
          </a:xfrm>
        </p:spPr>
        <p:txBody>
          <a:bodyPr>
            <a:normAutofit/>
          </a:bodyPr>
          <a:lstStyle/>
          <a:p>
            <a:r>
              <a:rPr lang="cs-CZ" dirty="0">
                <a:hlinkClick r:id="rId3"/>
              </a:rPr>
              <a:t>https://docs.microsoft.com/en-us/aspnet/core/spa/index#installation</a:t>
            </a:r>
            <a:r>
              <a:rPr lang="cs-CZ" dirty="0"/>
              <a:t> </a:t>
            </a:r>
          </a:p>
          <a:p>
            <a:r>
              <a:rPr lang="cs-CZ" dirty="0"/>
              <a:t>minimální funkční projekt</a:t>
            </a:r>
            <a:endParaRPr lang="en-US" dirty="0"/>
          </a:p>
          <a:p>
            <a:r>
              <a:rPr lang="cs-CZ" dirty="0"/>
              <a:t>pro hostování využívá Spa Services</a:t>
            </a:r>
          </a:p>
          <a:p>
            <a:r>
              <a:rPr lang="cs-CZ" dirty="0"/>
              <a:t>důležité soubory v ClientApp</a:t>
            </a:r>
          </a:p>
          <a:p>
            <a:pPr lvl="1"/>
            <a:r>
              <a:rPr lang="cs-CZ" dirty="0"/>
              <a:t>.angular-cli.json</a:t>
            </a:r>
          </a:p>
          <a:p>
            <a:pPr lvl="1"/>
            <a:r>
              <a:rPr lang="cs-CZ" dirty="0"/>
              <a:t>tsconfig.json</a:t>
            </a:r>
          </a:p>
          <a:p>
            <a:pPr lvl="1"/>
            <a:r>
              <a:rPr lang="cs-CZ" dirty="0"/>
              <a:t>karma.conf.js</a:t>
            </a:r>
          </a:p>
          <a:p>
            <a:pPr lvl="1"/>
            <a:r>
              <a:rPr lang="cs-CZ" dirty="0"/>
              <a:t>protractor.conf.js</a:t>
            </a:r>
          </a:p>
          <a:p>
            <a:r>
              <a:rPr lang="cs-CZ" dirty="0"/>
              <a:t>DEMO: struktura projektu, ukázková komponenta</a:t>
            </a:r>
          </a:p>
          <a:p>
            <a:endParaRPr lang="cs-CZ" dirty="0"/>
          </a:p>
        </p:txBody>
      </p:sp>
      <p:sp>
        <p:nvSpPr>
          <p:cNvPr id="5" name="Footer Placeholder 4"/>
          <p:cNvSpPr>
            <a:spLocks noGrp="1"/>
          </p:cNvSpPr>
          <p:nvPr>
            <p:ph type="ftr" sz="quarter" idx="11"/>
          </p:nvPr>
        </p:nvSpPr>
        <p:spPr/>
        <p:txBody>
          <a:bodyPr/>
          <a:lstStyle/>
          <a:p>
            <a:r>
              <a:rPr lang="en-US"/>
              <a:t>© 2013 SOLARWINDS WORLDWIDE, LLC.  ALL RIGHTS RESERVED.</a:t>
            </a:r>
            <a:endParaRPr lang="en-US" dirty="0"/>
          </a:p>
        </p:txBody>
      </p:sp>
    </p:spTree>
    <p:extLst>
      <p:ext uri="{BB962C8B-B14F-4D97-AF65-F5344CB8AC3E}">
        <p14:creationId xmlns:p14="http://schemas.microsoft.com/office/powerpoint/2010/main" val="2526414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Angular CLI</a:t>
            </a:r>
            <a:endParaRPr lang="en-US" dirty="0"/>
          </a:p>
        </p:txBody>
      </p:sp>
      <p:sp>
        <p:nvSpPr>
          <p:cNvPr id="3" name="Content Placeholder 2"/>
          <p:cNvSpPr>
            <a:spLocks noGrp="1"/>
          </p:cNvSpPr>
          <p:nvPr>
            <p:ph idx="1"/>
          </p:nvPr>
        </p:nvSpPr>
        <p:spPr>
          <a:xfrm>
            <a:off x="609441" y="1371601"/>
            <a:ext cx="10969943" cy="4754563"/>
          </a:xfrm>
        </p:spPr>
        <p:txBody>
          <a:bodyPr>
            <a:normAutofit/>
          </a:bodyPr>
          <a:lstStyle/>
          <a:p>
            <a:r>
              <a:rPr lang="cs-CZ" dirty="0">
                <a:hlinkClick r:id="rId3"/>
              </a:rPr>
              <a:t>https://github.com/angular/angular-cli/wiki</a:t>
            </a:r>
            <a:r>
              <a:rPr lang="cs-CZ" dirty="0"/>
              <a:t> </a:t>
            </a:r>
          </a:p>
          <a:p>
            <a:r>
              <a:rPr lang="cs-CZ" dirty="0"/>
              <a:t>pro AngularJS neexistoval</a:t>
            </a:r>
          </a:p>
          <a:p>
            <a:pPr lvl="1"/>
            <a:r>
              <a:rPr lang="cs-CZ" dirty="0"/>
              <a:t>v SolarWinds jsme si vyvinuli vlastní nástroj</a:t>
            </a:r>
          </a:p>
          <a:p>
            <a:r>
              <a:rPr lang="cs-CZ" dirty="0"/>
              <a:t>globální instalace (npm i –g) =&gt; lze volat přímo „ng xxx“</a:t>
            </a:r>
          </a:p>
          <a:p>
            <a:r>
              <a:rPr lang="cs-CZ" dirty="0"/>
              <a:t>výchozí „npm run“ scripts</a:t>
            </a:r>
          </a:p>
          <a:p>
            <a:r>
              <a:rPr lang="cs-CZ" dirty="0"/>
              <a:t>pro generování využívá Yeoman</a:t>
            </a:r>
          </a:p>
          <a:p>
            <a:r>
              <a:rPr lang="cs-CZ" dirty="0"/>
              <a:t>build pomocí Webpacku</a:t>
            </a:r>
          </a:p>
          <a:p>
            <a:r>
              <a:rPr lang="cs-CZ" dirty="0"/>
              <a:t>ng </a:t>
            </a:r>
            <a:r>
              <a:rPr lang="en-US" dirty="0"/>
              <a:t>start | lint | build …</a:t>
            </a:r>
            <a:endParaRPr lang="cs-CZ" dirty="0"/>
          </a:p>
          <a:p>
            <a:r>
              <a:rPr lang="cs-CZ" dirty="0"/>
              <a:t>DEMO: generování služby</a:t>
            </a:r>
          </a:p>
        </p:txBody>
      </p:sp>
      <p:sp>
        <p:nvSpPr>
          <p:cNvPr id="5" name="Footer Placeholder 4"/>
          <p:cNvSpPr>
            <a:spLocks noGrp="1"/>
          </p:cNvSpPr>
          <p:nvPr>
            <p:ph type="ftr" sz="quarter" idx="11"/>
          </p:nvPr>
        </p:nvSpPr>
        <p:spPr/>
        <p:txBody>
          <a:bodyPr/>
          <a:lstStyle/>
          <a:p>
            <a:r>
              <a:rPr lang="en-US"/>
              <a:t>© 2013 SOLARWINDS WORLDWIDE, LLC.  ALL RIGHTS RESERVED.</a:t>
            </a:r>
            <a:endParaRPr lang="en-US" dirty="0"/>
          </a:p>
        </p:txBody>
      </p:sp>
    </p:spTree>
    <p:extLst>
      <p:ext uri="{BB962C8B-B14F-4D97-AF65-F5344CB8AC3E}">
        <p14:creationId xmlns:p14="http://schemas.microsoft.com/office/powerpoint/2010/main" val="33442239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Doporučení na závěr</a:t>
            </a:r>
            <a:endParaRPr lang="en-US" dirty="0"/>
          </a:p>
        </p:txBody>
      </p:sp>
      <p:sp>
        <p:nvSpPr>
          <p:cNvPr id="3" name="Content Placeholder 2"/>
          <p:cNvSpPr>
            <a:spLocks noGrp="1"/>
          </p:cNvSpPr>
          <p:nvPr>
            <p:ph idx="1"/>
          </p:nvPr>
        </p:nvSpPr>
        <p:spPr>
          <a:xfrm>
            <a:off x="609441" y="1371601"/>
            <a:ext cx="10969943" cy="4754563"/>
          </a:xfrm>
        </p:spPr>
        <p:txBody>
          <a:bodyPr>
            <a:normAutofit/>
          </a:bodyPr>
          <a:lstStyle/>
          <a:p>
            <a:r>
              <a:rPr lang="cs-CZ" dirty="0">
                <a:hlinkClick r:id="rId3"/>
              </a:rPr>
              <a:t>https://angular-university.io/</a:t>
            </a:r>
            <a:r>
              <a:rPr lang="cs-CZ" dirty="0"/>
              <a:t> </a:t>
            </a:r>
          </a:p>
          <a:p>
            <a:r>
              <a:rPr lang="cs-CZ" dirty="0"/>
              <a:t>pro vývoj v Angularu je lepší Visual Studio Code</a:t>
            </a:r>
          </a:p>
          <a:p>
            <a:pPr lvl="1"/>
            <a:r>
              <a:rPr lang="en-US" dirty="0" err="1"/>
              <a:t>dostupn</a:t>
            </a:r>
            <a:r>
              <a:rPr lang="cs-CZ" dirty="0"/>
              <a:t>é extensions</a:t>
            </a:r>
          </a:p>
          <a:p>
            <a:pPr lvl="1"/>
            <a:r>
              <a:rPr lang="cs-CZ" dirty="0"/>
              <a:t>podpora TypeScriptu, node.js</a:t>
            </a:r>
          </a:p>
          <a:p>
            <a:r>
              <a:rPr lang="cs-CZ" dirty="0"/>
              <a:t>C# svět je stabilní, pro byznys logiku je lepší</a:t>
            </a:r>
          </a:p>
          <a:p>
            <a:pPr lvl="1"/>
            <a:r>
              <a:rPr lang="cs-CZ" dirty="0"/>
              <a:t>příklad: dobré zvážit kam umístit internacionalizaci</a:t>
            </a:r>
          </a:p>
          <a:p>
            <a:pPr lvl="2"/>
            <a:r>
              <a:rPr lang="cs-CZ" dirty="0"/>
              <a:t>pro rozumnou práci s datem/časem je v JavaScriptu nutná speciální knihovna (moment.js)</a:t>
            </a:r>
          </a:p>
          <a:p>
            <a:pPr lvl="2"/>
            <a:r>
              <a:rPr lang="cs-CZ" dirty="0"/>
              <a:t>číslo je vždy 64bitový float</a:t>
            </a:r>
            <a:endParaRPr lang="en-US" dirty="0"/>
          </a:p>
          <a:p>
            <a:r>
              <a:rPr lang="en-US" dirty="0"/>
              <a:t>.NET </a:t>
            </a:r>
            <a:r>
              <a:rPr lang="cs-CZ" dirty="0"/>
              <a:t>MVC framework je poměrně hloupý, pro interakci s uživatelem je lepší Angular</a:t>
            </a:r>
          </a:p>
          <a:p>
            <a:r>
              <a:rPr lang="cs-CZ" dirty="0"/>
              <a:t>node.js</a:t>
            </a:r>
          </a:p>
          <a:p>
            <a:pPr lvl="1"/>
            <a:r>
              <a:rPr lang="cs-CZ" dirty="0"/>
              <a:t>využívejte LTS verzi</a:t>
            </a:r>
          </a:p>
          <a:p>
            <a:pPr lvl="1"/>
            <a:r>
              <a:rPr lang="cs-CZ" dirty="0"/>
              <a:t>pozor na aktualizace balíků, občas i změna minor verze obsahuje breaking change</a:t>
            </a:r>
          </a:p>
          <a:p>
            <a:endParaRPr lang="cs-CZ" dirty="0"/>
          </a:p>
          <a:p>
            <a:pPr lvl="1"/>
            <a:endParaRPr lang="cs-CZ" dirty="0"/>
          </a:p>
        </p:txBody>
      </p:sp>
      <p:sp>
        <p:nvSpPr>
          <p:cNvPr id="5" name="Footer Placeholder 4"/>
          <p:cNvSpPr>
            <a:spLocks noGrp="1"/>
          </p:cNvSpPr>
          <p:nvPr>
            <p:ph type="ftr" sz="quarter" idx="11"/>
          </p:nvPr>
        </p:nvSpPr>
        <p:spPr/>
        <p:txBody>
          <a:bodyPr/>
          <a:lstStyle/>
          <a:p>
            <a:r>
              <a:rPr lang="en-US"/>
              <a:t>© 2013 SOLARWINDS WORLDWIDE, LLC.  ALL RIGHTS RESERVED.</a:t>
            </a:r>
            <a:endParaRPr lang="en-US" dirty="0"/>
          </a:p>
        </p:txBody>
      </p:sp>
    </p:spTree>
    <p:extLst>
      <p:ext uri="{BB962C8B-B14F-4D97-AF65-F5344CB8AC3E}">
        <p14:creationId xmlns:p14="http://schemas.microsoft.com/office/powerpoint/2010/main" val="1259647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 2013 SOLARWINDS WORLDWIDE, LLC.  ALL RIGHTS RESERVED.</a:t>
            </a:r>
            <a:endParaRPr lang="en-US" dirty="0"/>
          </a:p>
        </p:txBody>
      </p:sp>
      <p:sp>
        <p:nvSpPr>
          <p:cNvPr id="3" name="Title 2"/>
          <p:cNvSpPr>
            <a:spLocks noGrp="1"/>
          </p:cNvSpPr>
          <p:nvPr>
            <p:ph type="ctrTitle"/>
          </p:nvPr>
        </p:nvSpPr>
        <p:spPr>
          <a:xfrm>
            <a:off x="1911452" y="386719"/>
            <a:ext cx="9446339" cy="2065867"/>
          </a:xfrm>
        </p:spPr>
        <p:txBody>
          <a:bodyPr/>
          <a:lstStyle/>
          <a:p>
            <a:r>
              <a:rPr lang="en-US" dirty="0"/>
              <a:t>Thank You</a:t>
            </a:r>
            <a:r>
              <a:rPr lang="cs-CZ" dirty="0"/>
              <a:t> / </a:t>
            </a:r>
            <a:r>
              <a:rPr lang="ja-JP" altLang="en-US" dirty="0"/>
              <a:t>ありがとうございました</a:t>
            </a:r>
            <a:endParaRPr lang="en-US" dirty="0"/>
          </a:p>
        </p:txBody>
      </p:sp>
      <p:sp>
        <p:nvSpPr>
          <p:cNvPr id="4" name="Subtitle 3"/>
          <p:cNvSpPr>
            <a:spLocks noGrp="1"/>
          </p:cNvSpPr>
          <p:nvPr>
            <p:ph type="subTitle" idx="1"/>
          </p:nvPr>
        </p:nvSpPr>
        <p:spPr>
          <a:xfrm>
            <a:off x="1828324" y="2553195"/>
            <a:ext cx="9446339" cy="2719449"/>
          </a:xfrm>
        </p:spPr>
        <p:txBody>
          <a:bodyPr>
            <a:normAutofit/>
          </a:bodyPr>
          <a:lstStyle/>
          <a:p>
            <a:endParaRPr lang="en-US" dirty="0"/>
          </a:p>
          <a:p>
            <a:r>
              <a:rPr lang="en-US" dirty="0"/>
              <a:t>The SOLARWINDS and SOLARWINDS &amp; Design marks are the exclusive property of </a:t>
            </a:r>
            <a:r>
              <a:rPr lang="en-US" dirty="0" err="1"/>
              <a:t>SolarWinds</a:t>
            </a:r>
            <a:r>
              <a:rPr lang="en-US" dirty="0"/>
              <a:t> Worldwide, LLC, are registered with the U.S. Patent and Trademark Office, and may be registered or pending registration in other countries.  All other </a:t>
            </a:r>
            <a:r>
              <a:rPr lang="en-US" dirty="0" err="1"/>
              <a:t>SolarWinds</a:t>
            </a:r>
            <a:r>
              <a:rPr lang="en-US" dirty="0"/>
              <a:t> trademarks, service marks, and logos may be common law marks, registered or pending registration in the United States or in other countries.  All other trademarks mentioned herein are used for identification purposes only and may be or are trademarks or registered trademarks of their respective companies.</a:t>
            </a:r>
          </a:p>
          <a:p>
            <a:endParaRPr lang="en-US" dirty="0"/>
          </a:p>
          <a:p>
            <a:endParaRPr lang="en-US" dirty="0"/>
          </a:p>
          <a:p>
            <a:endParaRPr lang="en-US" dirty="0"/>
          </a:p>
        </p:txBody>
      </p:sp>
    </p:spTree>
    <p:extLst>
      <p:ext uri="{BB962C8B-B14F-4D97-AF65-F5344CB8AC3E}">
        <p14:creationId xmlns:p14="http://schemas.microsoft.com/office/powerpoint/2010/main" val="3362898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6614089" y="2829327"/>
            <a:ext cx="3344391" cy="3277301"/>
          </a:xfrm>
          <a:prstGeom prst="rect">
            <a:avLst/>
          </a:prstGeom>
        </p:spPr>
      </p:pic>
      <p:sp>
        <p:nvSpPr>
          <p:cNvPr id="2" name="Title 1"/>
          <p:cNvSpPr>
            <a:spLocks noGrp="1"/>
          </p:cNvSpPr>
          <p:nvPr>
            <p:ph type="title"/>
          </p:nvPr>
        </p:nvSpPr>
        <p:spPr/>
        <p:txBody>
          <a:bodyPr/>
          <a:lstStyle/>
          <a:p>
            <a:r>
              <a:rPr lang="cs-CZ" dirty="0"/>
              <a:t>Solar</a:t>
            </a:r>
            <a:r>
              <a:rPr lang="en-US" dirty="0"/>
              <a:t>w</a:t>
            </a:r>
            <a:r>
              <a:rPr lang="cs-CZ" dirty="0"/>
              <a:t>inds</a:t>
            </a:r>
            <a:endParaRPr lang="en-US" dirty="0"/>
          </a:p>
        </p:txBody>
      </p:sp>
      <p:sp>
        <p:nvSpPr>
          <p:cNvPr id="3" name="Content Placeholder 2"/>
          <p:cNvSpPr>
            <a:spLocks noGrp="1"/>
          </p:cNvSpPr>
          <p:nvPr>
            <p:ph idx="1"/>
          </p:nvPr>
        </p:nvSpPr>
        <p:spPr>
          <a:xfrm>
            <a:off x="1245380" y="1324023"/>
            <a:ext cx="8371412" cy="4869718"/>
          </a:xfrm>
        </p:spPr>
        <p:txBody>
          <a:bodyPr>
            <a:normAutofit/>
          </a:bodyPr>
          <a:lstStyle/>
          <a:p>
            <a:pPr fontAlgn="base">
              <a:spcAft>
                <a:spcPct val="0"/>
              </a:spcAft>
              <a:buFont typeface="Lucida Grande" charset="0"/>
              <a:buChar char="»"/>
              <a:defRPr/>
            </a:pPr>
            <a:r>
              <a:rPr lang="en-US" dirty="0">
                <a:solidFill>
                  <a:schemeClr val="tx1"/>
                </a:solidFill>
                <a:ea typeface="ＭＳ Ｐゴシック" pitchFamily="34" charset="-128"/>
              </a:rPr>
              <a:t>30+ </a:t>
            </a:r>
            <a:r>
              <a:rPr lang="cs-CZ" dirty="0">
                <a:solidFill>
                  <a:schemeClr val="tx1"/>
                </a:solidFill>
                <a:ea typeface="ＭＳ Ｐゴシック" pitchFamily="34" charset="-128"/>
              </a:rPr>
              <a:t>produktů pro </a:t>
            </a:r>
            <a:r>
              <a:rPr lang="en-US" dirty="0">
                <a:solidFill>
                  <a:schemeClr val="tx1"/>
                </a:solidFill>
                <a:ea typeface="ＭＳ Ｐゴシック" pitchFamily="34" charset="-128"/>
              </a:rPr>
              <a:t>IT Management</a:t>
            </a:r>
          </a:p>
          <a:p>
            <a:pPr fontAlgn="base">
              <a:spcAft>
                <a:spcPct val="0"/>
              </a:spcAft>
              <a:buFont typeface="Lucida Grande" charset="0"/>
              <a:buChar char="»"/>
              <a:defRPr/>
            </a:pPr>
            <a:r>
              <a:rPr lang="en-US" dirty="0">
                <a:solidFill>
                  <a:schemeClr val="tx1"/>
                </a:solidFill>
                <a:ea typeface="ＭＳ Ｐゴシック" pitchFamily="34" charset="-128"/>
              </a:rPr>
              <a:t>Microsoft stack: C#, MS SQL, AngularJS</a:t>
            </a:r>
            <a:endParaRPr lang="cs-CZ" dirty="0">
              <a:solidFill>
                <a:schemeClr val="tx1"/>
              </a:solidFill>
              <a:ea typeface="ＭＳ Ｐゴシック" pitchFamily="34" charset="-128"/>
            </a:endParaRPr>
          </a:p>
          <a:p>
            <a:pPr fontAlgn="base">
              <a:spcAft>
                <a:spcPct val="0"/>
              </a:spcAft>
              <a:buFont typeface="Lucida Grande" charset="0"/>
              <a:buChar char="»"/>
              <a:defRPr/>
            </a:pPr>
            <a:r>
              <a:rPr lang="cs-CZ" dirty="0">
                <a:solidFill>
                  <a:schemeClr val="tx1"/>
                </a:solidFill>
                <a:ea typeface="ＭＳ Ｐゴシック" pitchFamily="34" charset="-128"/>
              </a:rPr>
              <a:t>Non MS: Python, Java, Linux, React</a:t>
            </a:r>
            <a:endParaRPr lang="en-US" dirty="0">
              <a:solidFill>
                <a:schemeClr val="tx1"/>
              </a:solidFill>
              <a:ea typeface="ＭＳ Ｐゴシック" pitchFamily="34" charset="-128"/>
            </a:endParaRPr>
          </a:p>
          <a:p>
            <a:pPr fontAlgn="base">
              <a:spcAft>
                <a:spcPct val="0"/>
              </a:spcAft>
              <a:buFont typeface="Lucida Grande" charset="0"/>
              <a:buChar char="»"/>
              <a:defRPr/>
            </a:pPr>
            <a:r>
              <a:rPr lang="en-US" dirty="0">
                <a:solidFill>
                  <a:schemeClr val="tx1"/>
                </a:solidFill>
                <a:ea typeface="ＭＳ Ｐゴシック" pitchFamily="34" charset="-128"/>
              </a:rPr>
              <a:t>Brno office – </a:t>
            </a:r>
            <a:r>
              <a:rPr lang="en-US" dirty="0" err="1">
                <a:solidFill>
                  <a:schemeClr val="tx1"/>
                </a:solidFill>
                <a:ea typeface="ＭＳ Ｐゴシック" pitchFamily="34" charset="-128"/>
              </a:rPr>
              <a:t>Solarwinds</a:t>
            </a:r>
            <a:r>
              <a:rPr lang="en-US" dirty="0">
                <a:solidFill>
                  <a:schemeClr val="tx1"/>
                </a:solidFill>
                <a:ea typeface="ＭＳ Ｐゴシック" pitchFamily="34" charset="-128"/>
              </a:rPr>
              <a:t> R&amp;D center</a:t>
            </a:r>
          </a:p>
          <a:p>
            <a:pPr>
              <a:defRPr/>
            </a:pPr>
            <a:r>
              <a:rPr lang="cs-CZ" dirty="0">
                <a:solidFill>
                  <a:schemeClr val="tx1"/>
                </a:solidFill>
                <a:hlinkClick r:id="rId3"/>
              </a:rPr>
              <a:t>https://www.solarwindsmeetup.com/</a:t>
            </a:r>
            <a:endParaRPr lang="cs-CZ" dirty="0">
              <a:solidFill>
                <a:schemeClr val="tx1"/>
              </a:solidFill>
            </a:endParaRPr>
          </a:p>
          <a:p>
            <a:pPr>
              <a:defRPr/>
            </a:pPr>
            <a:r>
              <a:rPr lang="cs-CZ" dirty="0">
                <a:solidFill>
                  <a:schemeClr val="tx1"/>
                </a:solidFill>
              </a:rPr>
              <a:t>Pozice</a:t>
            </a:r>
          </a:p>
          <a:p>
            <a:pPr lvl="1">
              <a:defRPr/>
            </a:pPr>
            <a:r>
              <a:rPr lang="en-US" dirty="0">
                <a:hlinkClick r:id="rId4"/>
              </a:rPr>
              <a:t>http://solarwinds.jobs/</a:t>
            </a:r>
          </a:p>
          <a:p>
            <a:pPr>
              <a:defRPr/>
            </a:pPr>
            <a:r>
              <a:rPr lang="cs-CZ" dirty="0">
                <a:solidFill>
                  <a:schemeClr val="tx1"/>
                </a:solidFill>
              </a:rPr>
              <a:t>Navštivte náš stánek</a:t>
            </a:r>
            <a:endParaRPr lang="en-US" dirty="0"/>
          </a:p>
          <a:p>
            <a:endParaRPr lang="en-US" dirty="0"/>
          </a:p>
        </p:txBody>
      </p:sp>
    </p:spTree>
    <p:extLst>
      <p:ext uri="{BB962C8B-B14F-4D97-AF65-F5344CB8AC3E}">
        <p14:creationId xmlns:p14="http://schemas.microsoft.com/office/powerpoint/2010/main" val="1909521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AngularJS – jak to všechno začalo...</a:t>
            </a:r>
            <a:endParaRPr lang="en-US" dirty="0"/>
          </a:p>
        </p:txBody>
      </p:sp>
      <p:sp>
        <p:nvSpPr>
          <p:cNvPr id="3" name="Content Placeholder 2"/>
          <p:cNvSpPr>
            <a:spLocks noGrp="1"/>
          </p:cNvSpPr>
          <p:nvPr>
            <p:ph idx="1"/>
          </p:nvPr>
        </p:nvSpPr>
        <p:spPr>
          <a:xfrm>
            <a:off x="609441" y="1371601"/>
            <a:ext cx="10969943" cy="4754563"/>
          </a:xfrm>
        </p:spPr>
        <p:txBody>
          <a:bodyPr>
            <a:normAutofit lnSpcReduction="10000"/>
          </a:bodyPr>
          <a:lstStyle/>
          <a:p>
            <a:r>
              <a:rPr lang="en-US" dirty="0">
                <a:hlinkClick r:id="rId3"/>
              </a:rPr>
              <a:t>https://github.com/angular/angular.js</a:t>
            </a:r>
            <a:endParaRPr lang="cs-CZ" dirty="0"/>
          </a:p>
          <a:p>
            <a:r>
              <a:rPr lang="cs-CZ" dirty="0"/>
              <a:t>od roku 2010</a:t>
            </a:r>
          </a:p>
          <a:p>
            <a:r>
              <a:rPr lang="cs-CZ" dirty="0"/>
              <a:t>návrhový vzor MVC</a:t>
            </a:r>
          </a:p>
          <a:p>
            <a:r>
              <a:rPr lang="cs-CZ" dirty="0"/>
              <a:t>čistý JavaScript</a:t>
            </a:r>
          </a:p>
          <a:p>
            <a:r>
              <a:rPr lang="cs-CZ" dirty="0"/>
              <a:t>Promise-based asynchronie</a:t>
            </a:r>
          </a:p>
          <a:p>
            <a:pPr lvl="1"/>
            <a:r>
              <a:rPr lang="cs-CZ" dirty="0"/>
              <a:t>!== TypeScript promise</a:t>
            </a:r>
          </a:p>
          <a:p>
            <a:r>
              <a:rPr lang="cs-CZ" dirty="0"/>
              <a:t>dependency injection (jeden z prvních své doby, singleton services, </a:t>
            </a:r>
            <a:r>
              <a:rPr lang="en-US" dirty="0"/>
              <a:t>$inject)</a:t>
            </a:r>
            <a:endParaRPr lang="cs-CZ" dirty="0"/>
          </a:p>
          <a:p>
            <a:r>
              <a:rPr lang="cs-CZ" dirty="0"/>
              <a:t>vysoce testovatelný (ngMock)</a:t>
            </a:r>
          </a:p>
          <a:p>
            <a:r>
              <a:rPr lang="cs-CZ" dirty="0"/>
              <a:t>nevýhody:</a:t>
            </a:r>
          </a:p>
          <a:p>
            <a:pPr lvl="1"/>
            <a:r>
              <a:rPr lang="cs-CZ" dirty="0"/>
              <a:t>rychlost – neefektivní detekce změn na stránce („2 000 watchers syndrome“)</a:t>
            </a:r>
          </a:p>
          <a:p>
            <a:pPr lvl="1"/>
            <a:r>
              <a:rPr lang="cs-CZ" dirty="0"/>
              <a:t>typingy vyvíjeny nezávisle na hlavním kódu</a:t>
            </a:r>
          </a:p>
          <a:p>
            <a:pPr lvl="1"/>
            <a:r>
              <a:rPr lang="cs-CZ" dirty="0"/>
              <a:t>tooling dlouho zaostával</a:t>
            </a:r>
            <a:r>
              <a:rPr lang="en-US" dirty="0"/>
              <a:t> =&gt;</a:t>
            </a:r>
            <a:r>
              <a:rPr lang="cs-CZ" dirty="0"/>
              <a:t> peklo pro C# vývojáře</a:t>
            </a:r>
            <a:endParaRPr lang="en-US" dirty="0"/>
          </a:p>
          <a:p>
            <a:pPr lvl="1"/>
            <a:endParaRPr lang="cs-CZ" dirty="0"/>
          </a:p>
          <a:p>
            <a:endParaRPr lang="en-US" dirty="0"/>
          </a:p>
        </p:txBody>
      </p:sp>
      <p:sp>
        <p:nvSpPr>
          <p:cNvPr id="5" name="Footer Placeholder 4"/>
          <p:cNvSpPr>
            <a:spLocks noGrp="1"/>
          </p:cNvSpPr>
          <p:nvPr>
            <p:ph type="ftr" sz="quarter" idx="11"/>
          </p:nvPr>
        </p:nvSpPr>
        <p:spPr/>
        <p:txBody>
          <a:bodyPr/>
          <a:lstStyle/>
          <a:p>
            <a:r>
              <a:rPr lang="en-US"/>
              <a:t>© 2013 SOLARWINDS WORLDWIDE, LLC.  ALL RIGHTS RESERVED.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Angular 2</a:t>
            </a:r>
            <a:endParaRPr lang="en-US" dirty="0"/>
          </a:p>
        </p:txBody>
      </p:sp>
      <p:sp>
        <p:nvSpPr>
          <p:cNvPr id="3" name="Content Placeholder 2"/>
          <p:cNvSpPr>
            <a:spLocks noGrp="1"/>
          </p:cNvSpPr>
          <p:nvPr>
            <p:ph idx="1"/>
          </p:nvPr>
        </p:nvSpPr>
        <p:spPr>
          <a:xfrm>
            <a:off x="609441" y="1371601"/>
            <a:ext cx="10969943" cy="4754563"/>
          </a:xfrm>
        </p:spPr>
        <p:txBody>
          <a:bodyPr>
            <a:normAutofit/>
          </a:bodyPr>
          <a:lstStyle/>
          <a:p>
            <a:r>
              <a:rPr lang="cs-CZ" dirty="0">
                <a:hlinkClick r:id="rId3"/>
              </a:rPr>
              <a:t>https://github.com/angular/angular</a:t>
            </a:r>
            <a:r>
              <a:rPr lang="cs-CZ" dirty="0"/>
              <a:t> </a:t>
            </a:r>
          </a:p>
          <a:p>
            <a:r>
              <a:rPr lang="cs-CZ" dirty="0"/>
              <a:t>myšlenkově vychází z AngularJS</a:t>
            </a:r>
          </a:p>
          <a:p>
            <a:pPr lvl="1"/>
            <a:r>
              <a:rPr lang="cs-CZ" dirty="0"/>
              <a:t>moduly, komponenty, direktivy, filtery (nyní pipes), dependecy injection</a:t>
            </a:r>
          </a:p>
          <a:p>
            <a:r>
              <a:rPr lang="cs-CZ" dirty="0"/>
              <a:t>návrhový vzor orientovaný kolem komponent – de facto MVC</a:t>
            </a:r>
          </a:p>
          <a:p>
            <a:r>
              <a:rPr lang="cs-CZ" dirty="0"/>
              <a:t>TypeScript = 1</a:t>
            </a:r>
            <a:r>
              <a:rPr lang="cs-CZ" baseline="30000" dirty="0"/>
              <a:t>st</a:t>
            </a:r>
            <a:r>
              <a:rPr lang="cs-CZ" dirty="0"/>
              <a:t> class citizen, typingy vždy reflektují vlastní kód</a:t>
            </a:r>
          </a:p>
          <a:p>
            <a:r>
              <a:rPr lang="cs-CZ" dirty="0"/>
              <a:t>dependency injection skrze dekorátory</a:t>
            </a:r>
          </a:p>
          <a:p>
            <a:pPr lvl="1"/>
            <a:r>
              <a:rPr lang="cs-CZ" dirty="0"/>
              <a:t>služby již nemusí být nutně singleton</a:t>
            </a:r>
          </a:p>
          <a:p>
            <a:r>
              <a:rPr lang="cs-CZ" dirty="0"/>
              <a:t>Promises =&gt; Observables</a:t>
            </a:r>
          </a:p>
          <a:p>
            <a:pPr lvl="1"/>
            <a:r>
              <a:rPr lang="cs-CZ" dirty="0"/>
              <a:t>posun směrem k reaktivnímu programování</a:t>
            </a:r>
          </a:p>
          <a:p>
            <a:r>
              <a:rPr lang="cs-CZ" dirty="0"/>
              <a:t>template-driven / dynamic forms</a:t>
            </a:r>
          </a:p>
        </p:txBody>
      </p:sp>
      <p:sp>
        <p:nvSpPr>
          <p:cNvPr id="5" name="Footer Placeholder 4"/>
          <p:cNvSpPr>
            <a:spLocks noGrp="1"/>
          </p:cNvSpPr>
          <p:nvPr>
            <p:ph type="ftr" sz="quarter" idx="11"/>
          </p:nvPr>
        </p:nvSpPr>
        <p:spPr/>
        <p:txBody>
          <a:bodyPr/>
          <a:lstStyle/>
          <a:p>
            <a:r>
              <a:rPr lang="en-US"/>
              <a:t>© 2013 SOLARWINDS WORLDWIDE, LLC.  ALL RIGHTS RESERVED.</a:t>
            </a:r>
            <a:endParaRPr lang="en-US" dirty="0"/>
          </a:p>
        </p:txBody>
      </p:sp>
    </p:spTree>
    <p:extLst>
      <p:ext uri="{BB962C8B-B14F-4D97-AF65-F5344CB8AC3E}">
        <p14:creationId xmlns:p14="http://schemas.microsoft.com/office/powerpoint/2010/main" val="1622046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Angular 2 (pokračování)</a:t>
            </a:r>
            <a:endParaRPr lang="en-US" dirty="0"/>
          </a:p>
        </p:txBody>
      </p:sp>
      <p:sp>
        <p:nvSpPr>
          <p:cNvPr id="3" name="Content Placeholder 2"/>
          <p:cNvSpPr>
            <a:spLocks noGrp="1"/>
          </p:cNvSpPr>
          <p:nvPr>
            <p:ph idx="1"/>
          </p:nvPr>
        </p:nvSpPr>
        <p:spPr>
          <a:xfrm>
            <a:off x="609441" y="1371601"/>
            <a:ext cx="10969943" cy="4754563"/>
          </a:xfrm>
        </p:spPr>
        <p:txBody>
          <a:bodyPr>
            <a:normAutofit/>
          </a:bodyPr>
          <a:lstStyle/>
          <a:p>
            <a:r>
              <a:rPr lang="cs-CZ" dirty="0"/>
              <a:t>vylepšená detekce změn (OnPush)</a:t>
            </a:r>
          </a:p>
          <a:p>
            <a:pPr lvl="1"/>
            <a:r>
              <a:rPr lang="cs-CZ" dirty="0"/>
              <a:t>komponenta má vlastní Change Detector</a:t>
            </a:r>
          </a:p>
          <a:p>
            <a:r>
              <a:rPr lang="cs-CZ" dirty="0"/>
              <a:t>lepší podpora pro mobilní vývoj</a:t>
            </a:r>
          </a:p>
          <a:p>
            <a:r>
              <a:rPr lang="cs-CZ" dirty="0"/>
              <a:t>shadow DOM (none , native, emulated)</a:t>
            </a:r>
          </a:p>
          <a:p>
            <a:r>
              <a:rPr lang="cs-CZ" dirty="0"/>
              <a:t>Ahead of Time Compilation (AKA fail fast)</a:t>
            </a:r>
          </a:p>
          <a:p>
            <a:r>
              <a:rPr lang="cs-CZ" dirty="0"/>
              <a:t>Server Side Rendering (SSR)</a:t>
            </a:r>
          </a:p>
          <a:p>
            <a:r>
              <a:rPr lang="cs-CZ" dirty="0"/>
              <a:t>generování dokumentace pomocí Compodoc</a:t>
            </a:r>
          </a:p>
          <a:p>
            <a:pPr lvl="1"/>
            <a:r>
              <a:rPr lang="cs-CZ" dirty="0">
                <a:hlinkClick r:id="rId3"/>
              </a:rPr>
              <a:t>https://github.com/compodoc/compodoc</a:t>
            </a:r>
            <a:r>
              <a:rPr lang="cs-CZ" dirty="0"/>
              <a:t> </a:t>
            </a:r>
          </a:p>
          <a:p>
            <a:r>
              <a:rPr lang="cs-CZ" dirty="0"/>
              <a:t>kód je lépe strukturovaný, umožňuje lepší tooling</a:t>
            </a:r>
          </a:p>
          <a:p>
            <a:endParaRPr lang="cs-CZ" dirty="0"/>
          </a:p>
        </p:txBody>
      </p:sp>
      <p:sp>
        <p:nvSpPr>
          <p:cNvPr id="5" name="Footer Placeholder 4"/>
          <p:cNvSpPr>
            <a:spLocks noGrp="1"/>
          </p:cNvSpPr>
          <p:nvPr>
            <p:ph type="ftr" sz="quarter" idx="11"/>
          </p:nvPr>
        </p:nvSpPr>
        <p:spPr/>
        <p:txBody>
          <a:bodyPr/>
          <a:lstStyle/>
          <a:p>
            <a:r>
              <a:rPr lang="en-US"/>
              <a:t>© 2013 SOLARWINDS WORLDWIDE, LLC.  ALL RIGHTS RESERVED.</a:t>
            </a:r>
            <a:endParaRPr lang="en-US" dirty="0"/>
          </a:p>
        </p:txBody>
      </p:sp>
    </p:spTree>
    <p:extLst>
      <p:ext uri="{BB962C8B-B14F-4D97-AF65-F5344CB8AC3E}">
        <p14:creationId xmlns:p14="http://schemas.microsoft.com/office/powerpoint/2010/main" val="3434491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Angular 2</a:t>
            </a:r>
            <a:endParaRPr lang="en-US" dirty="0"/>
          </a:p>
        </p:txBody>
      </p:sp>
      <p:pic>
        <p:nvPicPr>
          <p:cNvPr id="6" name="Content Placeholder 5">
            <a:extLst>
              <a:ext uri="{FF2B5EF4-FFF2-40B4-BE49-F238E27FC236}">
                <a16:creationId xmlns:a16="http://schemas.microsoft.com/office/drawing/2014/main" id="{9E80D8E8-5F1C-4423-B471-294CE89EEB2D}"/>
              </a:ext>
            </a:extLst>
          </p:cNvPr>
          <p:cNvPicPr>
            <a:picLocks noGrp="1" noChangeAspect="1"/>
          </p:cNvPicPr>
          <p:nvPr>
            <p:ph idx="1"/>
          </p:nvPr>
        </p:nvPicPr>
        <p:blipFill>
          <a:blip r:embed="rId3"/>
          <a:stretch>
            <a:fillRect/>
          </a:stretch>
        </p:blipFill>
        <p:spPr>
          <a:xfrm>
            <a:off x="2228295" y="1600499"/>
            <a:ext cx="7456017" cy="4195471"/>
          </a:xfrm>
        </p:spPr>
      </p:pic>
      <p:sp>
        <p:nvSpPr>
          <p:cNvPr id="5" name="Footer Placeholder 4"/>
          <p:cNvSpPr>
            <a:spLocks noGrp="1"/>
          </p:cNvSpPr>
          <p:nvPr>
            <p:ph type="ftr" sz="quarter" idx="11"/>
          </p:nvPr>
        </p:nvSpPr>
        <p:spPr/>
        <p:txBody>
          <a:bodyPr/>
          <a:lstStyle/>
          <a:p>
            <a:r>
              <a:rPr lang="en-US"/>
              <a:t>© 2013 SOLARWINDS WORLDWIDE, LLC.  ALL RIGHTS RESERVED.</a:t>
            </a:r>
            <a:endParaRPr lang="en-US" dirty="0"/>
          </a:p>
        </p:txBody>
      </p:sp>
    </p:spTree>
    <p:extLst>
      <p:ext uri="{BB962C8B-B14F-4D97-AF65-F5344CB8AC3E}">
        <p14:creationId xmlns:p14="http://schemas.microsoft.com/office/powerpoint/2010/main" val="2253138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TypeScript – zrnko jistoty v kompletním chaosu</a:t>
            </a:r>
            <a:endParaRPr lang="en-US" dirty="0"/>
          </a:p>
        </p:txBody>
      </p:sp>
      <p:sp>
        <p:nvSpPr>
          <p:cNvPr id="3" name="Content Placeholder 2"/>
          <p:cNvSpPr>
            <a:spLocks noGrp="1"/>
          </p:cNvSpPr>
          <p:nvPr>
            <p:ph idx="1"/>
          </p:nvPr>
        </p:nvSpPr>
        <p:spPr>
          <a:xfrm>
            <a:off x="609441" y="1371601"/>
            <a:ext cx="10969943" cy="4754563"/>
          </a:xfrm>
        </p:spPr>
        <p:txBody>
          <a:bodyPr>
            <a:normAutofit/>
          </a:bodyPr>
          <a:lstStyle/>
          <a:p>
            <a:r>
              <a:rPr lang="cs-CZ" dirty="0">
                <a:hlinkClick r:id="rId3"/>
              </a:rPr>
              <a:t>https://github.com/Microsoft/TypeScript</a:t>
            </a:r>
            <a:r>
              <a:rPr lang="cs-CZ" dirty="0"/>
              <a:t> </a:t>
            </a:r>
          </a:p>
          <a:p>
            <a:r>
              <a:rPr lang="cs-CZ" dirty="0"/>
              <a:t>emulace ECMA skriptu pro prostředí, kde není podporován</a:t>
            </a:r>
          </a:p>
          <a:p>
            <a:pPr lvl="1"/>
            <a:r>
              <a:rPr lang="cs-CZ" dirty="0">
                <a:hlinkClick r:id="rId4"/>
              </a:rPr>
              <a:t>https://en.wikipedia.org/wiki/ECMAScript</a:t>
            </a:r>
            <a:endParaRPr lang="cs-CZ" dirty="0"/>
          </a:p>
          <a:p>
            <a:pPr lvl="1"/>
            <a:r>
              <a:rPr lang="cs-CZ" dirty="0">
                <a:hlinkClick r:id="rId5"/>
              </a:rPr>
              <a:t>https://kangax.github.io/compat-table/es6/</a:t>
            </a:r>
            <a:r>
              <a:rPr lang="cs-CZ" dirty="0"/>
              <a:t> </a:t>
            </a:r>
          </a:p>
          <a:p>
            <a:r>
              <a:rPr lang="cs-CZ" dirty="0"/>
              <a:t>usnadňuje adaptaci C# vývojářů na svět JavaScriptu</a:t>
            </a:r>
          </a:p>
          <a:p>
            <a:r>
              <a:rPr lang="cs-CZ" dirty="0"/>
              <a:t>node.js nativně podporuje ECMA skript ve verzi 2015 bez využití TypeScriptu</a:t>
            </a:r>
          </a:p>
          <a:p>
            <a:pPr lvl="1"/>
            <a:r>
              <a:rPr lang="cs-CZ" dirty="0">
                <a:hlinkClick r:id="rId6"/>
              </a:rPr>
              <a:t>https://node.green/</a:t>
            </a:r>
            <a:r>
              <a:rPr lang="cs-CZ" dirty="0"/>
              <a:t> </a:t>
            </a:r>
          </a:p>
        </p:txBody>
      </p:sp>
      <p:sp>
        <p:nvSpPr>
          <p:cNvPr id="5" name="Footer Placeholder 4"/>
          <p:cNvSpPr>
            <a:spLocks noGrp="1"/>
          </p:cNvSpPr>
          <p:nvPr>
            <p:ph type="ftr" sz="quarter" idx="11"/>
          </p:nvPr>
        </p:nvSpPr>
        <p:spPr/>
        <p:txBody>
          <a:bodyPr/>
          <a:lstStyle/>
          <a:p>
            <a:r>
              <a:rPr lang="en-US"/>
              <a:t>© 2013 SOLARWINDS WORLDWIDE, LLC.  ALL RIGHTS RESERVED.</a:t>
            </a:r>
            <a:endParaRPr lang="en-US" dirty="0"/>
          </a:p>
        </p:txBody>
      </p:sp>
    </p:spTree>
    <p:extLst>
      <p:ext uri="{BB962C8B-B14F-4D97-AF65-F5344CB8AC3E}">
        <p14:creationId xmlns:p14="http://schemas.microsoft.com/office/powerpoint/2010/main" val="1566165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TypeScript – </a:t>
            </a:r>
            <a:r>
              <a:rPr lang="en-US" dirty="0" err="1"/>
              <a:t>po</a:t>
            </a:r>
            <a:r>
              <a:rPr lang="cs-CZ" dirty="0"/>
              <a:t>řád je to jen převlečený JavaScript</a:t>
            </a:r>
            <a:endParaRPr lang="en-US" dirty="0"/>
          </a:p>
        </p:txBody>
      </p:sp>
      <p:pic>
        <p:nvPicPr>
          <p:cNvPr id="6" name="Content Placeholder 5">
            <a:extLst>
              <a:ext uri="{FF2B5EF4-FFF2-40B4-BE49-F238E27FC236}">
                <a16:creationId xmlns:a16="http://schemas.microsoft.com/office/drawing/2014/main" id="{1144F095-A1CA-407B-8B09-8641686E605C}"/>
              </a:ext>
            </a:extLst>
          </p:cNvPr>
          <p:cNvPicPr>
            <a:picLocks noGrp="1" noChangeAspect="1"/>
          </p:cNvPicPr>
          <p:nvPr>
            <p:ph idx="1"/>
          </p:nvPr>
        </p:nvPicPr>
        <p:blipFill>
          <a:blip r:embed="rId3"/>
          <a:stretch>
            <a:fillRect/>
          </a:stretch>
        </p:blipFill>
        <p:spPr>
          <a:xfrm>
            <a:off x="2589212" y="1369723"/>
            <a:ext cx="6616932" cy="4393643"/>
          </a:xfrm>
        </p:spPr>
      </p:pic>
      <p:sp>
        <p:nvSpPr>
          <p:cNvPr id="5" name="Footer Placeholder 4"/>
          <p:cNvSpPr>
            <a:spLocks noGrp="1"/>
          </p:cNvSpPr>
          <p:nvPr>
            <p:ph type="ftr" sz="quarter" idx="11"/>
          </p:nvPr>
        </p:nvSpPr>
        <p:spPr/>
        <p:txBody>
          <a:bodyPr/>
          <a:lstStyle/>
          <a:p>
            <a:r>
              <a:rPr lang="en-US"/>
              <a:t>© 2013 SOLARWINDS WORLDWIDE, LLC.  ALL RIGHTS RESERVED.</a:t>
            </a:r>
            <a:endParaRPr lang="en-US" dirty="0"/>
          </a:p>
        </p:txBody>
      </p:sp>
    </p:spTree>
    <p:extLst>
      <p:ext uri="{BB962C8B-B14F-4D97-AF65-F5344CB8AC3E}">
        <p14:creationId xmlns:p14="http://schemas.microsoft.com/office/powerpoint/2010/main" val="754486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Angular Material</a:t>
            </a:r>
            <a:endParaRPr lang="en-US" dirty="0"/>
          </a:p>
        </p:txBody>
      </p:sp>
      <p:sp>
        <p:nvSpPr>
          <p:cNvPr id="3" name="Content Placeholder 2"/>
          <p:cNvSpPr>
            <a:spLocks noGrp="1"/>
          </p:cNvSpPr>
          <p:nvPr>
            <p:ph idx="1"/>
          </p:nvPr>
        </p:nvSpPr>
        <p:spPr>
          <a:xfrm>
            <a:off x="609441" y="1371601"/>
            <a:ext cx="10969943" cy="4754563"/>
          </a:xfrm>
        </p:spPr>
        <p:txBody>
          <a:bodyPr>
            <a:normAutofit/>
          </a:bodyPr>
          <a:lstStyle/>
          <a:p>
            <a:r>
              <a:rPr lang="cs-CZ" dirty="0">
                <a:hlinkClick r:id="rId3"/>
              </a:rPr>
              <a:t>https://material.angular.io/</a:t>
            </a:r>
            <a:r>
              <a:rPr lang="cs-CZ" dirty="0"/>
              <a:t> </a:t>
            </a:r>
          </a:p>
          <a:p>
            <a:pPr lvl="1"/>
            <a:r>
              <a:rPr lang="cs-CZ" dirty="0"/>
              <a:t>využití Compodoc</a:t>
            </a:r>
          </a:p>
          <a:p>
            <a:r>
              <a:rPr lang="cs-CZ" dirty="0"/>
              <a:t>desítky komponent zdarma</a:t>
            </a:r>
          </a:p>
          <a:p>
            <a:r>
              <a:rPr lang="cs-CZ" dirty="0"/>
              <a:t>formuláře, navigace, tlačítka, dialogy</a:t>
            </a:r>
          </a:p>
          <a:p>
            <a:endParaRPr lang="cs-CZ" dirty="0"/>
          </a:p>
        </p:txBody>
      </p:sp>
      <p:sp>
        <p:nvSpPr>
          <p:cNvPr id="5" name="Footer Placeholder 4"/>
          <p:cNvSpPr>
            <a:spLocks noGrp="1"/>
          </p:cNvSpPr>
          <p:nvPr>
            <p:ph type="ftr" sz="quarter" idx="11"/>
          </p:nvPr>
        </p:nvSpPr>
        <p:spPr/>
        <p:txBody>
          <a:bodyPr/>
          <a:lstStyle/>
          <a:p>
            <a:r>
              <a:rPr lang="en-US"/>
              <a:t>© 2013 SOLARWINDS WORLDWIDE, LLC.  ALL RIGHTS RESERVED.</a:t>
            </a:r>
            <a:endParaRPr lang="en-US" dirty="0"/>
          </a:p>
        </p:txBody>
      </p:sp>
    </p:spTree>
    <p:extLst>
      <p:ext uri="{BB962C8B-B14F-4D97-AF65-F5344CB8AC3E}">
        <p14:creationId xmlns:p14="http://schemas.microsoft.com/office/powerpoint/2010/main" val="37997980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572</TotalTime>
  <Words>780</Words>
  <Application>Microsoft Office PowerPoint</Application>
  <PresentationFormat>Custom</PresentationFormat>
  <Paragraphs>124</Paragraphs>
  <Slides>13</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ＭＳ Ｐゴシック</vt:lpstr>
      <vt:lpstr>Arial</vt:lpstr>
      <vt:lpstr>Calibri</vt:lpstr>
      <vt:lpstr>Lucida Grande</vt:lpstr>
      <vt:lpstr>Wingdings</vt:lpstr>
      <vt:lpstr>Office Theme</vt:lpstr>
      <vt:lpstr>Vývoj aplikací v ASP.NET Core a Angular2</vt:lpstr>
      <vt:lpstr>Solarwinds</vt:lpstr>
      <vt:lpstr>AngularJS – jak to všechno začalo...</vt:lpstr>
      <vt:lpstr>Angular 2</vt:lpstr>
      <vt:lpstr>Angular 2 (pokračování)</vt:lpstr>
      <vt:lpstr>Angular 2</vt:lpstr>
      <vt:lpstr>TypeScript – zrnko jistoty v kompletním chaosu</vt:lpstr>
      <vt:lpstr>TypeScript – pořád je to jen převlečený JavaScript</vt:lpstr>
      <vt:lpstr>Angular Material</vt:lpstr>
      <vt:lpstr>.NET Core šablona</vt:lpstr>
      <vt:lpstr>Angular CLI</vt:lpstr>
      <vt:lpstr>Doporučení na závěr</vt:lpstr>
      <vt:lpstr>Thank You / ありがとうございました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 Molnar</dc:creator>
  <cp:lastModifiedBy>Koutny, Petr</cp:lastModifiedBy>
  <cp:revision>120</cp:revision>
  <dcterms:created xsi:type="dcterms:W3CDTF">2012-09-18T14:50:46Z</dcterms:created>
  <dcterms:modified xsi:type="dcterms:W3CDTF">2018-04-07T13:31:17Z</dcterms:modified>
</cp:coreProperties>
</file>