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77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70" r:id="rId14"/>
    <p:sldId id="268" r:id="rId15"/>
    <p:sldId id="273" r:id="rId16"/>
    <p:sldId id="269" r:id="rId17"/>
    <p:sldId id="274" r:id="rId18"/>
    <p:sldId id="275" r:id="rId19"/>
    <p:sldId id="276" r:id="rId20"/>
    <p:sldId id="25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77" autoAdjust="0"/>
    <p:restoredTop sz="91024" autoAdjust="0"/>
  </p:normalViewPr>
  <p:slideViewPr>
    <p:cSldViewPr snapToGrid="0">
      <p:cViewPr varScale="1">
        <p:scale>
          <a:sx n="64" d="100"/>
          <a:sy n="64" d="100"/>
        </p:scale>
        <p:origin x="1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@wug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tm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@wug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/>
              <a:t>Jak načítat externí data na SQL Server 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Vladimír Mužný</a:t>
            </a:r>
          </a:p>
          <a:p>
            <a:r>
              <a:rPr lang="cs-CZ" sz="2000" dirty="0"/>
              <a:t>MVP: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MCT</a:t>
            </a:r>
          </a:p>
          <a:p>
            <a:r>
              <a:rPr lang="cs-CZ" sz="2000" dirty="0">
                <a:hlinkClick r:id="rId3"/>
              </a:rPr>
              <a:t>vladimir.muzny@dropman.cz</a:t>
            </a:r>
            <a:r>
              <a:rPr lang="cs-CZ" sz="2000" dirty="0"/>
              <a:t> </a:t>
            </a:r>
          </a:p>
          <a:p>
            <a:r>
              <a:rPr lang="cs-CZ" sz="2000" dirty="0">
                <a:solidFill>
                  <a:schemeClr val="tx2"/>
                </a:solidFill>
              </a:rPr>
              <a:t>     @</a:t>
            </a:r>
            <a:r>
              <a:rPr lang="cs-CZ" sz="2000" dirty="0" err="1">
                <a:solidFill>
                  <a:schemeClr val="tx2"/>
                </a:solidFill>
              </a:rPr>
              <a:t>VladimirMuzny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D70B5-CB3D-40A2-9D90-F0036FCA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Server </a:t>
            </a:r>
            <a:r>
              <a:rPr lang="cs-CZ" dirty="0" err="1"/>
              <a:t>Integration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AC9845-4CB8-46EF-8FC2-2D05F3809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(nejen) ETL řešení dodávané spolu s SQL Serverem</a:t>
            </a:r>
          </a:p>
          <a:p>
            <a:r>
              <a:rPr lang="cs-CZ" dirty="0"/>
              <a:t>Primárně určeno pro </a:t>
            </a:r>
            <a:r>
              <a:rPr lang="cs-CZ" dirty="0" err="1"/>
              <a:t>neprogramátory</a:t>
            </a:r>
            <a:endParaRPr lang="cs-CZ" dirty="0"/>
          </a:p>
          <a:p>
            <a:pPr lvl="1"/>
            <a:r>
              <a:rPr lang="cs-CZ" dirty="0"/>
              <a:t>Přesto obsahuje všechny náležitosti programování</a:t>
            </a:r>
          </a:p>
          <a:p>
            <a:r>
              <a:rPr lang="cs-CZ" dirty="0"/>
              <a:t>Rozšiřitelné o vlastní komponenty</a:t>
            </a:r>
          </a:p>
          <a:p>
            <a:pPr lvl="1"/>
            <a:r>
              <a:rPr lang="cs-CZ" dirty="0"/>
              <a:t>.NET programování</a:t>
            </a:r>
          </a:p>
          <a:p>
            <a:r>
              <a:rPr lang="cs-CZ" dirty="0"/>
              <a:t>„Pomalé“ přesuny dat, např. do DWH</a:t>
            </a:r>
          </a:p>
          <a:p>
            <a:r>
              <a:rPr lang="cs-CZ" dirty="0"/>
              <a:t>Řízení toku transformací dat</a:t>
            </a:r>
          </a:p>
          <a:p>
            <a:pPr lvl="1"/>
            <a:r>
              <a:rPr lang="cs-CZ" dirty="0"/>
              <a:t>Schopnost spouštět uložené procedury, příkazovou řádku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70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CF121-F2C5-459C-8823-63E517A8E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F5F462-812A-47B5-BC8B-9AE89B14F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pPr lvl="1"/>
            <a:r>
              <a:rPr lang="cs-CZ" dirty="0"/>
              <a:t>Přípravné a úklidové úlohy (FTP </a:t>
            </a:r>
            <a:r>
              <a:rPr lang="cs-CZ" dirty="0" err="1"/>
              <a:t>download</a:t>
            </a:r>
            <a:r>
              <a:rPr lang="cs-CZ" dirty="0"/>
              <a:t>, 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…)</a:t>
            </a:r>
          </a:p>
          <a:p>
            <a:pPr lvl="1"/>
            <a:r>
              <a:rPr lang="cs-CZ" dirty="0"/>
              <a:t>Spuštění Data </a:t>
            </a:r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  <a:p>
            <a:pPr lvl="1"/>
            <a:r>
              <a:rPr lang="cs-CZ" dirty="0"/>
              <a:t>„algoritmus“</a:t>
            </a:r>
          </a:p>
          <a:p>
            <a:pPr lvl="2"/>
            <a:r>
              <a:rPr lang="cs-CZ" dirty="0" err="1"/>
              <a:t>Containers</a:t>
            </a:r>
            <a:endParaRPr lang="cs-CZ" dirty="0"/>
          </a:p>
          <a:p>
            <a:pPr lvl="2"/>
            <a:r>
              <a:rPr lang="cs-CZ" dirty="0"/>
              <a:t>Precedence </a:t>
            </a:r>
            <a:r>
              <a:rPr lang="cs-CZ" dirty="0" err="1"/>
              <a:t>constraints</a:t>
            </a:r>
            <a:endParaRPr lang="cs-CZ" dirty="0"/>
          </a:p>
          <a:p>
            <a:pPr lvl="2"/>
            <a:r>
              <a:rPr lang="cs-CZ" dirty="0" err="1"/>
              <a:t>Variables</a:t>
            </a:r>
            <a:endParaRPr lang="cs-CZ" dirty="0"/>
          </a:p>
          <a:p>
            <a:r>
              <a:rPr lang="cs-CZ" dirty="0"/>
              <a:t>Data </a:t>
            </a:r>
            <a:r>
              <a:rPr lang="cs-CZ" dirty="0" err="1"/>
              <a:t>Flow</a:t>
            </a:r>
            <a:endParaRPr lang="cs-CZ" dirty="0"/>
          </a:p>
          <a:p>
            <a:pPr lvl="1"/>
            <a:r>
              <a:rPr lang="cs-CZ" dirty="0"/>
              <a:t>Samotné ETL (source, </a:t>
            </a:r>
            <a:r>
              <a:rPr lang="cs-CZ" dirty="0" err="1"/>
              <a:t>transformations</a:t>
            </a:r>
            <a:r>
              <a:rPr lang="cs-CZ" dirty="0"/>
              <a:t>, </a:t>
            </a:r>
            <a:r>
              <a:rPr lang="cs-CZ" dirty="0" err="1"/>
              <a:t>destination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06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5B0D-839D-4092-BEE4-F7B5E2E1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vývoje a nasazení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8B5E7D-7882-45CD-9207-6140A71CC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v SQL Server Data </a:t>
            </a:r>
            <a:r>
              <a:rPr lang="cs-CZ" dirty="0" err="1"/>
              <a:t>Tools</a:t>
            </a:r>
            <a:r>
              <a:rPr lang="cs-CZ" dirty="0"/>
              <a:t> (</a:t>
            </a:r>
            <a:r>
              <a:rPr lang="cs-CZ" dirty="0" err="1"/>
              <a:t>Visual</a:t>
            </a:r>
            <a:r>
              <a:rPr lang="cs-CZ" dirty="0"/>
              <a:t> Studio)</a:t>
            </a:r>
          </a:p>
          <a:p>
            <a:r>
              <a:rPr lang="cs-CZ" dirty="0"/>
              <a:t>Nasazení:</a:t>
            </a:r>
          </a:p>
          <a:p>
            <a:pPr lvl="1"/>
            <a:r>
              <a:rPr lang="cs-CZ" dirty="0" err="1"/>
              <a:t>Package</a:t>
            </a:r>
            <a:r>
              <a:rPr lang="cs-CZ" dirty="0"/>
              <a:t> </a:t>
            </a:r>
            <a:r>
              <a:rPr lang="cs-CZ" dirty="0" err="1"/>
              <a:t>Deployment</a:t>
            </a:r>
            <a:r>
              <a:rPr lang="cs-CZ" dirty="0"/>
              <a:t> (zastaralý)</a:t>
            </a:r>
          </a:p>
          <a:p>
            <a:pPr lvl="1"/>
            <a:r>
              <a:rPr lang="cs-CZ" dirty="0"/>
              <a:t>Project </a:t>
            </a:r>
            <a:r>
              <a:rPr lang="cs-CZ" dirty="0" err="1"/>
              <a:t>Deployment</a:t>
            </a:r>
            <a:endParaRPr lang="cs-CZ" dirty="0"/>
          </a:p>
          <a:p>
            <a:r>
              <a:rPr lang="cs-CZ" dirty="0"/>
              <a:t>Project </a:t>
            </a:r>
            <a:r>
              <a:rPr lang="cs-CZ" dirty="0" err="1"/>
              <a:t>Deployment</a:t>
            </a:r>
            <a:endParaRPr lang="cs-CZ" dirty="0"/>
          </a:p>
          <a:p>
            <a:pPr lvl="1"/>
            <a:r>
              <a:rPr lang="cs-CZ" dirty="0"/>
              <a:t>Centrální databáze SSISDB na SQL Serveru</a:t>
            </a:r>
          </a:p>
          <a:p>
            <a:pPr lvl="2"/>
            <a:r>
              <a:rPr lang="cs-CZ" dirty="0"/>
              <a:t>Metadata</a:t>
            </a:r>
          </a:p>
          <a:p>
            <a:pPr lvl="2"/>
            <a:r>
              <a:rPr lang="cs-CZ" dirty="0"/>
              <a:t>Monitoring</a:t>
            </a:r>
          </a:p>
          <a:p>
            <a:pPr lvl="2"/>
            <a:r>
              <a:rPr lang="cs-CZ" dirty="0"/>
              <a:t>Diagnostika</a:t>
            </a:r>
          </a:p>
          <a:p>
            <a:pPr lvl="2"/>
            <a:r>
              <a:rPr lang="cs-CZ" dirty="0" err="1"/>
              <a:t>Environments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40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759AF-C9E0-4714-9581-3F6740E3F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Vestavěná užití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5D3F64-08D6-4EB4-AD5B-DD7009C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Maintenance</a:t>
            </a:r>
            <a:r>
              <a:rPr lang="cs-CZ" dirty="0"/>
              <a:t> </a:t>
            </a:r>
            <a:r>
              <a:rPr lang="cs-CZ" dirty="0" err="1"/>
              <a:t>Plans</a:t>
            </a:r>
            <a:endParaRPr lang="cs-CZ" dirty="0"/>
          </a:p>
          <a:p>
            <a:pPr lvl="1"/>
            <a:r>
              <a:rPr lang="cs-CZ" dirty="0"/>
              <a:t>Správa SQL Serveru</a:t>
            </a:r>
          </a:p>
          <a:p>
            <a:pPr lvl="2"/>
            <a:r>
              <a:rPr lang="cs-CZ" dirty="0"/>
              <a:t>BACKUP</a:t>
            </a:r>
          </a:p>
          <a:p>
            <a:pPr lvl="2"/>
            <a:r>
              <a:rPr lang="cs-CZ" dirty="0"/>
              <a:t>ALTER INDEX… REBUILD/REORGANIZE</a:t>
            </a:r>
          </a:p>
          <a:p>
            <a:pPr lvl="2"/>
            <a:r>
              <a:rPr lang="cs-CZ" dirty="0"/>
              <a:t>A další</a:t>
            </a:r>
          </a:p>
          <a:p>
            <a:r>
              <a:rPr lang="cs-CZ" dirty="0"/>
              <a:t>Data </a:t>
            </a:r>
            <a:r>
              <a:rPr lang="cs-CZ" dirty="0" err="1"/>
              <a:t>Collection</a:t>
            </a:r>
            <a:r>
              <a:rPr lang="cs-CZ" dirty="0"/>
              <a:t> (sledování výkonnosti)</a:t>
            </a:r>
          </a:p>
          <a:p>
            <a:pPr lvl="1"/>
            <a:r>
              <a:rPr lang="cs-CZ" dirty="0"/>
              <a:t>Načítání dat ze sledovaných SQL Serverů</a:t>
            </a:r>
          </a:p>
          <a:p>
            <a:pPr lvl="1"/>
            <a:r>
              <a:rPr lang="cs-CZ" dirty="0"/>
              <a:t>Ukládání dat do MDW</a:t>
            </a:r>
          </a:p>
          <a:p>
            <a:r>
              <a:rPr lang="cs-CZ" dirty="0"/>
              <a:t>Pomocné administrátorské akce</a:t>
            </a:r>
          </a:p>
          <a:p>
            <a:pPr lvl="1"/>
            <a:r>
              <a:rPr lang="cs-CZ" dirty="0"/>
              <a:t>Přenos loginů mezi SQL Servery</a:t>
            </a:r>
          </a:p>
        </p:txBody>
      </p:sp>
    </p:spTree>
    <p:extLst>
      <p:ext uri="{BB962C8B-B14F-4D97-AF65-F5344CB8AC3E}">
        <p14:creationId xmlns:p14="http://schemas.microsoft.com/office/powerpoint/2010/main" val="3445677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AD7B8-D3C1-402C-ADA8-BAAEB083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Azure Data </a:t>
            </a:r>
            <a:r>
              <a:rPr lang="cs-CZ" dirty="0" err="1"/>
              <a:t>Factory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7173C3-57AB-4E5A-9243-93C21CC9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Transformační služba v Azure</a:t>
            </a:r>
          </a:p>
          <a:p>
            <a:r>
              <a:rPr lang="cs-CZ" dirty="0"/>
              <a:t>Vývoj na webu (přes Azure </a:t>
            </a:r>
            <a:r>
              <a:rPr lang="cs-CZ" dirty="0" err="1"/>
              <a:t>Portal</a:t>
            </a:r>
            <a:r>
              <a:rPr lang="cs-CZ" dirty="0"/>
              <a:t>)</a:t>
            </a:r>
          </a:p>
          <a:p>
            <a:r>
              <a:rPr lang="cs-CZ" dirty="0"/>
              <a:t>Placení za spuštění</a:t>
            </a:r>
          </a:p>
          <a:p>
            <a:r>
              <a:rPr lang="cs-CZ" dirty="0"/>
              <a:t>Umožňuje integraci s SSIS na webu</a:t>
            </a:r>
          </a:p>
        </p:txBody>
      </p:sp>
    </p:spTree>
    <p:extLst>
      <p:ext uri="{BB962C8B-B14F-4D97-AF65-F5344CB8AC3E}">
        <p14:creationId xmlns:p14="http://schemas.microsoft.com/office/powerpoint/2010/main" val="2328586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40DAB-24A5-4316-9C5B-47E6410D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ADF objekty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1E05A7-CCB1-4AD1-B204-34216CC08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Linked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: </a:t>
            </a:r>
            <a:r>
              <a:rPr lang="cs-CZ" dirty="0" err="1"/>
              <a:t>connection</a:t>
            </a:r>
            <a:r>
              <a:rPr lang="cs-CZ" dirty="0"/>
              <a:t> </a:t>
            </a:r>
            <a:r>
              <a:rPr lang="cs-CZ" dirty="0" err="1"/>
              <a:t>string</a:t>
            </a:r>
            <a:r>
              <a:rPr lang="cs-CZ" dirty="0"/>
              <a:t> pro získání/uložení </a:t>
            </a:r>
            <a:r>
              <a:rPr lang="cs-CZ" dirty="0" err="1"/>
              <a:t>datasetu</a:t>
            </a:r>
            <a:endParaRPr lang="cs-CZ" dirty="0"/>
          </a:p>
          <a:p>
            <a:r>
              <a:rPr lang="cs-CZ" dirty="0" err="1"/>
              <a:t>Dataset</a:t>
            </a:r>
            <a:r>
              <a:rPr lang="cs-CZ" dirty="0"/>
              <a:t>: Jedna sada záznamů</a:t>
            </a:r>
          </a:p>
          <a:p>
            <a:r>
              <a:rPr lang="cs-CZ" dirty="0" err="1"/>
              <a:t>Activity</a:t>
            </a:r>
            <a:r>
              <a:rPr lang="cs-CZ" dirty="0"/>
              <a:t>: transformační akce</a:t>
            </a:r>
          </a:p>
          <a:p>
            <a:r>
              <a:rPr lang="cs-CZ" dirty="0" err="1"/>
              <a:t>Pipeline</a:t>
            </a:r>
            <a:r>
              <a:rPr lang="cs-CZ" dirty="0"/>
              <a:t>: </a:t>
            </a:r>
            <a:r>
              <a:rPr lang="cs-CZ" dirty="0" err="1"/>
              <a:t>Batch</a:t>
            </a:r>
            <a:r>
              <a:rPr lang="cs-CZ" dirty="0"/>
              <a:t> pro spuštění transformace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C344FD77-70C9-410A-9E28-F6D36A6D7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29" y="3481116"/>
            <a:ext cx="9917460" cy="313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64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99450-24F9-450C-B05F-567D43AC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Polybase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4AF776-EF55-44AD-A001-7BD7CC6D6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od SQL Serveru 2016</a:t>
            </a:r>
          </a:p>
          <a:p>
            <a:r>
              <a:rPr lang="cs-CZ" dirty="0"/>
              <a:t>Slouží k:</a:t>
            </a:r>
          </a:p>
          <a:p>
            <a:pPr lvl="1"/>
            <a:r>
              <a:rPr lang="cs-CZ" dirty="0"/>
              <a:t>Masivně paralelnímu zpracování dat na více SQL Serverech</a:t>
            </a:r>
          </a:p>
          <a:p>
            <a:pPr lvl="1"/>
            <a:r>
              <a:rPr lang="cs-CZ" dirty="0"/>
              <a:t>Propojení relačních a nerelačních dat</a:t>
            </a:r>
          </a:p>
          <a:p>
            <a:pPr lvl="2"/>
            <a:r>
              <a:rPr lang="cs-CZ" dirty="0"/>
              <a:t>Jednotné dotazování v T-SQL</a:t>
            </a:r>
          </a:p>
          <a:p>
            <a:r>
              <a:rPr lang="cs-CZ" dirty="0"/>
              <a:t>Stojí na pozadí Azure SQL DWH</a:t>
            </a:r>
          </a:p>
        </p:txBody>
      </p:sp>
    </p:spTree>
    <p:extLst>
      <p:ext uri="{BB962C8B-B14F-4D97-AF65-F5344CB8AC3E}">
        <p14:creationId xmlns:p14="http://schemas.microsoft.com/office/powerpoint/2010/main" val="3545983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6146E-D599-47A2-B50B-AFC69909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</a:t>
            </a:r>
            <a:r>
              <a:rPr lang="cs-CZ" dirty="0" err="1"/>
              <a:t>Polybase</a:t>
            </a:r>
            <a:endParaRPr lang="cs-CZ" dirty="0"/>
          </a:p>
        </p:txBody>
      </p:sp>
      <p:pic>
        <p:nvPicPr>
          <p:cNvPr id="5" name="Zástupný symbol pro obsah 4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941F8D1A-B3C1-4A60-8AFD-2D22EE475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944" y="1412875"/>
            <a:ext cx="8322111" cy="4824413"/>
          </a:xfrm>
        </p:spPr>
      </p:pic>
    </p:spTree>
    <p:extLst>
      <p:ext uri="{BB962C8B-B14F-4D97-AF65-F5344CB8AC3E}">
        <p14:creationId xmlns:p14="http://schemas.microsoft.com/office/powerpoint/2010/main" val="1420433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456BE-67A3-4532-B2AB-FA7AD7C3F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Polybase</a:t>
            </a:r>
            <a:r>
              <a:rPr lang="cs-CZ" dirty="0"/>
              <a:t>: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Tables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E8E3FE-9039-42AC-88CB-78D57182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Externí tabulky jsou napojením na </a:t>
            </a:r>
            <a:r>
              <a:rPr lang="cs-CZ" dirty="0" err="1"/>
              <a:t>Hadoop</a:t>
            </a:r>
            <a:r>
              <a:rPr lang="cs-CZ" dirty="0"/>
              <a:t> data</a:t>
            </a:r>
          </a:p>
          <a:p>
            <a:r>
              <a:rPr lang="cs-CZ" dirty="0"/>
              <a:t>Zabezpečení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Zdroj dat</a:t>
            </a:r>
          </a:p>
          <a:p>
            <a:endParaRPr lang="cs-CZ" dirty="0"/>
          </a:p>
          <a:p>
            <a:r>
              <a:rPr lang="cs-CZ" dirty="0"/>
              <a:t>Formát dat</a:t>
            </a:r>
          </a:p>
          <a:p>
            <a:r>
              <a:rPr lang="cs-CZ" dirty="0" err="1"/>
              <a:t>Ext</a:t>
            </a:r>
            <a:r>
              <a:rPr lang="cs-CZ" dirty="0"/>
              <a:t>. tabulka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FC0EF3-751E-4B51-B181-6ED0335E0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040" y="2077112"/>
            <a:ext cx="5956663" cy="861774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MASTER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; 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DATABASE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SCOPED CREDENTIAL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AzureStorageCredential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IDENTITY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'user'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SECRET = 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'&lt;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azure_storage_account_key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&gt;'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;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F1481D-CCE5-4AC6-AE0A-D37772938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040" y="3037582"/>
            <a:ext cx="8395063" cy="1077218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EXTERNAL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SOURCE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AzureStorage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HADOOP,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LOCATION =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wasbs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://&lt;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blob_cnt_name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&gt;@&lt;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azure_storage_acc_name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&gt;.blob.core.windows.net'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CREDENTIAL = 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AzureStorageCredential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);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5F775C-2C2F-4FF4-8158-951CCF07B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040" y="4438579"/>
            <a:ext cx="7463246" cy="430887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EXTERNAL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FORMAT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TextFile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( FORMAT_TYPE = 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DelimitedText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FORMAT_OPTIONS (FIELD_TERMINATOR =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','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) );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F1D181-33F3-4E26-8649-F4319E69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040" y="4985553"/>
            <a:ext cx="4273606" cy="1508105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EXTERNAL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TABLE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dbo.DimDate2External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DateId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CalendarQuarter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TINYINT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FiscalQuarter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TINYINT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NOT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( LOCATION=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'/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datedimension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/'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DATA_SOURCE=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AzureStorage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FILE_FORMAT=</a:t>
            </a:r>
            <a:r>
              <a:rPr kumimoji="0" lang="cs-CZ" altLang="cs-CZ" sz="1400" b="0" i="0" u="none" strike="noStrike" cap="none" normalizeH="0" baseline="0" err="1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TextFile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);</a:t>
            </a:r>
            <a:r>
              <a: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86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237A1-8CBD-43C4-85BB-468F34B0E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dozvědět více?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331B21-10C6-4E0D-A70C-DC2161351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GOPAS, a. s.</a:t>
            </a:r>
          </a:p>
          <a:p>
            <a:pPr lvl="1"/>
            <a:r>
              <a:rPr lang="cs-CZ" dirty="0"/>
              <a:t>MOC 20767 – MS SQL Server: Implementace datového skladu</a:t>
            </a:r>
          </a:p>
          <a:p>
            <a:pPr lvl="1"/>
            <a:r>
              <a:rPr lang="cs-CZ" dirty="0"/>
              <a:t>GOC 670 – Úvod do strojového učení na SQL Serveru a v Azure</a:t>
            </a:r>
          </a:p>
          <a:p>
            <a:pPr lvl="1"/>
            <a:r>
              <a:rPr lang="cs-CZ" dirty="0"/>
              <a:t>A další na téma SQL Serveru</a:t>
            </a:r>
          </a:p>
        </p:txBody>
      </p:sp>
    </p:spTree>
    <p:extLst>
      <p:ext uri="{BB962C8B-B14F-4D97-AF65-F5344CB8AC3E}">
        <p14:creationId xmlns:p14="http://schemas.microsoft.com/office/powerpoint/2010/main" val="375352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Data vznikají a jsou distribuována různými kanály</a:t>
            </a:r>
          </a:p>
          <a:p>
            <a:r>
              <a:rPr lang="cs-CZ" dirty="0"/>
              <a:t>Proto je nutná jejich konsolidace</a:t>
            </a:r>
          </a:p>
          <a:p>
            <a:pPr lvl="1"/>
            <a:r>
              <a:rPr lang="cs-CZ" dirty="0"/>
              <a:t>Je konsolidace vždy nutná?</a:t>
            </a:r>
          </a:p>
          <a:p>
            <a:r>
              <a:rPr lang="cs-CZ" dirty="0"/>
              <a:t>Jak se vyznat v nástrojích pro zpracování externích dat na SQL Serveru?</a:t>
            </a:r>
          </a:p>
          <a:p>
            <a:pPr lvl="1"/>
            <a:r>
              <a:rPr lang="cs-CZ" dirty="0" err="1"/>
              <a:t>Linked</a:t>
            </a:r>
            <a:r>
              <a:rPr lang="cs-CZ" dirty="0"/>
              <a:t> server</a:t>
            </a:r>
          </a:p>
          <a:p>
            <a:pPr lvl="1"/>
            <a:r>
              <a:rPr lang="cs-CZ" dirty="0" err="1"/>
              <a:t>bcp</a:t>
            </a:r>
            <a:endParaRPr lang="cs-CZ" dirty="0"/>
          </a:p>
          <a:p>
            <a:pPr lvl="1"/>
            <a:r>
              <a:rPr lang="cs-CZ" dirty="0"/>
              <a:t>BULK INSERT</a:t>
            </a:r>
          </a:p>
          <a:p>
            <a:pPr lvl="1"/>
            <a:r>
              <a:rPr lang="cs-CZ" dirty="0"/>
              <a:t>SSIS</a:t>
            </a:r>
          </a:p>
          <a:p>
            <a:pPr lvl="1"/>
            <a:r>
              <a:rPr lang="cs-CZ" dirty="0"/>
              <a:t>ADF</a:t>
            </a:r>
          </a:p>
          <a:p>
            <a:pPr lvl="1"/>
            <a:r>
              <a:rPr lang="cs-CZ" dirty="0" err="1"/>
              <a:t>Polybase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736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Dotazy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Mgr. Vladimír Mužný</a:t>
            </a:r>
          </a:p>
          <a:p>
            <a:r>
              <a:rPr lang="cs-CZ" dirty="0"/>
              <a:t>MVP: Data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en-US" dirty="0"/>
              <a:t>|</a:t>
            </a:r>
            <a:r>
              <a:rPr lang="cs-CZ" dirty="0"/>
              <a:t> MCSE: Data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en-US" dirty="0"/>
              <a:t>|</a:t>
            </a:r>
            <a:r>
              <a:rPr lang="cs-CZ" dirty="0"/>
              <a:t> MCT</a:t>
            </a:r>
          </a:p>
          <a:p>
            <a:r>
              <a:rPr lang="cs-CZ" dirty="0">
                <a:hlinkClick r:id="rId3"/>
              </a:rPr>
              <a:t>vladimir.muzny@dropman.cz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chemeClr val="tx2"/>
                </a:solidFill>
              </a:rPr>
              <a:t>     @</a:t>
            </a:r>
            <a:r>
              <a:rPr lang="cs-CZ" dirty="0" err="1">
                <a:solidFill>
                  <a:schemeClr val="tx2"/>
                </a:solidFill>
              </a:rPr>
              <a:t>VladimirMuzny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22" y="5751545"/>
            <a:ext cx="302135" cy="25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2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EC990-BC79-4A3D-96F9-BA53BA8D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externí data?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9140A3-D251-4A71-9094-E44B85022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Jiná relační databáze </a:t>
            </a:r>
          </a:p>
          <a:p>
            <a:pPr lvl="1"/>
            <a:r>
              <a:rPr lang="cs-CZ" dirty="0"/>
              <a:t>MS SQL Server</a:t>
            </a:r>
          </a:p>
          <a:p>
            <a:pPr lvl="1"/>
            <a:r>
              <a:rPr lang="cs-CZ" dirty="0"/>
              <a:t>Jiný stroj</a:t>
            </a:r>
          </a:p>
          <a:p>
            <a:r>
              <a:rPr lang="cs-CZ" dirty="0" err="1"/>
              <a:t>Flat</a:t>
            </a:r>
            <a:r>
              <a:rPr lang="cs-CZ" dirty="0"/>
              <a:t> </a:t>
            </a:r>
            <a:r>
              <a:rPr lang="cs-CZ" dirty="0" err="1"/>
              <a:t>files</a:t>
            </a:r>
            <a:endParaRPr lang="cs-CZ" dirty="0"/>
          </a:p>
          <a:p>
            <a:pPr lvl="1"/>
            <a:r>
              <a:rPr lang="cs-CZ" dirty="0"/>
              <a:t>Uloženy on-</a:t>
            </a:r>
            <a:r>
              <a:rPr lang="cs-CZ" dirty="0" err="1"/>
              <a:t>premises</a:t>
            </a:r>
            <a:endParaRPr lang="cs-CZ" dirty="0"/>
          </a:p>
          <a:p>
            <a:pPr lvl="1"/>
            <a:r>
              <a:rPr lang="cs-CZ" dirty="0"/>
              <a:t>Uloženy v cloudu</a:t>
            </a:r>
          </a:p>
          <a:p>
            <a:r>
              <a:rPr lang="cs-CZ" dirty="0"/>
              <a:t>Semistrukturované soubory (JSON, XML)</a:t>
            </a:r>
          </a:p>
          <a:p>
            <a:r>
              <a:rPr lang="cs-CZ" dirty="0" err="1"/>
              <a:t>NoSQL</a:t>
            </a:r>
            <a:r>
              <a:rPr lang="cs-CZ" dirty="0"/>
              <a:t> data</a:t>
            </a:r>
          </a:p>
          <a:p>
            <a:pPr lvl="1"/>
            <a:r>
              <a:rPr lang="cs-CZ" dirty="0" err="1"/>
              <a:t>Mongo</a:t>
            </a:r>
            <a:r>
              <a:rPr lang="cs-CZ" dirty="0"/>
              <a:t> DB</a:t>
            </a:r>
          </a:p>
          <a:p>
            <a:pPr lvl="1"/>
            <a:r>
              <a:rPr lang="cs-CZ" dirty="0" err="1"/>
              <a:t>Cosmos</a:t>
            </a:r>
            <a:r>
              <a:rPr lang="cs-CZ" dirty="0"/>
              <a:t> DB (Azure)</a:t>
            </a:r>
          </a:p>
          <a:p>
            <a:pPr lvl="1"/>
            <a:r>
              <a:rPr lang="cs-CZ" dirty="0" err="1"/>
              <a:t>Hadoop</a:t>
            </a:r>
            <a:endParaRPr lang="cs-CZ" dirty="0"/>
          </a:p>
          <a:p>
            <a:r>
              <a:rPr lang="cs-CZ" dirty="0" err="1"/>
              <a:t>Bloby</a:t>
            </a:r>
            <a:r>
              <a:rPr lang="cs-CZ" dirty="0"/>
              <a:t> (obrázky, videa)</a:t>
            </a:r>
          </a:p>
        </p:txBody>
      </p:sp>
    </p:spTree>
    <p:extLst>
      <p:ext uri="{BB962C8B-B14F-4D97-AF65-F5344CB8AC3E}">
        <p14:creationId xmlns:p14="http://schemas.microsoft.com/office/powerpoint/2010/main" val="318940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F1BE-AE30-47D8-AD6B-74360E9F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otázky kladené v souvislosti s externími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34E02C-A605-4A95-9645-CC9AAE806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tato data </a:t>
            </a:r>
            <a:r>
              <a:rPr lang="cs-CZ" dirty="0" err="1"/>
              <a:t>real-time</a:t>
            </a:r>
            <a:r>
              <a:rPr lang="cs-CZ" dirty="0"/>
              <a:t>, nebo sneseme „data </a:t>
            </a:r>
            <a:r>
              <a:rPr lang="cs-CZ" dirty="0" err="1"/>
              <a:t>delay</a:t>
            </a:r>
            <a:r>
              <a:rPr lang="cs-CZ" dirty="0"/>
              <a:t>“?</a:t>
            </a:r>
          </a:p>
          <a:p>
            <a:r>
              <a:rPr lang="cs-CZ" dirty="0"/>
              <a:t>Existuje rozumný dostupný nástroj pro přístup k externím datům?</a:t>
            </a:r>
          </a:p>
          <a:p>
            <a:r>
              <a:rPr lang="cs-CZ" dirty="0"/>
              <a:t>Chceme z vlastních dat také dělat externí data?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Předchozí dotazy podle odpovědi pomáhají s volbou technologie</a:t>
            </a:r>
          </a:p>
        </p:txBody>
      </p:sp>
    </p:spTree>
    <p:extLst>
      <p:ext uri="{BB962C8B-B14F-4D97-AF65-F5344CB8AC3E}">
        <p14:creationId xmlns:p14="http://schemas.microsoft.com/office/powerpoint/2010/main" val="173878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CD238-087B-4925-AF3C-9886B8AB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Linked</a:t>
            </a:r>
            <a:r>
              <a:rPr lang="cs-CZ" dirty="0"/>
              <a:t> </a:t>
            </a:r>
            <a:r>
              <a:rPr lang="cs-CZ" dirty="0" err="1"/>
              <a:t>Servers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43378D-8684-407B-B35D-ABBA5E537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Serverový objekt SQL Serveru</a:t>
            </a:r>
          </a:p>
          <a:p>
            <a:r>
              <a:rPr lang="cs-CZ" dirty="0"/>
              <a:t>Uložená definice providera, umístění a </a:t>
            </a:r>
            <a:r>
              <a:rPr lang="cs-CZ" dirty="0" err="1"/>
              <a:t>credentials</a:t>
            </a:r>
            <a:endParaRPr lang="cs-CZ" dirty="0"/>
          </a:p>
          <a:p>
            <a:r>
              <a:rPr lang="cs-CZ" dirty="0"/>
              <a:t>Umožňuje přímé dotazy do cizího zdroje dat</a:t>
            </a:r>
          </a:p>
        </p:txBody>
      </p:sp>
    </p:spTree>
    <p:extLst>
      <p:ext uri="{BB962C8B-B14F-4D97-AF65-F5344CB8AC3E}">
        <p14:creationId xmlns:p14="http://schemas.microsoft.com/office/powerpoint/2010/main" val="58086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97ABC-0AD7-417E-B2A7-06F4391E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bcp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5C9687-548D-48CC-96D9-7E3AAE6C6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Příkazová řádka dodávaná spolu se SQL Serverem</a:t>
            </a:r>
          </a:p>
          <a:p>
            <a:pPr lvl="1"/>
            <a:r>
              <a:rPr lang="cs-CZ" dirty="0"/>
              <a:t>Výhody:</a:t>
            </a:r>
          </a:p>
          <a:p>
            <a:pPr lvl="2"/>
            <a:r>
              <a:rPr lang="cs-CZ" dirty="0"/>
              <a:t>Umí směr dovnitř i ven</a:t>
            </a:r>
          </a:p>
          <a:p>
            <a:pPr lvl="1"/>
            <a:r>
              <a:rPr lang="cs-CZ" dirty="0"/>
              <a:t>Nevýhody</a:t>
            </a:r>
          </a:p>
          <a:p>
            <a:pPr lvl="2"/>
            <a:r>
              <a:rPr lang="cs-CZ" dirty="0"/>
              <a:t>Značně nepřehledná (velké množství </a:t>
            </a:r>
            <a:r>
              <a:rPr lang="cs-CZ" dirty="0" err="1"/>
              <a:t>command</a:t>
            </a:r>
            <a:r>
              <a:rPr lang="cs-CZ" dirty="0"/>
              <a:t> </a:t>
            </a:r>
            <a:r>
              <a:rPr lang="cs-CZ" dirty="0" err="1"/>
              <a:t>switches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Není to T-SQL příkaz (nelze zavolat ze SQL Serveru, kromě velmi nebezpečného povolení </a:t>
            </a:r>
            <a:r>
              <a:rPr lang="cs-CZ" dirty="0" err="1"/>
              <a:t>xp_cmdshell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943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AA911-76CB-4774-9728-BCFCBD78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užití </a:t>
            </a:r>
            <a:r>
              <a:rPr lang="cs-CZ" dirty="0" err="1"/>
              <a:t>bcp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BE5777-2066-47A5-B50A-E0B7B0201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Vygenerování </a:t>
            </a:r>
            <a:r>
              <a:rPr lang="cs-CZ" dirty="0" err="1"/>
              <a:t>fmt</a:t>
            </a:r>
            <a:r>
              <a:rPr lang="cs-CZ" dirty="0"/>
              <a:t> souboru</a:t>
            </a:r>
          </a:p>
          <a:p>
            <a:pPr lvl="1">
              <a:buFontTx/>
              <a:buChar char="-"/>
            </a:pPr>
            <a:r>
              <a:rPr lang="cs-CZ" dirty="0" err="1"/>
              <a:t>bcp</a:t>
            </a:r>
            <a:r>
              <a:rPr lang="cs-CZ" dirty="0"/>
              <a:t> </a:t>
            </a:r>
            <a:r>
              <a:rPr lang="cs-CZ" dirty="0" err="1"/>
              <a:t>database.schema.tabulka</a:t>
            </a:r>
            <a:r>
              <a:rPr lang="cs-CZ" dirty="0"/>
              <a:t> </a:t>
            </a:r>
            <a:r>
              <a:rPr lang="cs-CZ" dirty="0" err="1"/>
              <a:t>format</a:t>
            </a:r>
            <a:r>
              <a:rPr lang="cs-CZ" dirty="0"/>
              <a:t> nul –f „cesta\</a:t>
            </a:r>
            <a:r>
              <a:rPr lang="cs-CZ" dirty="0" err="1"/>
              <a:t>format.fmt</a:t>
            </a:r>
            <a:r>
              <a:rPr lang="cs-CZ" dirty="0"/>
              <a:t>“ –T –c</a:t>
            </a:r>
          </a:p>
          <a:p>
            <a:pPr>
              <a:buFontTx/>
              <a:buChar char="-"/>
            </a:pPr>
            <a:r>
              <a:rPr lang="cs-CZ" dirty="0"/>
              <a:t>Export dat ze SQL Serveru</a:t>
            </a:r>
          </a:p>
          <a:p>
            <a:pPr lvl="1">
              <a:buFontTx/>
              <a:buChar char="-"/>
            </a:pPr>
            <a:r>
              <a:rPr lang="cs-CZ" dirty="0" err="1"/>
              <a:t>bcp</a:t>
            </a:r>
            <a:r>
              <a:rPr lang="cs-CZ" dirty="0"/>
              <a:t> </a:t>
            </a:r>
            <a:r>
              <a:rPr lang="cs-CZ" dirty="0" err="1"/>
              <a:t>database.schema.tabulka</a:t>
            </a:r>
            <a:r>
              <a:rPr lang="cs-CZ" dirty="0"/>
              <a:t> OUT „cesta\</a:t>
            </a:r>
            <a:r>
              <a:rPr lang="cs-CZ" dirty="0" err="1"/>
              <a:t>outputsoubor.bcp</a:t>
            </a:r>
            <a:r>
              <a:rPr lang="cs-CZ" dirty="0"/>
              <a:t>“ –T –c</a:t>
            </a:r>
          </a:p>
          <a:p>
            <a:pPr>
              <a:buFontTx/>
              <a:buChar char="-"/>
            </a:pPr>
            <a:r>
              <a:rPr lang="cs-CZ" dirty="0"/>
              <a:t>Import dat na SQL Server</a:t>
            </a:r>
          </a:p>
          <a:p>
            <a:pPr lvl="1">
              <a:buFontTx/>
              <a:buChar char="-"/>
            </a:pPr>
            <a:r>
              <a:rPr lang="cs-CZ" dirty="0" err="1"/>
              <a:t>Bcp</a:t>
            </a:r>
            <a:r>
              <a:rPr lang="cs-CZ" dirty="0"/>
              <a:t> </a:t>
            </a:r>
            <a:r>
              <a:rPr lang="cs-CZ" dirty="0" err="1"/>
              <a:t>database.schema.tabulka</a:t>
            </a:r>
            <a:r>
              <a:rPr lang="cs-CZ" dirty="0"/>
              <a:t> IN „cesta\</a:t>
            </a:r>
            <a:r>
              <a:rPr lang="cs-CZ" dirty="0" err="1"/>
              <a:t>outputsoubor.bcp</a:t>
            </a:r>
            <a:r>
              <a:rPr lang="cs-CZ" dirty="0"/>
              <a:t>“ –T -c</a:t>
            </a:r>
          </a:p>
        </p:txBody>
      </p:sp>
    </p:spTree>
    <p:extLst>
      <p:ext uri="{BB962C8B-B14F-4D97-AF65-F5344CB8AC3E}">
        <p14:creationId xmlns:p14="http://schemas.microsoft.com/office/powerpoint/2010/main" val="161561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68E53-2223-4754-BBA8-CD6F86B6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BULK INSERT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709E33-431B-4E1F-BB1B-DC9B1B27C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 Příkaz</a:t>
            </a:r>
          </a:p>
          <a:p>
            <a:r>
              <a:rPr lang="cs-CZ" dirty="0"/>
              <a:t>Na rozdíl od klasického INSERT vkládá data </a:t>
            </a:r>
            <a:r>
              <a:rPr lang="cs-CZ" dirty="0" err="1"/>
              <a:t>netransakčně</a:t>
            </a:r>
            <a:endParaRPr lang="cs-CZ" dirty="0"/>
          </a:p>
          <a:p>
            <a:r>
              <a:rPr lang="cs-CZ" dirty="0"/>
              <a:t>Velmi rychlý</a:t>
            </a:r>
          </a:p>
          <a:p>
            <a:r>
              <a:rPr lang="cs-CZ" dirty="0"/>
              <a:t>Příklad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cs-CZ" dirty="0"/>
              <a:t>BULK INSERT tabulka FROM </a:t>
            </a:r>
            <a:r>
              <a:rPr lang="en-US" dirty="0"/>
              <a:t>‘</a:t>
            </a:r>
            <a:r>
              <a:rPr lang="cs-CZ" dirty="0"/>
              <a:t>cesta\</a:t>
            </a:r>
            <a:r>
              <a:rPr lang="cs-CZ" dirty="0" err="1"/>
              <a:t>outputsoubor.bcp</a:t>
            </a:r>
            <a:r>
              <a:rPr lang="en-US" dirty="0"/>
              <a:t>’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cs-CZ" dirty="0"/>
              <a:t>WITH (DATAFILETYPE = </a:t>
            </a:r>
            <a:r>
              <a:rPr lang="en-US" dirty="0"/>
              <a:t>‘</a:t>
            </a:r>
            <a:r>
              <a:rPr lang="cs-CZ" dirty="0" err="1"/>
              <a:t>Char</a:t>
            </a:r>
            <a:r>
              <a:rPr lang="en-US" dirty="0"/>
              <a:t>’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645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C936D-A6CD-4037-BA32-CF160080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XML/JSON </a:t>
            </a:r>
            <a:r>
              <a:rPr lang="en-US" dirty="0" err="1"/>
              <a:t>Soubor</a:t>
            </a:r>
            <a:r>
              <a:rPr lang="cs-CZ" dirty="0"/>
              <a:t>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D4C865-87D1-4549-B018-540D4B9EF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 Server umí data číst z disku</a:t>
            </a:r>
            <a:endParaRPr lang="en-US" dirty="0"/>
          </a:p>
          <a:p>
            <a:r>
              <a:rPr lang="en-US" dirty="0"/>
              <a:t>Dal</a:t>
            </a:r>
            <a:r>
              <a:rPr lang="cs-CZ" dirty="0" err="1"/>
              <a:t>ší</a:t>
            </a:r>
            <a:r>
              <a:rPr lang="cs-CZ" dirty="0"/>
              <a:t> zpracování už záleží na formátu (XML funkce, JSON funkce)</a:t>
            </a:r>
          </a:p>
          <a:p>
            <a:r>
              <a:rPr lang="cs-CZ" dirty="0"/>
              <a:t>Zápis zpátky na disk jedině přes </a:t>
            </a:r>
            <a:r>
              <a:rPr lang="cs-CZ" dirty="0" err="1"/>
              <a:t>bcp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DECLARE @</a:t>
            </a:r>
            <a:r>
              <a:rPr lang="en-US" dirty="0" err="1"/>
              <a:t>soubor</a:t>
            </a:r>
            <a:r>
              <a:rPr lang="en-US" dirty="0"/>
              <a:t> xml = (</a:t>
            </a:r>
            <a:r>
              <a:rPr lang="cs-CZ" dirty="0"/>
              <a:t>SELECT </a:t>
            </a:r>
            <a:r>
              <a:rPr lang="en-US" dirty="0"/>
              <a:t>* FROM </a:t>
            </a:r>
          </a:p>
          <a:p>
            <a:pPr marL="0" indent="0">
              <a:buNone/>
            </a:pPr>
            <a:r>
              <a:rPr lang="en-US" dirty="0"/>
              <a:t>OPENROWSET(BULK ‘</a:t>
            </a:r>
            <a:r>
              <a:rPr lang="en-US" dirty="0" err="1"/>
              <a:t>soubor</a:t>
            </a:r>
            <a:r>
              <a:rPr lang="en-US" dirty="0"/>
              <a:t>’, SINGLE_CLOB) AS </a:t>
            </a:r>
            <a:r>
              <a:rPr lang="en-US" dirty="0" err="1"/>
              <a:t>corrName</a:t>
            </a:r>
            <a:r>
              <a:rPr lang="en-US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Poznámka: OPENROWSET se nemusí explicitně povolovat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12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847</Words>
  <Application>Microsoft Office PowerPoint</Application>
  <PresentationFormat>Širokoúhlá obrazovka</PresentationFormat>
  <Paragraphs>166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Consolas</vt:lpstr>
      <vt:lpstr>Segoe UI</vt:lpstr>
      <vt:lpstr>Segoe UI Semibold</vt:lpstr>
      <vt:lpstr>Wingdings</vt:lpstr>
      <vt:lpstr>Gopas 1  (3 barvy)</vt:lpstr>
      <vt:lpstr>Jak načítat externí data na SQL Server </vt:lpstr>
      <vt:lpstr>Motivace</vt:lpstr>
      <vt:lpstr>Co jsou to externí data?</vt:lpstr>
      <vt:lpstr>Další otázky kladené v souvislosti s externími daty</vt:lpstr>
      <vt:lpstr>Linked Servers</vt:lpstr>
      <vt:lpstr>bcp</vt:lpstr>
      <vt:lpstr>Příklad užití bcp</vt:lpstr>
      <vt:lpstr>BULK INSERT</vt:lpstr>
      <vt:lpstr>XML/JSON Soubory</vt:lpstr>
      <vt:lpstr>SQL Server Integration Services</vt:lpstr>
      <vt:lpstr>Architektura SSIS</vt:lpstr>
      <vt:lpstr>Životní cyklus vývoje a nasazení</vt:lpstr>
      <vt:lpstr>Vestavěná užití SSIS</vt:lpstr>
      <vt:lpstr>Azure Data Factory</vt:lpstr>
      <vt:lpstr>ADF objekty</vt:lpstr>
      <vt:lpstr>Polybase</vt:lpstr>
      <vt:lpstr>Architektura Polybase</vt:lpstr>
      <vt:lpstr>Polybase: External Tables</vt:lpstr>
      <vt:lpstr>Kde se dozvědět více?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načítat externí data na SQL Server </dc:title>
  <cp:lastModifiedBy>Vladimír Mužný</cp:lastModifiedBy>
  <cp:revision>235</cp:revision>
  <dcterms:created xsi:type="dcterms:W3CDTF">2014-11-11T15:45:29Z</dcterms:created>
  <dcterms:modified xsi:type="dcterms:W3CDTF">2018-08-16T08:16:54Z</dcterms:modified>
</cp:coreProperties>
</file>