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72"/>
  </p:notesMasterIdLst>
  <p:sldIdLst>
    <p:sldId id="377" r:id="rId2"/>
    <p:sldId id="380" r:id="rId3"/>
    <p:sldId id="332" r:id="rId4"/>
    <p:sldId id="336" r:id="rId5"/>
    <p:sldId id="333" r:id="rId6"/>
    <p:sldId id="334" r:id="rId7"/>
    <p:sldId id="258" r:id="rId8"/>
    <p:sldId id="328" r:id="rId9"/>
    <p:sldId id="261" r:id="rId10"/>
    <p:sldId id="403" r:id="rId11"/>
    <p:sldId id="404" r:id="rId12"/>
    <p:sldId id="381" r:id="rId13"/>
    <p:sldId id="382" r:id="rId14"/>
    <p:sldId id="383" r:id="rId15"/>
    <p:sldId id="407" r:id="rId16"/>
    <p:sldId id="405" r:id="rId17"/>
    <p:sldId id="350" r:id="rId18"/>
    <p:sldId id="357" r:id="rId19"/>
    <p:sldId id="358" r:id="rId20"/>
    <p:sldId id="359" r:id="rId21"/>
    <p:sldId id="400" r:id="rId22"/>
    <p:sldId id="372" r:id="rId23"/>
    <p:sldId id="384" r:id="rId24"/>
    <p:sldId id="385" r:id="rId25"/>
    <p:sldId id="386" r:id="rId26"/>
    <p:sldId id="387" r:id="rId27"/>
    <p:sldId id="376" r:id="rId28"/>
    <p:sldId id="373" r:id="rId29"/>
    <p:sldId id="371" r:id="rId30"/>
    <p:sldId id="374" r:id="rId31"/>
    <p:sldId id="408" r:id="rId32"/>
    <p:sldId id="360" r:id="rId33"/>
    <p:sldId id="361" r:id="rId34"/>
    <p:sldId id="375" r:id="rId35"/>
    <p:sldId id="401" r:id="rId36"/>
    <p:sldId id="363" r:id="rId37"/>
    <p:sldId id="362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402" r:id="rId46"/>
    <p:sldId id="388" r:id="rId47"/>
    <p:sldId id="390" r:id="rId48"/>
    <p:sldId id="389" r:id="rId49"/>
    <p:sldId id="392" r:id="rId50"/>
    <p:sldId id="391" r:id="rId51"/>
    <p:sldId id="394" r:id="rId52"/>
    <p:sldId id="393" r:id="rId53"/>
    <p:sldId id="406" r:id="rId54"/>
    <p:sldId id="398" r:id="rId55"/>
    <p:sldId id="399" r:id="rId56"/>
    <p:sldId id="395" r:id="rId57"/>
    <p:sldId id="396" r:id="rId58"/>
    <p:sldId id="397" r:id="rId59"/>
    <p:sldId id="340" r:id="rId60"/>
    <p:sldId id="345" r:id="rId61"/>
    <p:sldId id="354" r:id="rId62"/>
    <p:sldId id="355" r:id="rId63"/>
    <p:sldId id="347" r:id="rId64"/>
    <p:sldId id="351" r:id="rId65"/>
    <p:sldId id="346" r:id="rId66"/>
    <p:sldId id="352" r:id="rId67"/>
    <p:sldId id="353" r:id="rId68"/>
    <p:sldId id="339" r:id="rId69"/>
    <p:sldId id="378" r:id="rId70"/>
    <p:sldId id="379" r:id="rId7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2" autoAdjust="0"/>
    <p:restoredTop sz="84382" autoAdjust="0"/>
  </p:normalViewPr>
  <p:slideViewPr>
    <p:cSldViewPr>
      <p:cViewPr varScale="1">
        <p:scale>
          <a:sx n="104" d="100"/>
          <a:sy n="104" d="100"/>
        </p:scale>
        <p:origin x="78" y="37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http://netmarketshare.com/</a:t>
            </a:r>
          </a:p>
          <a:p>
            <a:r>
              <a:rPr lang="en-GB" dirty="0"/>
              <a:t>Export &gt;&gt;</a:t>
            </a:r>
            <a:r>
              <a:rPr lang="en-GB" baseline="0" dirty="0"/>
              <a:t> Word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1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10/10/2016 9:05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38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10/10/2016 9:05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27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https://aka.ms/wsldocs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6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GodMode</a:t>
            </a:r>
            <a:r>
              <a:rPr lang="en-GB" dirty="0"/>
              <a:t>.{ED7BA470-8E54-465E-825C-99712043E01C}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6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perfmon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sk-S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3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http://netmarketshare.com/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Desktop Top Operating System Share Trend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6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9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0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1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https://insider.windows.com/Home/SetupPC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6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systeminfo.exe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1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10/10/2016 9:05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1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10/10/2016 9:05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9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s pod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11189" y="1597820"/>
            <a:ext cx="7921252" cy="649895"/>
          </a:xfrm>
        </p:spPr>
        <p:txBody>
          <a:bodyPr>
            <a:normAutofit/>
          </a:bodyPr>
          <a:lstStyle>
            <a:lvl1pPr>
              <a:defRPr sz="405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11189" y="3039498"/>
            <a:ext cx="7921252" cy="147646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500" spc="-45" baseline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Kontaktní informace</a:t>
            </a:r>
          </a:p>
        </p:txBody>
      </p:sp>
      <p:grpSp>
        <p:nvGrpSpPr>
          <p:cNvPr id="16" name="Skupina 15"/>
          <p:cNvGrpSpPr/>
          <p:nvPr/>
        </p:nvGrpSpPr>
        <p:grpSpPr bwMode="gray">
          <a:xfrm>
            <a:off x="-2496" y="0"/>
            <a:ext cx="4572000" cy="113400"/>
            <a:chOff x="3203928" y="2491755"/>
            <a:chExt cx="2160000" cy="72000"/>
          </a:xfrm>
        </p:grpSpPr>
        <p:sp>
          <p:nvSpPr>
            <p:cNvPr id="17" name="Obdélník 16"/>
            <p:cNvSpPr/>
            <p:nvPr/>
          </p:nvSpPr>
          <p:spPr bwMode="gray">
            <a:xfrm>
              <a:off x="3923928" y="2491755"/>
              <a:ext cx="72000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18" name="Obdélník 17"/>
            <p:cNvSpPr/>
            <p:nvPr/>
          </p:nvSpPr>
          <p:spPr bwMode="gray">
            <a:xfrm>
              <a:off x="3203928" y="2491755"/>
              <a:ext cx="72000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19" name="Obdélník 18"/>
            <p:cNvSpPr/>
            <p:nvPr/>
          </p:nvSpPr>
          <p:spPr bwMode="gray">
            <a:xfrm>
              <a:off x="4643928" y="2491755"/>
              <a:ext cx="720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</p:grpSp>
      <p:sp>
        <p:nvSpPr>
          <p:cNvPr id="5" name="Zástupný symbol pro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9" y="2247900"/>
            <a:ext cx="7921625" cy="647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cs-CZ" dirty="0"/>
              <a:t>Podtitul</a:t>
            </a:r>
          </a:p>
        </p:txBody>
      </p:sp>
    </p:spTree>
    <p:extLst>
      <p:ext uri="{BB962C8B-B14F-4D97-AF65-F5344CB8AC3E}">
        <p14:creationId xmlns:p14="http://schemas.microsoft.com/office/powerpoint/2010/main" val="76606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ředělov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11189" y="1597820"/>
            <a:ext cx="7921252" cy="1102519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cs-CZ" dirty="0"/>
              <a:t>Název sekce prezentace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189" y="3039498"/>
            <a:ext cx="7921252" cy="147646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 spc="-45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cs-CZ" dirty="0"/>
          </a:p>
        </p:txBody>
      </p:sp>
      <p:grpSp>
        <p:nvGrpSpPr>
          <p:cNvPr id="16" name="Skupina 15"/>
          <p:cNvGrpSpPr/>
          <p:nvPr/>
        </p:nvGrpSpPr>
        <p:grpSpPr bwMode="gray">
          <a:xfrm>
            <a:off x="-2496" y="0"/>
            <a:ext cx="4572000" cy="113400"/>
            <a:chOff x="3203928" y="2491755"/>
            <a:chExt cx="2160000" cy="72000"/>
          </a:xfrm>
        </p:grpSpPr>
        <p:sp>
          <p:nvSpPr>
            <p:cNvPr id="17" name="Obdélník 16"/>
            <p:cNvSpPr/>
            <p:nvPr/>
          </p:nvSpPr>
          <p:spPr bwMode="gray">
            <a:xfrm>
              <a:off x="3923928" y="2491755"/>
              <a:ext cx="72000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18" name="Obdélník 17"/>
            <p:cNvSpPr/>
            <p:nvPr/>
          </p:nvSpPr>
          <p:spPr bwMode="gray">
            <a:xfrm>
              <a:off x="3203928" y="2491755"/>
              <a:ext cx="72000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19" name="Obdélník 18"/>
            <p:cNvSpPr/>
            <p:nvPr/>
          </p:nvSpPr>
          <p:spPr bwMode="gray">
            <a:xfrm>
              <a:off x="4643928" y="2491755"/>
              <a:ext cx="720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07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43608" y="4836189"/>
            <a:ext cx="936104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123728" y="4836189"/>
            <a:ext cx="504056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7544" y="4836189"/>
            <a:ext cx="432048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2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43608" y="4836189"/>
            <a:ext cx="936104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123728" y="4836189"/>
            <a:ext cx="504056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7544" y="4836189"/>
            <a:ext cx="432048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0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580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/>
              <a:pPr/>
              <a:t>10/10/2016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251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2řádkový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spc="-45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329612"/>
            <a:ext cx="8229600" cy="3348372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 i="1"/>
            </a:lvl5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43608" y="4836189"/>
            <a:ext cx="936104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123728" y="4836189"/>
            <a:ext cx="504056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7544" y="4836189"/>
            <a:ext cx="432048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4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1řádkový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310344"/>
            <a:ext cx="8229600" cy="587220"/>
          </a:xfrm>
        </p:spPr>
        <p:txBody>
          <a:bodyPr>
            <a:normAutofit/>
          </a:bodyPr>
          <a:lstStyle>
            <a:lvl1pPr>
              <a:defRPr sz="3000" spc="-45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059582"/>
            <a:ext cx="8229600" cy="3618402"/>
          </a:xfrm>
        </p:spPr>
        <p:txBody>
          <a:bodyPr>
            <a:normAutofit/>
          </a:bodyPr>
          <a:lstStyle>
            <a:lvl1pPr>
              <a:defRPr sz="2100"/>
            </a:lvl1pPr>
            <a:lvl2pPr marL="471488" indent="-214313">
              <a:buFont typeface="Segoe UI" panose="020B0502040204020203" pitchFamily="34" charset="0"/>
              <a:buChar char="−"/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 i="1"/>
            </a:lvl5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43608" y="4836189"/>
            <a:ext cx="936104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123728" y="4836189"/>
            <a:ext cx="504056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7544" y="4836189"/>
            <a:ext cx="432048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3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11189" y="1597820"/>
            <a:ext cx="7921252" cy="1102519"/>
          </a:xfrm>
        </p:spPr>
        <p:txBody>
          <a:bodyPr>
            <a:normAutofit/>
          </a:bodyPr>
          <a:lstStyle>
            <a:lvl1pPr>
              <a:defRPr sz="33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11189" y="3039498"/>
            <a:ext cx="7921252" cy="147646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 spc="-45" baseline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Kontaktní informace</a:t>
            </a:r>
          </a:p>
        </p:txBody>
      </p:sp>
      <p:grpSp>
        <p:nvGrpSpPr>
          <p:cNvPr id="16" name="Skupina 15"/>
          <p:cNvGrpSpPr/>
          <p:nvPr/>
        </p:nvGrpSpPr>
        <p:grpSpPr bwMode="gray">
          <a:xfrm>
            <a:off x="-2496" y="0"/>
            <a:ext cx="4572000" cy="113400"/>
            <a:chOff x="3203928" y="2491755"/>
            <a:chExt cx="2160000" cy="72000"/>
          </a:xfrm>
        </p:grpSpPr>
        <p:sp>
          <p:nvSpPr>
            <p:cNvPr id="17" name="Obdélník 16"/>
            <p:cNvSpPr/>
            <p:nvPr/>
          </p:nvSpPr>
          <p:spPr bwMode="gray">
            <a:xfrm>
              <a:off x="3923928" y="2491755"/>
              <a:ext cx="72000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18" name="Obdélník 17"/>
            <p:cNvSpPr/>
            <p:nvPr/>
          </p:nvSpPr>
          <p:spPr bwMode="gray">
            <a:xfrm>
              <a:off x="3203928" y="2491755"/>
              <a:ext cx="72000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19" name="Obdélník 18"/>
            <p:cNvSpPr/>
            <p:nvPr/>
          </p:nvSpPr>
          <p:spPr bwMode="gray">
            <a:xfrm>
              <a:off x="4643928" y="2491755"/>
              <a:ext cx="720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89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457200" y="1329612"/>
            <a:ext cx="4038600" cy="326501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4648200" y="1329612"/>
            <a:ext cx="4038600" cy="326501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43608" y="4836189"/>
            <a:ext cx="936104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123728" y="4836189"/>
            <a:ext cx="504056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7544" y="4840003"/>
            <a:ext cx="432048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0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ctr" anchorCtr="0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Porovnání 1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ctr" anchorCtr="0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Porovnání 2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43608" y="4836189"/>
            <a:ext cx="936104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123728" y="4836189"/>
            <a:ext cx="504056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67544" y="4836189"/>
            <a:ext cx="432048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6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8011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275606"/>
            <a:ext cx="2628000" cy="328750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58800" y="1307120"/>
            <a:ext cx="2628000" cy="328750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3258000" y="1275606"/>
            <a:ext cx="2628000" cy="328750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 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8011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2628000" cy="479822"/>
          </a:xfrm>
        </p:spPr>
        <p:txBody>
          <a:bodyPr anchor="ctr" anchorCtr="0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Porovnání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262800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58800" y="1151335"/>
            <a:ext cx="2628000" cy="479822"/>
          </a:xfrm>
        </p:spPr>
        <p:txBody>
          <a:bodyPr anchor="ctr" anchorCtr="0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Porovnání 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58800" y="1631156"/>
            <a:ext cx="262800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58000" y="1151335"/>
            <a:ext cx="2628000" cy="479822"/>
          </a:xfrm>
        </p:spPr>
        <p:txBody>
          <a:bodyPr anchor="ctr" anchorCtr="0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Porovnání 2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3258000" y="1631156"/>
            <a:ext cx="262800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2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Čty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8011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949792"/>
            <a:ext cx="4042792" cy="16200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4009" y="1275607"/>
            <a:ext cx="4042792" cy="16201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44009" y="2949792"/>
            <a:ext cx="3996152" cy="161331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467544" y="1275606"/>
            <a:ext cx="4032448" cy="16200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1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310344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 dirty="0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29612"/>
            <a:ext cx="8229600" cy="34023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43608" y="4836189"/>
            <a:ext cx="936104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606EA6-EFEA-4C30-9264-4F9291A5780D}" type="datetime1">
              <a:rPr lang="en-US" smtClean="0"/>
              <a:pPr/>
              <a:t>10/10/2016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123728" y="4836189"/>
            <a:ext cx="504056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67544" y="4836189"/>
            <a:ext cx="432048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grpSp>
        <p:nvGrpSpPr>
          <p:cNvPr id="24" name="Skupina 23"/>
          <p:cNvGrpSpPr/>
          <p:nvPr/>
        </p:nvGrpSpPr>
        <p:grpSpPr bwMode="gray">
          <a:xfrm flipH="1">
            <a:off x="4572000" y="0"/>
            <a:ext cx="4572000" cy="113400"/>
            <a:chOff x="3203928" y="2491755"/>
            <a:chExt cx="2160000" cy="72000"/>
          </a:xfrm>
        </p:grpSpPr>
        <p:sp>
          <p:nvSpPr>
            <p:cNvPr id="25" name="Obdélník 24"/>
            <p:cNvSpPr/>
            <p:nvPr/>
          </p:nvSpPr>
          <p:spPr bwMode="gray">
            <a:xfrm>
              <a:off x="3923928" y="2491755"/>
              <a:ext cx="72000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 bwMode="gray">
            <a:xfrm>
              <a:off x="3203928" y="2491755"/>
              <a:ext cx="720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  <p:sp>
          <p:nvSpPr>
            <p:cNvPr id="30" name="Obdélník 29"/>
            <p:cNvSpPr/>
            <p:nvPr/>
          </p:nvSpPr>
          <p:spPr bwMode="gray">
            <a:xfrm>
              <a:off x="4643928" y="2491755"/>
              <a:ext cx="72000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46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l" defTabSz="685800" rtl="0" eaLnBrk="1" latinLnBrk="0" hangingPunct="1">
        <a:spcBef>
          <a:spcPct val="0"/>
        </a:spcBef>
        <a:buNone/>
        <a:defRPr sz="3000" b="1" kern="1200" spc="-45" baseline="0">
          <a:solidFill>
            <a:schemeClr val="tx2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1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2"/>
        </a:buClr>
        <a:buSzPct val="90000"/>
        <a:buFont typeface="Wingdings" pitchFamily="2" charset="2"/>
        <a:buChar char="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2"/>
        </a:buClr>
        <a:buSzPct val="90000"/>
        <a:buFont typeface="Arial" pitchFamily="34" charset="0"/>
        <a:buChar char="–"/>
        <a:defRPr sz="15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Clr>
          <a:schemeClr val="tx2"/>
        </a:buClr>
        <a:buSzPct val="90000"/>
        <a:buFont typeface="Wingdings" pitchFamily="2" charset="2"/>
        <a:buChar char="§"/>
        <a:defRPr sz="1500" i="1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baca@wug.sk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baca@wug.sk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baca@wug.sk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dirty="0"/>
              <a:t>Dostaň </a:t>
            </a:r>
            <a:r>
              <a:rPr lang="cs-CZ" dirty="0" err="1"/>
              <a:t>zo</a:t>
            </a:r>
            <a:r>
              <a:rPr lang="cs-CZ" dirty="0"/>
              <a:t> </a:t>
            </a:r>
            <a:r>
              <a:rPr lang="cs-CZ" dirty="0" err="1"/>
              <a:t>svojho</a:t>
            </a:r>
            <a:r>
              <a:rPr lang="cs-CZ" dirty="0"/>
              <a:t> Windows 10 maximum</a:t>
            </a: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Daniel BAČA</a:t>
            </a:r>
            <a:endParaRPr lang="cs-CZ" dirty="0"/>
          </a:p>
          <a:p>
            <a:r>
              <a:rPr lang="cs-CZ" dirty="0">
                <a:hlinkClick r:id="rId3"/>
              </a:rPr>
              <a:t>daniel.baca@wug.sk</a:t>
            </a:r>
            <a:endParaRPr lang="cs-CZ" dirty="0"/>
          </a:p>
          <a:p>
            <a:r>
              <a:rPr lang="cs-CZ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649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W</a:t>
            </a:r>
            <a:r>
              <a:rPr lang="en-US" dirty="0" err="1"/>
              <a:t>indows</a:t>
            </a:r>
            <a:r>
              <a:rPr lang="en-US" dirty="0"/>
              <a:t> </a:t>
            </a:r>
            <a:r>
              <a:rPr lang="sk-SK" dirty="0"/>
              <a:t>10 </a:t>
            </a:r>
            <a:r>
              <a:rPr lang="sk-SK" dirty="0" err="1"/>
              <a:t>editions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Windows 10 Home</a:t>
            </a:r>
          </a:p>
          <a:p>
            <a:r>
              <a:rPr lang="en-GB" dirty="0"/>
              <a:t>Windows 10 Pro</a:t>
            </a:r>
          </a:p>
          <a:p>
            <a:r>
              <a:rPr lang="en-GB" dirty="0"/>
              <a:t>Windows 10 Educational</a:t>
            </a:r>
          </a:p>
          <a:p>
            <a:r>
              <a:rPr lang="en-GB" dirty="0"/>
              <a:t>Windows 10 Enterprise</a:t>
            </a:r>
          </a:p>
          <a:p>
            <a:endParaRPr lang="sk-SK" dirty="0"/>
          </a:p>
          <a:p>
            <a:endParaRPr lang="sk-SK" dirty="0"/>
          </a:p>
          <a:p>
            <a:r>
              <a:rPr lang="en-GB" dirty="0"/>
              <a:t>Windows 10 Mobile</a:t>
            </a:r>
          </a:p>
          <a:p>
            <a:r>
              <a:rPr lang="en-GB" dirty="0"/>
              <a:t>Windows 10 Mobile Enterprise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3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W</a:t>
            </a:r>
            <a:r>
              <a:rPr lang="en-US" dirty="0" err="1"/>
              <a:t>indows</a:t>
            </a:r>
            <a:r>
              <a:rPr lang="en-US" dirty="0"/>
              <a:t> </a:t>
            </a:r>
            <a:r>
              <a:rPr lang="sk-SK" dirty="0"/>
              <a:t>10 </a:t>
            </a:r>
            <a:r>
              <a:rPr lang="sk-SK" dirty="0" err="1"/>
              <a:t>editions</a:t>
            </a:r>
            <a:r>
              <a:rPr lang="sk-SK" dirty="0"/>
              <a:t> - </a:t>
            </a:r>
            <a:r>
              <a:rPr lang="sk-SK" dirty="0" err="1"/>
              <a:t>compare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275606"/>
            <a:ext cx="6408712" cy="31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9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Insider</a:t>
            </a:r>
            <a:r>
              <a:rPr lang="sk-SK" dirty="0"/>
              <a:t> program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64067" y="1352550"/>
            <a:ext cx="724446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7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Insider</a:t>
            </a:r>
            <a:r>
              <a:rPr lang="sk-SK" dirty="0"/>
              <a:t> program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" y="1419622"/>
            <a:ext cx="3531797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19622"/>
            <a:ext cx="3535350" cy="3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Insider</a:t>
            </a:r>
            <a:r>
              <a:rPr lang="sk-SK" dirty="0"/>
              <a:t> program - </a:t>
            </a:r>
            <a:r>
              <a:rPr lang="sk-SK" dirty="0" err="1"/>
              <a:t>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sk-SK" dirty="0"/>
              <a:t>Prihlásiť sa do programu</a:t>
            </a:r>
          </a:p>
          <a:p>
            <a:r>
              <a:rPr lang="sk-SK" dirty="0"/>
              <a:t>Vybrať si režim</a:t>
            </a:r>
          </a:p>
          <a:p>
            <a:pPr lvl="2"/>
            <a:r>
              <a:rPr lang="sk-SK" dirty="0" err="1"/>
              <a:t>Fast</a:t>
            </a:r>
            <a:endParaRPr lang="sk-SK" dirty="0"/>
          </a:p>
          <a:p>
            <a:pPr lvl="2"/>
            <a:r>
              <a:rPr lang="sk-SK" dirty="0" err="1"/>
              <a:t>Slow</a:t>
            </a:r>
            <a:endParaRPr lang="sk-SK" dirty="0"/>
          </a:p>
          <a:p>
            <a:pPr lvl="2"/>
            <a:r>
              <a:rPr lang="sk-SK" dirty="0" err="1"/>
              <a:t>Release</a:t>
            </a:r>
            <a:r>
              <a:rPr lang="sk-SK" dirty="0"/>
              <a:t> </a:t>
            </a:r>
            <a:r>
              <a:rPr lang="sk-SK" dirty="0" err="1"/>
              <a:t>Preview</a:t>
            </a:r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75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Insider</a:t>
            </a:r>
            <a:r>
              <a:rPr lang="sk-SK" dirty="0"/>
              <a:t> program - </a:t>
            </a:r>
            <a:r>
              <a:rPr lang="sk-SK" dirty="0" err="1"/>
              <a:t>builds</a:t>
            </a:r>
            <a:endParaRPr lang="en-GB" dirty="0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24100"/>
            <a:ext cx="5715000" cy="1333500"/>
          </a:xfrm>
        </p:spPr>
      </p:pic>
    </p:spTree>
    <p:extLst>
      <p:ext uri="{BB962C8B-B14F-4D97-AF65-F5344CB8AC3E}">
        <p14:creationId xmlns:p14="http://schemas.microsoft.com/office/powerpoint/2010/main" val="3059114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Insider</a:t>
            </a:r>
            <a:r>
              <a:rPr lang="sk-SK" dirty="0"/>
              <a:t> program - </a:t>
            </a:r>
            <a:r>
              <a:rPr lang="sk-SK" dirty="0" err="1"/>
              <a:t>start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3246" y="1352550"/>
            <a:ext cx="394610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Top </a:t>
            </a:r>
            <a:r>
              <a:rPr lang="sk-SK" dirty="0" err="1"/>
              <a:t>app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77910" y="1352550"/>
            <a:ext cx="421678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</a:t>
            </a:r>
            <a:r>
              <a:rPr lang="en-US" dirty="0" err="1"/>
              <a:t>ap</a:t>
            </a:r>
            <a:r>
              <a:rPr lang="sk-SK" dirty="0"/>
              <a:t>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/>
              <a:t>Notification center</a:t>
            </a:r>
          </a:p>
          <a:p>
            <a:r>
              <a:rPr lang="sk-SK" dirty="0"/>
              <a:t>Cortana</a:t>
            </a:r>
          </a:p>
          <a:p>
            <a:r>
              <a:rPr lang="sk-SK" dirty="0"/>
              <a:t>Edge – webový prehliadač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2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Windows Ink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28850" y="1352550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5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3500" indent="-283500">
              <a:buFont typeface="+mj-lt"/>
              <a:buAutoNum type="arabicPeriod"/>
            </a:pPr>
            <a:r>
              <a:rPr lang="cs-CZ" dirty="0"/>
              <a:t>V</a:t>
            </a:r>
            <a:r>
              <a:rPr lang="sk-SK" dirty="0"/>
              <a:t>í</a:t>
            </a:r>
            <a:r>
              <a:rPr lang="cs-CZ" dirty="0" err="1"/>
              <a:t>zia</a:t>
            </a:r>
            <a:r>
              <a:rPr lang="cs-CZ" dirty="0"/>
              <a:t> a krutá realita</a:t>
            </a:r>
          </a:p>
          <a:p>
            <a:pPr marL="283500" indent="-283500">
              <a:buFont typeface="+mj-lt"/>
              <a:buAutoNum type="arabicPeriod"/>
            </a:pPr>
            <a:r>
              <a:rPr lang="cs-CZ" dirty="0"/>
              <a:t>Program </a:t>
            </a:r>
            <a:r>
              <a:rPr lang="cs-CZ" dirty="0" err="1"/>
              <a:t>Insider</a:t>
            </a:r>
            <a:r>
              <a:rPr lang="cs-CZ" dirty="0"/>
              <a:t> – buď o krok </a:t>
            </a:r>
            <a:r>
              <a:rPr lang="cs-CZ" dirty="0" err="1"/>
              <a:t>vpred</a:t>
            </a:r>
            <a:endParaRPr lang="cs-CZ" dirty="0"/>
          </a:p>
          <a:p>
            <a:pPr marL="283500" indent="-283500">
              <a:buFont typeface="+mj-lt"/>
              <a:buAutoNum type="arabicPeriod"/>
            </a:pPr>
            <a:r>
              <a:rPr lang="cs-CZ" dirty="0"/>
              <a:t>Hyper-V</a:t>
            </a:r>
          </a:p>
          <a:p>
            <a:pPr marL="283500" indent="-283500">
              <a:buFont typeface="+mj-lt"/>
              <a:buAutoNum type="arabicPeriod"/>
            </a:pPr>
            <a:r>
              <a:rPr lang="cs-CZ" dirty="0" err="1"/>
              <a:t>Container</a:t>
            </a:r>
            <a:endParaRPr lang="cs-CZ" dirty="0"/>
          </a:p>
          <a:p>
            <a:pPr marL="283500" indent="-283500">
              <a:buFont typeface="+mj-lt"/>
              <a:buAutoNum type="arabicPeriod"/>
            </a:pPr>
            <a:r>
              <a:rPr lang="cs-CZ" dirty="0"/>
              <a:t>Microsoft </a:t>
            </a:r>
            <a:r>
              <a:rPr lang="cs-CZ" dirty="0" err="1"/>
              <a:t>sa</a:t>
            </a:r>
            <a:r>
              <a:rPr lang="cs-CZ" dirty="0"/>
              <a:t> nám zamiloval</a:t>
            </a:r>
          </a:p>
          <a:p>
            <a:pPr marL="283500" indent="-283500">
              <a:buFont typeface="+mj-lt"/>
              <a:buAutoNum type="arabicPeriod"/>
            </a:pPr>
            <a:r>
              <a:rPr lang="cs-CZ" dirty="0"/>
              <a:t>Šikovný pomocníci</a:t>
            </a:r>
          </a:p>
          <a:p>
            <a:pPr marL="0" indent="0">
              <a:buNone/>
            </a:pPr>
            <a:endParaRPr lang="cs-CZ" dirty="0"/>
          </a:p>
          <a:p>
            <a:pPr marL="283500" indent="-283500">
              <a:buFont typeface="+mj-lt"/>
              <a:buAutoNum type="arabicPeriod"/>
            </a:pPr>
            <a:endParaRPr lang="cs-CZ" dirty="0"/>
          </a:p>
          <a:p>
            <a:pPr marL="385763" indent="-385763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221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Pen Experiences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28850" y="1352550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68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Hyper</a:t>
            </a:r>
            <a:r>
              <a:rPr lang="sk-SK" dirty="0"/>
              <a:t>-V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187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/>
              <a:t>Operating</a:t>
            </a:r>
            <a:r>
              <a:rPr lang="sk-SK" b="1" dirty="0"/>
              <a:t> </a:t>
            </a:r>
            <a:r>
              <a:rPr lang="sk-SK" b="1" dirty="0" err="1"/>
              <a:t>System</a:t>
            </a:r>
            <a:r>
              <a:rPr lang="sk-SK" b="1" dirty="0"/>
              <a:t> </a:t>
            </a:r>
            <a:r>
              <a:rPr lang="sk-SK" b="1" dirty="0" err="1"/>
              <a:t>Requirements</a:t>
            </a:r>
            <a:endParaRPr lang="sk-SK" dirty="0"/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Windows 10 Enterprise</a:t>
            </a:r>
          </a:p>
          <a:p>
            <a:r>
              <a:rPr lang="en-GB" dirty="0"/>
              <a:t>Windows 10 Professional</a:t>
            </a:r>
          </a:p>
          <a:p>
            <a:r>
              <a:rPr lang="en-GB" dirty="0"/>
              <a:t>Windows 10 Education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Note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333333"/>
                </a:solidFill>
              </a:rPr>
              <a:t>Windows 10 Home edition </a:t>
            </a:r>
            <a:r>
              <a:rPr lang="en-GB" sz="1800" b="1" dirty="0">
                <a:solidFill>
                  <a:srgbClr val="333333"/>
                </a:solidFill>
              </a:rPr>
              <a:t>can be upgraded </a:t>
            </a:r>
            <a:r>
              <a:rPr lang="en-GB" sz="1800" dirty="0">
                <a:solidFill>
                  <a:srgbClr val="333333"/>
                </a:solidFill>
              </a:rPr>
              <a:t>to Windows 10 Professional. </a:t>
            </a:r>
            <a:endParaRPr lang="sk-SK" sz="18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rgbClr val="333333"/>
                </a:solidFill>
              </a:rPr>
              <a:t>Settings</a:t>
            </a:r>
            <a:r>
              <a:rPr lang="en-GB" sz="1800" dirty="0">
                <a:solidFill>
                  <a:srgbClr val="333333"/>
                </a:solidFill>
              </a:rPr>
              <a:t> &gt;</a:t>
            </a:r>
            <a:r>
              <a:rPr lang="en-GB" sz="1800" b="1" dirty="0">
                <a:solidFill>
                  <a:srgbClr val="333333"/>
                </a:solidFill>
              </a:rPr>
              <a:t>Update and Security</a:t>
            </a:r>
            <a:r>
              <a:rPr lang="en-GB" sz="1800" dirty="0">
                <a:solidFill>
                  <a:srgbClr val="333333"/>
                </a:solidFill>
              </a:rPr>
              <a:t> &gt; </a:t>
            </a:r>
            <a:r>
              <a:rPr lang="en-GB" sz="1800" b="1" dirty="0">
                <a:solidFill>
                  <a:srgbClr val="333333"/>
                </a:solidFill>
              </a:rPr>
              <a:t>Activation</a:t>
            </a:r>
            <a:r>
              <a:rPr lang="en-GB" sz="1800" dirty="0">
                <a:solidFill>
                  <a:srgbClr val="333333"/>
                </a:solidFill>
              </a:rPr>
              <a:t>. Here you can visit the store and purchase an upgrade.</a:t>
            </a: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1760191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Supported</a:t>
            </a:r>
            <a:r>
              <a:rPr lang="sk-SK" dirty="0"/>
              <a:t> </a:t>
            </a:r>
            <a:r>
              <a:rPr lang="sk-SK" dirty="0" err="1"/>
              <a:t>guest</a:t>
            </a:r>
            <a:r>
              <a:rPr lang="sk-SK" dirty="0"/>
              <a:t> </a:t>
            </a:r>
            <a:r>
              <a:rPr lang="sk-SK" dirty="0" err="1"/>
              <a:t>operating</a:t>
            </a:r>
            <a:r>
              <a:rPr lang="sk-SK" dirty="0"/>
              <a:t> </a:t>
            </a:r>
            <a:r>
              <a:rPr lang="sk-SK" dirty="0" err="1"/>
              <a:t>systems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7370" y="1352550"/>
            <a:ext cx="579785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39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Supported</a:t>
            </a:r>
            <a:r>
              <a:rPr lang="sk-SK" dirty="0"/>
              <a:t> </a:t>
            </a:r>
            <a:r>
              <a:rPr lang="sk-SK" dirty="0" err="1"/>
              <a:t>guest</a:t>
            </a:r>
            <a:r>
              <a:rPr lang="sk-SK" dirty="0"/>
              <a:t> </a:t>
            </a:r>
            <a:r>
              <a:rPr lang="sk-SK" dirty="0" err="1"/>
              <a:t>operating</a:t>
            </a:r>
            <a:r>
              <a:rPr lang="sk-SK" dirty="0"/>
              <a:t> </a:t>
            </a:r>
            <a:r>
              <a:rPr lang="sk-SK" dirty="0" err="1"/>
              <a:t>systems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07909" y="1352550"/>
            <a:ext cx="575678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7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Supported</a:t>
            </a:r>
            <a:r>
              <a:rPr lang="sk-SK" dirty="0"/>
              <a:t> </a:t>
            </a:r>
            <a:r>
              <a:rPr lang="sk-SK" dirty="0" err="1"/>
              <a:t>guest</a:t>
            </a:r>
            <a:r>
              <a:rPr lang="sk-SK" dirty="0"/>
              <a:t> </a:t>
            </a:r>
            <a:r>
              <a:rPr lang="sk-SK" dirty="0" err="1"/>
              <a:t>operating</a:t>
            </a:r>
            <a:r>
              <a:rPr lang="sk-SK" dirty="0"/>
              <a:t> </a:t>
            </a:r>
            <a:r>
              <a:rPr lang="sk-SK" dirty="0" err="1"/>
              <a:t>systems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75390" y="1352550"/>
            <a:ext cx="322182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90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Hyper-V features available in Windows Server only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Virtualizing GPUs using RemoteFX</a:t>
            </a:r>
          </a:p>
          <a:p>
            <a:r>
              <a:rPr lang="en-GB" dirty="0"/>
              <a:t>Live migration of virtual machines from one host to another</a:t>
            </a:r>
          </a:p>
          <a:p>
            <a:r>
              <a:rPr lang="en-GB" dirty="0"/>
              <a:t>Hyper-V Replica</a:t>
            </a:r>
          </a:p>
          <a:p>
            <a:r>
              <a:rPr lang="en-GB" dirty="0"/>
              <a:t>Virtual </a:t>
            </a:r>
            <a:r>
              <a:rPr lang="en-GB" dirty="0" err="1"/>
              <a:t>Fiber</a:t>
            </a:r>
            <a:r>
              <a:rPr lang="en-GB" dirty="0"/>
              <a:t> Channel</a:t>
            </a:r>
          </a:p>
          <a:p>
            <a:r>
              <a:rPr lang="en-GB" dirty="0"/>
              <a:t>SR-IOV networking</a:t>
            </a:r>
          </a:p>
          <a:p>
            <a:r>
              <a:rPr lang="en-GB"/>
              <a:t>Shared .VHDX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3165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Requirements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Minimum 4 GB RAM for the Host</a:t>
            </a:r>
          </a:p>
          <a:p>
            <a:r>
              <a:rPr lang="en-GB" dirty="0"/>
              <a:t>Intel VT-x processors (as of this writing)</a:t>
            </a:r>
          </a:p>
          <a:p>
            <a:r>
              <a:rPr lang="en-GB" dirty="0"/>
              <a:t>EPT Support</a:t>
            </a:r>
          </a:p>
        </p:txBody>
      </p:sp>
    </p:spTree>
    <p:extLst>
      <p:ext uri="{BB962C8B-B14F-4D97-AF65-F5344CB8AC3E}">
        <p14:creationId xmlns:p14="http://schemas.microsoft.com/office/powerpoint/2010/main" val="2250938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Hardware </a:t>
            </a:r>
            <a:r>
              <a:rPr lang="sk-SK" dirty="0" err="1"/>
              <a:t>Requirements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64-bit Processor with Second Level Address Translation (SLAT).</a:t>
            </a:r>
          </a:p>
          <a:p>
            <a:r>
              <a:rPr lang="en-GB" dirty="0"/>
              <a:t>CPU support for VM Monitor Mode Extension (VT-c on Intel CPU's).</a:t>
            </a:r>
          </a:p>
          <a:p>
            <a:r>
              <a:rPr lang="en-GB" dirty="0"/>
              <a:t>Minimum of 4 GB memory. As virtual machines share memory with the Hyper-V host, you will need to provide enough memory to handle the expected virtual workload.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en-GB" b="1" dirty="0"/>
              <a:t>The following items will need to be enabled in the system BIOS:</a:t>
            </a:r>
          </a:p>
          <a:p>
            <a:r>
              <a:rPr lang="en-GB" dirty="0"/>
              <a:t>Virtualization Technology - may have a different label depending on motherboard manufacturer.</a:t>
            </a:r>
          </a:p>
          <a:p>
            <a:r>
              <a:rPr lang="en-GB" dirty="0"/>
              <a:t>Hardware Enforced Data Execution Prevention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74632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Verify</a:t>
            </a:r>
            <a:r>
              <a:rPr lang="sk-SK" dirty="0"/>
              <a:t> Hardware </a:t>
            </a:r>
            <a:r>
              <a:rPr lang="sk-SK" dirty="0" err="1"/>
              <a:t>Compatibility</a:t>
            </a:r>
            <a:endParaRPr lang="sk-SK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55576" y="1932970"/>
            <a:ext cx="5337969" cy="2713400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683568" y="1563638"/>
            <a:ext cx="1507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systeminfo.exe</a:t>
            </a:r>
          </a:p>
        </p:txBody>
      </p:sp>
    </p:spTree>
    <p:extLst>
      <p:ext uri="{BB962C8B-B14F-4D97-AF65-F5344CB8AC3E}">
        <p14:creationId xmlns:p14="http://schemas.microsoft.com/office/powerpoint/2010/main" val="355512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Callout 1 (Accent Bar) 48"/>
          <p:cNvSpPr/>
          <p:nvPr/>
        </p:nvSpPr>
        <p:spPr bwMode="auto">
          <a:xfrm>
            <a:off x="7617593" y="3439367"/>
            <a:ext cx="1195155" cy="321927"/>
          </a:xfrm>
          <a:prstGeom prst="accentCallout1">
            <a:avLst>
              <a:gd name="adj1" fmla="val 45693"/>
              <a:gd name="adj2" fmla="val 102517"/>
              <a:gd name="adj3" fmla="val -186019"/>
              <a:gd name="adj4" fmla="val 117910"/>
            </a:avLst>
          </a:pr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Easy for users to get &amp; stay current</a:t>
            </a:r>
          </a:p>
        </p:txBody>
      </p:sp>
      <p:sp>
        <p:nvSpPr>
          <p:cNvPr id="7" name="Line Callout 1 (Accent Bar) 46"/>
          <p:cNvSpPr/>
          <p:nvPr/>
        </p:nvSpPr>
        <p:spPr bwMode="auto">
          <a:xfrm>
            <a:off x="7749528" y="1407275"/>
            <a:ext cx="1213556" cy="348237"/>
          </a:xfrm>
          <a:prstGeom prst="accentCallout1">
            <a:avLst>
              <a:gd name="adj1" fmla="val 54459"/>
              <a:gd name="adj2" fmla="val -3321"/>
              <a:gd name="adj3" fmla="val 199837"/>
              <a:gd name="adj4" fmla="val -22801"/>
            </a:avLst>
          </a:pr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51005"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Unified core </a:t>
            </a:r>
            <a:b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</a:br>
            <a: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and app platform</a:t>
            </a:r>
          </a:p>
        </p:txBody>
      </p:sp>
      <p:sp>
        <p:nvSpPr>
          <p:cNvPr id="9" name="Rectangle 2"/>
          <p:cNvSpPr/>
          <p:nvPr/>
        </p:nvSpPr>
        <p:spPr bwMode="auto">
          <a:xfrm>
            <a:off x="7010548" y="2561687"/>
            <a:ext cx="2133453" cy="1370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3"/>
          <p:cNvSpPr/>
          <p:nvPr/>
        </p:nvSpPr>
        <p:spPr bwMode="auto">
          <a:xfrm>
            <a:off x="-20275" y="2547176"/>
            <a:ext cx="2011695" cy="1577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4"/>
          <p:cNvSpPr/>
          <p:nvPr/>
        </p:nvSpPr>
        <p:spPr bwMode="auto">
          <a:xfrm>
            <a:off x="1783611" y="2547177"/>
            <a:ext cx="3723569" cy="1544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5"/>
          <p:cNvSpPr/>
          <p:nvPr/>
        </p:nvSpPr>
        <p:spPr bwMode="auto">
          <a:xfrm>
            <a:off x="158" y="1154369"/>
            <a:ext cx="923769" cy="219382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6"/>
          <p:cNvSpPr/>
          <p:nvPr/>
        </p:nvSpPr>
        <p:spPr bwMode="auto">
          <a:xfrm>
            <a:off x="-14667" y="3943504"/>
            <a:ext cx="964580" cy="2241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7"/>
          <p:cNvSpPr/>
          <p:nvPr/>
        </p:nvSpPr>
        <p:spPr bwMode="auto">
          <a:xfrm>
            <a:off x="5419782" y="2547177"/>
            <a:ext cx="1782923" cy="14451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" name="Straight Connector 8"/>
          <p:cNvCxnSpPr/>
          <p:nvPr/>
        </p:nvCxnSpPr>
        <p:spPr>
          <a:xfrm>
            <a:off x="923926" y="1262993"/>
            <a:ext cx="920876" cy="555021"/>
          </a:xfrm>
          <a:prstGeom prst="line">
            <a:avLst/>
          </a:prstGeom>
          <a:ln w="203200" cap="rnd">
            <a:solidFill>
              <a:srgbClr val="0099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9"/>
          <p:cNvCxnSpPr/>
          <p:nvPr/>
        </p:nvCxnSpPr>
        <p:spPr>
          <a:xfrm flipV="1">
            <a:off x="5004523" y="3075252"/>
            <a:ext cx="419305" cy="310648"/>
          </a:xfrm>
          <a:prstGeom prst="line">
            <a:avLst/>
          </a:prstGeom>
          <a:ln w="203200" cap="rnd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"/>
          <p:cNvCxnSpPr/>
          <p:nvPr/>
        </p:nvCxnSpPr>
        <p:spPr>
          <a:xfrm flipV="1">
            <a:off x="1856515" y="1820630"/>
            <a:ext cx="4194863" cy="121"/>
          </a:xfrm>
          <a:prstGeom prst="line">
            <a:avLst/>
          </a:prstGeom>
          <a:ln w="209550" cap="rnd">
            <a:solidFill>
              <a:srgbClr val="0099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"/>
          <p:cNvCxnSpPr/>
          <p:nvPr/>
        </p:nvCxnSpPr>
        <p:spPr>
          <a:xfrm flipV="1">
            <a:off x="1827979" y="3389642"/>
            <a:ext cx="3157298" cy="8508"/>
          </a:xfrm>
          <a:prstGeom prst="line">
            <a:avLst/>
          </a:prstGeom>
          <a:ln w="203200" cap="rnd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2"/>
          <p:cNvSpPr txBox="1"/>
          <p:nvPr/>
        </p:nvSpPr>
        <p:spPr>
          <a:xfrm>
            <a:off x="661497" y="4084464"/>
            <a:ext cx="2501214" cy="52294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Windows Phone 7.5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 Light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702205" y="3461073"/>
            <a:ext cx="2521698" cy="52294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Windows Phone 8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5265180" y="3135782"/>
            <a:ext cx="1316990" cy="744547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Windows Phone 8.1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917057" y="2202727"/>
            <a:ext cx="1425304" cy="52294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Windows 8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1675923" y="1336347"/>
            <a:ext cx="1316990" cy="52294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Xbox One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840764" y="4093775"/>
            <a:ext cx="2529416" cy="52294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Windows on Devices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817144" y="818676"/>
            <a:ext cx="1316990" cy="52294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Xbox 360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 Light"/>
            </a:endParaRPr>
          </a:p>
        </p:txBody>
      </p:sp>
      <p:sp>
        <p:nvSpPr>
          <p:cNvPr id="26" name="Oval 19"/>
          <p:cNvSpPr/>
          <p:nvPr/>
        </p:nvSpPr>
        <p:spPr>
          <a:xfrm>
            <a:off x="817144" y="1161013"/>
            <a:ext cx="228637" cy="2286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cxnSp>
        <p:nvCxnSpPr>
          <p:cNvPr id="27" name="Straight Connector 20"/>
          <p:cNvCxnSpPr>
            <a:endCxn id="28" idx="1"/>
          </p:cNvCxnSpPr>
          <p:nvPr/>
        </p:nvCxnSpPr>
        <p:spPr>
          <a:xfrm>
            <a:off x="6051379" y="1820629"/>
            <a:ext cx="959169" cy="665444"/>
          </a:xfrm>
          <a:prstGeom prst="line">
            <a:avLst/>
          </a:prstGeom>
          <a:ln w="203200" cap="rnd">
            <a:solidFill>
              <a:srgbClr val="0099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1"/>
          <p:cNvSpPr/>
          <p:nvPr/>
        </p:nvSpPr>
        <p:spPr bwMode="auto">
          <a:xfrm>
            <a:off x="7010548" y="2414852"/>
            <a:ext cx="2133453" cy="142443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Rectangle 22"/>
          <p:cNvSpPr/>
          <p:nvPr/>
        </p:nvSpPr>
        <p:spPr bwMode="auto">
          <a:xfrm>
            <a:off x="7010547" y="2703158"/>
            <a:ext cx="2133454" cy="1440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 23"/>
          <p:cNvSpPr/>
          <p:nvPr/>
        </p:nvSpPr>
        <p:spPr bwMode="auto">
          <a:xfrm>
            <a:off x="7206232" y="2848054"/>
            <a:ext cx="1937769" cy="144006"/>
          </a:xfrm>
          <a:prstGeom prst="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1" name="Straight Connector 24"/>
          <p:cNvCxnSpPr>
            <a:endCxn id="29" idx="1"/>
          </p:cNvCxnSpPr>
          <p:nvPr/>
        </p:nvCxnSpPr>
        <p:spPr>
          <a:xfrm flipV="1">
            <a:off x="6369651" y="2775162"/>
            <a:ext cx="640894" cy="297010"/>
          </a:xfrm>
          <a:prstGeom prst="line">
            <a:avLst/>
          </a:prstGeom>
          <a:ln w="203200" cap="rnd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5"/>
          <p:cNvCxnSpPr/>
          <p:nvPr/>
        </p:nvCxnSpPr>
        <p:spPr>
          <a:xfrm flipV="1">
            <a:off x="5419782" y="3072170"/>
            <a:ext cx="949870" cy="2568"/>
          </a:xfrm>
          <a:prstGeom prst="line">
            <a:avLst/>
          </a:prstGeom>
          <a:ln w="203200" cap="rnd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6"/>
          <p:cNvCxnSpPr/>
          <p:nvPr/>
        </p:nvCxnSpPr>
        <p:spPr>
          <a:xfrm flipV="1">
            <a:off x="964737" y="3405801"/>
            <a:ext cx="863242" cy="639546"/>
          </a:xfrm>
          <a:prstGeom prst="line">
            <a:avLst/>
          </a:prstGeom>
          <a:ln w="203200" cap="rnd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27"/>
          <p:cNvSpPr/>
          <p:nvPr/>
        </p:nvSpPr>
        <p:spPr>
          <a:xfrm>
            <a:off x="817144" y="3943504"/>
            <a:ext cx="228637" cy="2286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35" name="Rounded Rectangle 28"/>
          <p:cNvSpPr/>
          <p:nvPr/>
        </p:nvSpPr>
        <p:spPr bwMode="auto">
          <a:xfrm>
            <a:off x="1762489" y="1677546"/>
            <a:ext cx="263120" cy="18741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Oval 29"/>
          <p:cNvSpPr/>
          <p:nvPr/>
        </p:nvSpPr>
        <p:spPr>
          <a:xfrm>
            <a:off x="1796100" y="1726710"/>
            <a:ext cx="195899" cy="1958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37" name="Oval 30"/>
          <p:cNvSpPr/>
          <p:nvPr/>
        </p:nvSpPr>
        <p:spPr>
          <a:xfrm>
            <a:off x="1796100" y="2535020"/>
            <a:ext cx="195899" cy="1958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38" name="Oval 31"/>
          <p:cNvSpPr/>
          <p:nvPr/>
        </p:nvSpPr>
        <p:spPr>
          <a:xfrm>
            <a:off x="1795521" y="3295947"/>
            <a:ext cx="195899" cy="1958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39" name="Rounded Rectangle 32"/>
          <p:cNvSpPr/>
          <p:nvPr/>
        </p:nvSpPr>
        <p:spPr bwMode="auto">
          <a:xfrm>
            <a:off x="5311513" y="2500888"/>
            <a:ext cx="263120" cy="7182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Oval 33"/>
          <p:cNvSpPr/>
          <p:nvPr/>
        </p:nvSpPr>
        <p:spPr>
          <a:xfrm>
            <a:off x="5345123" y="2535020"/>
            <a:ext cx="195899" cy="1958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41" name="Oval 34"/>
          <p:cNvSpPr/>
          <p:nvPr/>
        </p:nvSpPr>
        <p:spPr>
          <a:xfrm>
            <a:off x="5344543" y="2985985"/>
            <a:ext cx="195899" cy="1958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42" name="TextBox 35"/>
          <p:cNvSpPr txBox="1"/>
          <p:nvPr/>
        </p:nvSpPr>
        <p:spPr>
          <a:xfrm>
            <a:off x="4926109" y="2089214"/>
            <a:ext cx="1636425" cy="52294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Bef>
                <a:spcPts val="612"/>
              </a:spcBef>
            </a:pPr>
            <a:r>
              <a:rPr lang="en-US" sz="16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Light"/>
              </a:rPr>
              <a:t>Windows 8.1</a:t>
            </a:r>
            <a:endParaRPr lang="en-US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cxnSp>
        <p:nvCxnSpPr>
          <p:cNvPr id="43" name="Straight Connector 36"/>
          <p:cNvCxnSpPr/>
          <p:nvPr/>
        </p:nvCxnSpPr>
        <p:spPr>
          <a:xfrm flipV="1">
            <a:off x="5734749" y="2912089"/>
            <a:ext cx="1641408" cy="1374282"/>
          </a:xfrm>
          <a:prstGeom prst="line">
            <a:avLst/>
          </a:prstGeom>
          <a:ln w="203200" cap="rnd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30"/>
          <p:cNvGrpSpPr/>
          <p:nvPr/>
        </p:nvGrpSpPr>
        <p:grpSpPr>
          <a:xfrm>
            <a:off x="6516834" y="2097357"/>
            <a:ext cx="1565939" cy="1355888"/>
            <a:chOff x="9983396" y="3917289"/>
            <a:chExt cx="2702585" cy="2340067"/>
          </a:xfrm>
        </p:grpSpPr>
        <p:grpSp>
          <p:nvGrpSpPr>
            <p:cNvPr id="45" name="Group 31"/>
            <p:cNvGrpSpPr/>
            <p:nvPr/>
          </p:nvGrpSpPr>
          <p:grpSpPr>
            <a:xfrm>
              <a:off x="9983396" y="3917289"/>
              <a:ext cx="2702585" cy="2340067"/>
              <a:chOff x="7084195" y="1381850"/>
              <a:chExt cx="2026939" cy="1755050"/>
            </a:xfrm>
          </p:grpSpPr>
          <p:sp>
            <p:nvSpPr>
              <p:cNvPr id="47" name="Oval 33"/>
              <p:cNvSpPr/>
              <p:nvPr/>
            </p:nvSpPr>
            <p:spPr>
              <a:xfrm>
                <a:off x="7206195" y="1381850"/>
                <a:ext cx="1755050" cy="1755050"/>
              </a:xfrm>
              <a:prstGeom prst="ellipse">
                <a:avLst/>
              </a:prstGeom>
              <a:solidFill>
                <a:schemeClr val="bg1"/>
              </a:solidFill>
              <a:ln w="88900" cmpd="thickThin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TextBox 35"/>
              <p:cNvSpPr txBox="1"/>
              <p:nvPr/>
            </p:nvSpPr>
            <p:spPr>
              <a:xfrm>
                <a:off x="7084195" y="2488390"/>
                <a:ext cx="2026939" cy="242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350" dirty="0">
                    <a:solidFill>
                      <a:schemeClr val="accent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Windows 10</a:t>
                </a:r>
              </a:p>
            </p:txBody>
          </p:sp>
        </p:grpSp>
        <p:pic>
          <p:nvPicPr>
            <p:cNvPr id="46" name="Picture 3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43498" y="4257716"/>
              <a:ext cx="1102136" cy="1043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2"/>
          <p:cNvSpPr/>
          <p:nvPr/>
        </p:nvSpPr>
        <p:spPr>
          <a:xfrm>
            <a:off x="5644452" y="4167625"/>
            <a:ext cx="228637" cy="2286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50" name="Line Callout 1 (Accent Bar) 43"/>
          <p:cNvSpPr/>
          <p:nvPr/>
        </p:nvSpPr>
        <p:spPr bwMode="auto">
          <a:xfrm>
            <a:off x="360104" y="1824658"/>
            <a:ext cx="1053701" cy="419528"/>
          </a:xfrm>
          <a:prstGeom prst="accentCallout1">
            <a:avLst>
              <a:gd name="adj1" fmla="val 45693"/>
              <a:gd name="adj2" fmla="val 102517"/>
              <a:gd name="adj3" fmla="val 71188"/>
              <a:gd name="adj4" fmla="val 132589"/>
            </a:avLst>
          </a:pr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Converged</a:t>
            </a:r>
          </a:p>
          <a:p>
            <a:pPr algn="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OS kernel</a:t>
            </a:r>
          </a:p>
        </p:txBody>
      </p:sp>
      <p:sp>
        <p:nvSpPr>
          <p:cNvPr id="51" name="Line Callout 1 (Accent Bar) 44"/>
          <p:cNvSpPr/>
          <p:nvPr/>
        </p:nvSpPr>
        <p:spPr bwMode="auto">
          <a:xfrm>
            <a:off x="3872408" y="2832452"/>
            <a:ext cx="1053701" cy="321927"/>
          </a:xfrm>
          <a:prstGeom prst="accentCallout1">
            <a:avLst>
              <a:gd name="adj1" fmla="val 45693"/>
              <a:gd name="adj2" fmla="val 102517"/>
              <a:gd name="adj3" fmla="val 24381"/>
              <a:gd name="adj4" fmla="val 134734"/>
            </a:avLst>
          </a:pr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Converged</a:t>
            </a:r>
          </a:p>
          <a:p>
            <a:pPr algn="r" defTabSz="951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app model</a:t>
            </a:r>
          </a:p>
        </p:txBody>
      </p:sp>
    </p:spTree>
    <p:extLst>
      <p:ext uri="{BB962C8B-B14F-4D97-AF65-F5344CB8AC3E}">
        <p14:creationId xmlns:p14="http://schemas.microsoft.com/office/powerpoint/2010/main" val="20636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5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65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4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9" grpId="0" animBg="1"/>
      <p:bldP spid="50" grpId="0" animBg="1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Install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Hyper</a:t>
            </a:r>
            <a:r>
              <a:rPr lang="sk-SK" dirty="0"/>
              <a:t>-V role</a:t>
            </a: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02982" y="1352550"/>
            <a:ext cx="376663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25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Boot</a:t>
            </a:r>
            <a:r>
              <a:rPr lang="sk-SK" dirty="0"/>
              <a:t> OS </a:t>
            </a:r>
            <a:r>
              <a:rPr lang="sk-SK" dirty="0" err="1"/>
              <a:t>from</a:t>
            </a:r>
            <a:r>
              <a:rPr lang="sk-SK" dirty="0"/>
              <a:t> VHD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5697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Nested Virtualization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05446" y="1352550"/>
            <a:ext cx="436170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3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Nested Virtualization</a:t>
            </a:r>
          </a:p>
        </p:txBody>
      </p:sp>
      <p:pic>
        <p:nvPicPr>
          <p:cNvPr id="1026" name="Picture 2" descr="https://i-msdn.sec.s-msft.com/en-us/virtualization/hyperv_on_windows/user_guide/media/hvnonesting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64878"/>
            <a:ext cx="4038600" cy="2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32908"/>
            <a:ext cx="4038600" cy="24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Nested</a:t>
            </a:r>
            <a:r>
              <a:rPr lang="sk-SK" dirty="0"/>
              <a:t> </a:t>
            </a:r>
            <a:r>
              <a:rPr lang="sk-SK" dirty="0" err="1"/>
              <a:t>Virtualization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/>
              <a:t>Enable</a:t>
            </a:r>
            <a:r>
              <a:rPr lang="sk-SK" dirty="0"/>
              <a:t> </a:t>
            </a:r>
            <a:r>
              <a:rPr lang="sk-SK" dirty="0" err="1"/>
              <a:t>Nested</a:t>
            </a:r>
            <a:r>
              <a:rPr lang="sk-SK" dirty="0"/>
              <a:t> </a:t>
            </a:r>
            <a:r>
              <a:rPr lang="sk-SK" dirty="0" err="1"/>
              <a:t>Virtualization</a:t>
            </a:r>
            <a:endParaRPr lang="sk-SK" dirty="0"/>
          </a:p>
          <a:p>
            <a:pPr marL="0" indent="0">
              <a:buNone/>
            </a:pPr>
            <a:r>
              <a:rPr lang="en-GB" sz="1800" dirty="0"/>
              <a:t>Set-</a:t>
            </a:r>
            <a:r>
              <a:rPr lang="en-GB" sz="1800" dirty="0" err="1"/>
              <a:t>VMProcessor</a:t>
            </a:r>
            <a:r>
              <a:rPr lang="en-GB" sz="1800" dirty="0"/>
              <a:t> -</a:t>
            </a:r>
            <a:r>
              <a:rPr lang="en-GB" sz="1800" dirty="0" err="1"/>
              <a:t>VMName</a:t>
            </a:r>
            <a:r>
              <a:rPr lang="en-GB" sz="1800" dirty="0"/>
              <a:t> &lt;</a:t>
            </a:r>
            <a:r>
              <a:rPr lang="en-GB" sz="1800" dirty="0" err="1"/>
              <a:t>VMName</a:t>
            </a:r>
            <a:r>
              <a:rPr lang="en-GB" sz="1800" dirty="0"/>
              <a:t>&gt; -</a:t>
            </a:r>
            <a:r>
              <a:rPr lang="en-GB" sz="1800" dirty="0" err="1"/>
              <a:t>ExposeVirtualizationExtensions</a:t>
            </a:r>
            <a:r>
              <a:rPr lang="en-GB" sz="1800" dirty="0"/>
              <a:t> $true</a:t>
            </a:r>
            <a:endParaRPr lang="sk-SK" sz="1800" dirty="0"/>
          </a:p>
          <a:p>
            <a:endParaRPr lang="sk-SK" dirty="0"/>
          </a:p>
          <a:p>
            <a:r>
              <a:rPr lang="sk-SK" dirty="0" err="1"/>
              <a:t>Disable</a:t>
            </a:r>
            <a:r>
              <a:rPr lang="sk-SK" dirty="0"/>
              <a:t> </a:t>
            </a:r>
            <a:r>
              <a:rPr lang="sk-SK" dirty="0" err="1"/>
              <a:t>Nested</a:t>
            </a:r>
            <a:r>
              <a:rPr lang="sk-SK" dirty="0"/>
              <a:t> </a:t>
            </a:r>
            <a:r>
              <a:rPr lang="sk-SK" dirty="0" err="1"/>
              <a:t>Virtualization</a:t>
            </a:r>
            <a:endParaRPr lang="sk-SK" dirty="0"/>
          </a:p>
          <a:p>
            <a:pPr marL="0" lvl="0" indent="0">
              <a:buClr>
                <a:srgbClr val="DA1F28"/>
              </a:buClr>
              <a:buNone/>
            </a:pPr>
            <a:r>
              <a:rPr lang="en-GB" sz="1800" dirty="0">
                <a:solidFill>
                  <a:prstClr val="black"/>
                </a:solidFill>
              </a:rPr>
              <a:t>Set-</a:t>
            </a:r>
            <a:r>
              <a:rPr lang="en-GB" sz="1800" dirty="0" err="1">
                <a:solidFill>
                  <a:prstClr val="black"/>
                </a:solidFill>
              </a:rPr>
              <a:t>VMProcessor</a:t>
            </a:r>
            <a:r>
              <a:rPr lang="en-GB" sz="1800" dirty="0">
                <a:solidFill>
                  <a:prstClr val="black"/>
                </a:solidFill>
              </a:rPr>
              <a:t> -</a:t>
            </a:r>
            <a:r>
              <a:rPr lang="en-GB" sz="1800" dirty="0" err="1">
                <a:solidFill>
                  <a:prstClr val="black"/>
                </a:solidFill>
              </a:rPr>
              <a:t>VMName</a:t>
            </a:r>
            <a:r>
              <a:rPr lang="en-GB" sz="1800" dirty="0">
                <a:solidFill>
                  <a:prstClr val="black"/>
                </a:solidFill>
              </a:rPr>
              <a:t> &lt;</a:t>
            </a:r>
            <a:r>
              <a:rPr lang="en-GB" sz="1800" dirty="0" err="1">
                <a:solidFill>
                  <a:prstClr val="black"/>
                </a:solidFill>
              </a:rPr>
              <a:t>VMName</a:t>
            </a:r>
            <a:r>
              <a:rPr lang="en-GB" sz="1800" dirty="0">
                <a:solidFill>
                  <a:prstClr val="black"/>
                </a:solidFill>
              </a:rPr>
              <a:t>&gt; -</a:t>
            </a:r>
            <a:r>
              <a:rPr lang="en-GB" sz="1800" dirty="0" err="1">
                <a:solidFill>
                  <a:prstClr val="black"/>
                </a:solidFill>
              </a:rPr>
              <a:t>ExposeVirtualizationExtensions</a:t>
            </a:r>
            <a:r>
              <a:rPr lang="en-GB" sz="1800" dirty="0">
                <a:solidFill>
                  <a:prstClr val="black"/>
                </a:solidFill>
              </a:rPr>
              <a:t> $</a:t>
            </a:r>
            <a:r>
              <a:rPr lang="sk-SK" sz="1800" dirty="0" err="1">
                <a:solidFill>
                  <a:prstClr val="black"/>
                </a:solidFill>
              </a:rPr>
              <a:t>false</a:t>
            </a:r>
            <a:endParaRPr lang="sk-SK" sz="1800" dirty="0">
              <a:solidFill>
                <a:prstClr val="black"/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6946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Nested</a:t>
            </a:r>
            <a:r>
              <a:rPr lang="sk-SK" dirty="0"/>
              <a:t> </a:t>
            </a:r>
            <a:r>
              <a:rPr lang="sk-SK" dirty="0" err="1"/>
              <a:t>Virtualization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Nested VM running Hyper-V must have dynamic memory disabled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89853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82082" y="2560071"/>
            <a:ext cx="1341236" cy="1347333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073082" y="2563120"/>
            <a:ext cx="1341236" cy="134123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dirty="0" err="1"/>
              <a:t>Developers</a:t>
            </a:r>
            <a:r>
              <a:rPr lang="sk-SK" dirty="0"/>
              <a:t>	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k-SK" dirty="0" err="1"/>
              <a:t>Operations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760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58288" y="2773450"/>
            <a:ext cx="1188823" cy="92057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49288" y="2279631"/>
            <a:ext cx="1188823" cy="190821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Physical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k-SK" dirty="0" err="1"/>
              <a:t>Virtual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909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Windows Server containers</a:t>
            </a:r>
          </a:p>
          <a:p>
            <a:r>
              <a:rPr lang="en-US" dirty="0"/>
              <a:t>Hyper-V containers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592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Containers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333" y="1330325"/>
            <a:ext cx="3096333" cy="32639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3066" y="1330325"/>
            <a:ext cx="3188867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Big </a:t>
            </a:r>
            <a:r>
              <a:rPr lang="sk-SK" dirty="0" err="1"/>
              <a:t>family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72159" y="1353932"/>
            <a:ext cx="5828281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96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Containers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80704" y="1352550"/>
            <a:ext cx="661119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57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15548" algn="l"/>
              </a:tabLst>
            </a:pPr>
            <a:r>
              <a:rPr lang="en-US" dirty="0"/>
              <a:t>Container Run-time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74248" y="2569737"/>
            <a:ext cx="5647476" cy="76122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Operating </a:t>
            </a:r>
          </a:p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System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94288" y="2635674"/>
            <a:ext cx="590429" cy="606382"/>
            <a:chOff x="5624585" y="4372841"/>
            <a:chExt cx="1415904" cy="14541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96" y="4372841"/>
              <a:ext cx="1363868" cy="1454160"/>
            </a:xfrm>
            <a:prstGeom prst="rect">
              <a:avLst/>
            </a:prstGeom>
          </p:spPr>
        </p:pic>
        <p:pic>
          <p:nvPicPr>
            <p:cNvPr id="39" name="Picture 38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585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40" name="Picture 39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37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41" name="Picture 40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7" y="4411662"/>
              <a:ext cx="669852" cy="669852"/>
            </a:xfrm>
            <a:prstGeom prst="rect">
              <a:avLst/>
            </a:prstGeom>
            <a:noFill/>
          </p:spPr>
        </p:pic>
      </p:grpSp>
      <p:sp>
        <p:nvSpPr>
          <p:cNvPr id="49" name="TextBox 48"/>
          <p:cNvSpPr txBox="1"/>
          <p:nvPr/>
        </p:nvSpPr>
        <p:spPr>
          <a:xfrm>
            <a:off x="7101600" y="3765745"/>
            <a:ext cx="1429179" cy="46166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Physical Host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01600" y="2717897"/>
            <a:ext cx="831259" cy="46166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Image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802194" y="2635674"/>
            <a:ext cx="590429" cy="606382"/>
            <a:chOff x="5624585" y="4372841"/>
            <a:chExt cx="1415904" cy="145416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96" y="4372841"/>
              <a:ext cx="1363868" cy="1454160"/>
            </a:xfrm>
            <a:prstGeom prst="rect">
              <a:avLst/>
            </a:prstGeom>
          </p:spPr>
        </p:pic>
        <p:pic>
          <p:nvPicPr>
            <p:cNvPr id="54" name="Picture 53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585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55" name="Picture 54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37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56" name="Picture 55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7" y="4411662"/>
              <a:ext cx="669852" cy="669852"/>
            </a:xfrm>
            <a:prstGeom prst="rect">
              <a:avLst/>
            </a:prstGeom>
            <a:noFill/>
          </p:spPr>
        </p:pic>
      </p:grpSp>
      <p:sp>
        <p:nvSpPr>
          <p:cNvPr id="57" name="Right Arrow 56"/>
          <p:cNvSpPr/>
          <p:nvPr/>
        </p:nvSpPr>
        <p:spPr bwMode="auto">
          <a:xfrm rot="10800000">
            <a:off x="6373254" y="2670216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8" y="3365006"/>
            <a:ext cx="5647476" cy="1448588"/>
          </a:xfrm>
          <a:prstGeom prst="rect">
            <a:avLst/>
          </a:prstGeom>
        </p:spPr>
      </p:pic>
      <p:sp>
        <p:nvSpPr>
          <p:cNvPr id="48" name="Right Arrow 47"/>
          <p:cNvSpPr/>
          <p:nvPr/>
        </p:nvSpPr>
        <p:spPr bwMode="auto">
          <a:xfrm rot="10800000">
            <a:off x="6373254" y="3716432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7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/>
      <p:bldP spid="51" grpId="0"/>
      <p:bldP spid="57" grpId="0" animBg="1"/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15548" algn="l"/>
              </a:tabLst>
            </a:pPr>
            <a:r>
              <a:rPr lang="en-US" dirty="0"/>
              <a:t>Container Run-time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77203" y="1760715"/>
            <a:ext cx="1269655" cy="1386231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Host Operating System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11918" y="1879920"/>
            <a:ext cx="831259" cy="46166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Image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11919" y="2462310"/>
            <a:ext cx="1202322" cy="706095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Virtual </a:t>
            </a:r>
            <a:br>
              <a:rPr lang="en-US" sz="1765" dirty="0"/>
            </a:br>
            <a:r>
              <a:rPr lang="en-US" sz="1765" dirty="0"/>
              <a:t>machine(s)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95" y="2506026"/>
            <a:ext cx="2144696" cy="6409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2187995" y="1760716"/>
            <a:ext cx="2144696" cy="70789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201696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324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Operating </a:t>
            </a:r>
          </a:p>
          <a:p>
            <a:pPr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324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93835" y="1807550"/>
            <a:ext cx="590429" cy="606382"/>
            <a:chOff x="5624585" y="4372841"/>
            <a:chExt cx="1415904" cy="14541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96" y="4372841"/>
              <a:ext cx="1363868" cy="1454160"/>
            </a:xfrm>
            <a:prstGeom prst="rect">
              <a:avLst/>
            </a:prstGeom>
          </p:spPr>
        </p:pic>
        <p:pic>
          <p:nvPicPr>
            <p:cNvPr id="28" name="Picture 27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585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29" name="Picture 28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37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30" name="Picture 29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7" y="4411662"/>
              <a:ext cx="669852" cy="669852"/>
            </a:xfrm>
            <a:prstGeom prst="rect">
              <a:avLst/>
            </a:prstGeom>
            <a:noFill/>
          </p:spPr>
        </p:pic>
      </p:grpSp>
      <p:sp>
        <p:nvSpPr>
          <p:cNvPr id="31" name="Rectangle 30"/>
          <p:cNvSpPr/>
          <p:nvPr/>
        </p:nvSpPr>
        <p:spPr bwMode="auto">
          <a:xfrm>
            <a:off x="877203" y="3168350"/>
            <a:ext cx="5641322" cy="171288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029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Hardware Virtualization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8" y="3365007"/>
            <a:ext cx="5645327" cy="14530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1" y="2505349"/>
            <a:ext cx="2146964" cy="64159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 bwMode="auto">
          <a:xfrm>
            <a:off x="4373828" y="1760716"/>
            <a:ext cx="2144696" cy="70789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201696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324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Operating </a:t>
            </a:r>
          </a:p>
          <a:p>
            <a:pPr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324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System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679668" y="1807550"/>
            <a:ext cx="590429" cy="606382"/>
            <a:chOff x="5624585" y="4372841"/>
            <a:chExt cx="1415904" cy="14541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96" y="4372841"/>
              <a:ext cx="1363868" cy="1454160"/>
            </a:xfrm>
            <a:prstGeom prst="rect">
              <a:avLst/>
            </a:prstGeom>
          </p:spPr>
        </p:pic>
        <p:pic>
          <p:nvPicPr>
            <p:cNvPr id="43" name="Picture 42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585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45" name="Picture 44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37" y="4961010"/>
              <a:ext cx="669852" cy="669852"/>
            </a:xfrm>
            <a:prstGeom prst="rect">
              <a:avLst/>
            </a:prstGeom>
            <a:noFill/>
          </p:spPr>
        </p:pic>
        <p:pic>
          <p:nvPicPr>
            <p:cNvPr id="46" name="Picture 45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7" y="4411662"/>
              <a:ext cx="669852" cy="669852"/>
            </a:xfrm>
            <a:prstGeom prst="rect">
              <a:avLst/>
            </a:prstGeom>
            <a:noFill/>
          </p:spPr>
        </p:pic>
      </p:grpSp>
      <p:sp>
        <p:nvSpPr>
          <p:cNvPr id="53" name="Right Arrow 52"/>
          <p:cNvSpPr/>
          <p:nvPr/>
        </p:nvSpPr>
        <p:spPr bwMode="auto">
          <a:xfrm rot="10800000">
            <a:off x="6383574" y="2546014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 rot="10800000">
            <a:off x="6383574" y="1824001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8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2" grpId="0"/>
      <p:bldP spid="44" grpId="0"/>
      <p:bldP spid="25" grpId="0" animBg="1"/>
      <p:bldP spid="31" grpId="0" animBg="1"/>
      <p:bldP spid="39" grpId="0" animBg="1"/>
      <p:bldP spid="53" grpId="0" animBg="1"/>
      <p:bldP spid="5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15548" algn="l"/>
              </a:tabLst>
            </a:pPr>
            <a:r>
              <a:rPr lang="en-US" dirty="0"/>
              <a:t>Container Run-time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77203" y="2469170"/>
            <a:ext cx="5641322" cy="84452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Host Operating System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8" y="3365007"/>
            <a:ext cx="5645327" cy="145306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05510" y="2187980"/>
            <a:ext cx="672318" cy="373438"/>
            <a:chOff x="1516427" y="2671236"/>
            <a:chExt cx="914399" cy="50790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36" name="Picture 35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580992" y="2187980"/>
            <a:ext cx="672318" cy="373438"/>
            <a:chOff x="1516427" y="2671236"/>
            <a:chExt cx="914399" cy="50790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47" name="Picture 46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/>
        </p:nvGrpSpPr>
        <p:grpSpPr>
          <a:xfrm>
            <a:off x="2256474" y="2187980"/>
            <a:ext cx="672318" cy="373438"/>
            <a:chOff x="1516427" y="2671236"/>
            <a:chExt cx="914399" cy="50790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50" name="Picture 49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51" name="Group 50"/>
          <p:cNvGrpSpPr/>
          <p:nvPr/>
        </p:nvGrpSpPr>
        <p:grpSpPr>
          <a:xfrm>
            <a:off x="2931955" y="2187980"/>
            <a:ext cx="672318" cy="373438"/>
            <a:chOff x="1516427" y="2671236"/>
            <a:chExt cx="914399" cy="5079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55" name="Picture 54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sp>
        <p:nvSpPr>
          <p:cNvPr id="56" name="Rectangle 55"/>
          <p:cNvSpPr/>
          <p:nvPr/>
        </p:nvSpPr>
        <p:spPr bwMode="auto">
          <a:xfrm flipV="1">
            <a:off x="905509" y="2592804"/>
            <a:ext cx="5556982" cy="371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607436" y="2187980"/>
            <a:ext cx="672318" cy="373438"/>
            <a:chOff x="1516427" y="2671236"/>
            <a:chExt cx="914399" cy="50790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59" name="Picture 58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73" name="Group 72"/>
          <p:cNvGrpSpPr/>
          <p:nvPr/>
        </p:nvGrpSpPr>
        <p:grpSpPr>
          <a:xfrm>
            <a:off x="4295070" y="2187980"/>
            <a:ext cx="672318" cy="373438"/>
            <a:chOff x="1516427" y="2671236"/>
            <a:chExt cx="914399" cy="507901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75" name="Picture 74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76" name="Group 75"/>
          <p:cNvGrpSpPr/>
          <p:nvPr/>
        </p:nvGrpSpPr>
        <p:grpSpPr>
          <a:xfrm>
            <a:off x="4970551" y="2187980"/>
            <a:ext cx="672318" cy="373438"/>
            <a:chOff x="1516427" y="2671236"/>
            <a:chExt cx="914399" cy="507901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78" name="Picture 77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79" name="Group 78"/>
          <p:cNvGrpSpPr/>
          <p:nvPr/>
        </p:nvGrpSpPr>
        <p:grpSpPr>
          <a:xfrm>
            <a:off x="5646031" y="2187980"/>
            <a:ext cx="672318" cy="373438"/>
            <a:chOff x="1516427" y="2671236"/>
            <a:chExt cx="914399" cy="507901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81" name="Picture 80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sp>
        <p:nvSpPr>
          <p:cNvPr id="82" name="TextBox 81"/>
          <p:cNvSpPr txBox="1"/>
          <p:nvPr/>
        </p:nvSpPr>
        <p:spPr>
          <a:xfrm>
            <a:off x="7071208" y="2119009"/>
            <a:ext cx="1220532" cy="46166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Containers</a:t>
            </a:r>
          </a:p>
        </p:txBody>
      </p:sp>
      <p:sp>
        <p:nvSpPr>
          <p:cNvPr id="83" name="Right Arrow 82"/>
          <p:cNvSpPr/>
          <p:nvPr/>
        </p:nvSpPr>
        <p:spPr bwMode="auto">
          <a:xfrm rot="10800000">
            <a:off x="6383574" y="2069696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82" grpId="0"/>
      <p:bldP spid="8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15548" algn="l"/>
              </a:tabLst>
            </a:pPr>
            <a:r>
              <a:rPr lang="en-US" dirty="0"/>
              <a:t>Container Run-time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77203" y="2469170"/>
            <a:ext cx="3432714" cy="68463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Host Operating System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11918" y="1886781"/>
            <a:ext cx="831259" cy="46166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Image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11919" y="2469171"/>
            <a:ext cx="1202322" cy="706095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Virtual </a:t>
            </a:r>
            <a:br>
              <a:rPr lang="en-US" sz="1765" dirty="0"/>
            </a:br>
            <a:r>
              <a:rPr lang="en-US" sz="1765" dirty="0"/>
              <a:t>machine(s)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877203" y="3175211"/>
            <a:ext cx="5641322" cy="171288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029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Hardware Virtualization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8" y="3365007"/>
            <a:ext cx="5645327" cy="14530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1" y="2512209"/>
            <a:ext cx="2146964" cy="64159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 bwMode="auto">
          <a:xfrm>
            <a:off x="4373828" y="1767576"/>
            <a:ext cx="2144696" cy="70789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324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Guest Operating </a:t>
            </a:r>
          </a:p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r>
              <a:rPr lang="en-US" sz="1324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System</a:t>
            </a:r>
          </a:p>
        </p:txBody>
      </p:sp>
      <p:sp>
        <p:nvSpPr>
          <p:cNvPr id="53" name="Right Arrow 52"/>
          <p:cNvSpPr/>
          <p:nvPr/>
        </p:nvSpPr>
        <p:spPr bwMode="auto">
          <a:xfrm rot="10800000">
            <a:off x="6383574" y="2552874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 rot="10800000">
            <a:off x="6383574" y="1830862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05510" y="2187980"/>
            <a:ext cx="672318" cy="373438"/>
            <a:chOff x="1516427" y="2671236"/>
            <a:chExt cx="914399" cy="50790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36" name="Picture 35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580992" y="2187980"/>
            <a:ext cx="672318" cy="373438"/>
            <a:chOff x="1516427" y="2671236"/>
            <a:chExt cx="914399" cy="50790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47" name="Picture 46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/>
        </p:nvGrpSpPr>
        <p:grpSpPr>
          <a:xfrm>
            <a:off x="2256474" y="2187980"/>
            <a:ext cx="672318" cy="373438"/>
            <a:chOff x="1516427" y="2671236"/>
            <a:chExt cx="914399" cy="50790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50" name="Picture 49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51" name="Group 50"/>
          <p:cNvGrpSpPr/>
          <p:nvPr/>
        </p:nvGrpSpPr>
        <p:grpSpPr>
          <a:xfrm>
            <a:off x="2931955" y="2187980"/>
            <a:ext cx="672318" cy="373438"/>
            <a:chOff x="1516427" y="2671236"/>
            <a:chExt cx="914399" cy="5079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55" name="Picture 54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sp>
        <p:nvSpPr>
          <p:cNvPr id="56" name="Rectangle 55"/>
          <p:cNvSpPr/>
          <p:nvPr/>
        </p:nvSpPr>
        <p:spPr bwMode="auto">
          <a:xfrm flipV="1">
            <a:off x="905510" y="2596347"/>
            <a:ext cx="3374243" cy="3361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607436" y="2187980"/>
            <a:ext cx="672318" cy="373438"/>
            <a:chOff x="1516427" y="2671236"/>
            <a:chExt cx="914399" cy="50790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59" name="Picture 58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4427372" y="1481482"/>
            <a:ext cx="672318" cy="373438"/>
            <a:chOff x="1516427" y="2671236"/>
            <a:chExt cx="914399" cy="5079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62" name="Picture 61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5106355" y="1481482"/>
            <a:ext cx="672318" cy="373438"/>
            <a:chOff x="1516427" y="2671236"/>
            <a:chExt cx="914399" cy="50790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65" name="Picture 64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sp>
        <p:nvSpPr>
          <p:cNvPr id="66" name="Rectangle 65"/>
          <p:cNvSpPr/>
          <p:nvPr/>
        </p:nvSpPr>
        <p:spPr bwMode="auto">
          <a:xfrm flipV="1">
            <a:off x="4412816" y="1867202"/>
            <a:ext cx="2051842" cy="3361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592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785337" y="1481482"/>
            <a:ext cx="672318" cy="373438"/>
            <a:chOff x="1516427" y="2671236"/>
            <a:chExt cx="914399" cy="507901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16427" y="2671236"/>
              <a:ext cx="914399" cy="507901"/>
            </a:xfrm>
            <a:prstGeom prst="rect">
              <a:avLst/>
            </a:prstGeom>
          </p:spPr>
        </p:pic>
        <p:pic>
          <p:nvPicPr>
            <p:cNvPr id="69" name="Picture 68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26" y="2783714"/>
              <a:ext cx="325632" cy="325632"/>
            </a:xfrm>
            <a:prstGeom prst="rect">
              <a:avLst/>
            </a:prstGeom>
            <a:noFill/>
          </p:spPr>
        </p:pic>
      </p:grpSp>
      <p:sp>
        <p:nvSpPr>
          <p:cNvPr id="70" name="Right Arrow 69"/>
          <p:cNvSpPr/>
          <p:nvPr/>
        </p:nvSpPr>
        <p:spPr bwMode="auto">
          <a:xfrm>
            <a:off x="3613527" y="1338780"/>
            <a:ext cx="728345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1" name="Right Arrow 70"/>
          <p:cNvSpPr/>
          <p:nvPr/>
        </p:nvSpPr>
        <p:spPr bwMode="auto">
          <a:xfrm rot="5400000">
            <a:off x="3295177" y="1519119"/>
            <a:ext cx="636699" cy="56026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764406" y="1080518"/>
            <a:ext cx="1220532" cy="46166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1765" dirty="0"/>
              <a:t>Containers</a:t>
            </a:r>
          </a:p>
        </p:txBody>
      </p:sp>
    </p:spTree>
    <p:extLst>
      <p:ext uri="{BB962C8B-B14F-4D97-AF65-F5344CB8AC3E}">
        <p14:creationId xmlns:p14="http://schemas.microsoft.com/office/powerpoint/2010/main" val="19045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2" grpId="0"/>
      <p:bldP spid="44" grpId="0"/>
      <p:bldP spid="31" grpId="0" animBg="1"/>
      <p:bldP spid="39" grpId="0" animBg="1"/>
      <p:bldP spid="53" grpId="0" animBg="1"/>
      <p:bldP spid="54" grpId="0" animBg="1"/>
      <p:bldP spid="56" grpId="0" animBg="1"/>
      <p:bldP spid="66" grpId="0" animBg="1"/>
      <p:bldP spid="70" grpId="0" animBg="1"/>
      <p:bldP spid="71" grpId="0" animBg="1"/>
      <p:bldP spid="7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Microsoft in Love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1991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Microsoft in Love</a:t>
            </a: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87" y="1352550"/>
            <a:ext cx="5830026" cy="3276600"/>
          </a:xfrm>
        </p:spPr>
      </p:pic>
    </p:spTree>
    <p:extLst>
      <p:ext uri="{BB962C8B-B14F-4D97-AF65-F5344CB8AC3E}">
        <p14:creationId xmlns:p14="http://schemas.microsoft.com/office/powerpoint/2010/main" val="3321152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Microsoft in Love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73767" y="1352550"/>
            <a:ext cx="582506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6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Microsoft in Love</a:t>
            </a:r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95641" y="1425313"/>
            <a:ext cx="7981317" cy="31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75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Developer</a:t>
            </a:r>
            <a:r>
              <a:rPr lang="sk-SK" dirty="0"/>
              <a:t> </a:t>
            </a:r>
            <a:r>
              <a:rPr lang="sk-SK" dirty="0" err="1"/>
              <a:t>mode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Linux</a:t>
            </a:r>
          </a:p>
        </p:txBody>
      </p:sp>
      <p:pic>
        <p:nvPicPr>
          <p:cNvPr id="11" name="Zástupný objekt pre obsah 10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8142" y="1352550"/>
            <a:ext cx="393631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73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Universal</a:t>
            </a:r>
            <a:r>
              <a:rPr lang="sk-SK" dirty="0"/>
              <a:t> Windows </a:t>
            </a:r>
            <a:r>
              <a:rPr lang="sk-SK" dirty="0" err="1"/>
              <a:t>Platform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1028" name="Picture 4" descr="Unmatched opportunity: Billions of de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779662"/>
            <a:ext cx="60579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06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Linux </a:t>
            </a:r>
            <a:r>
              <a:rPr lang="sk-SK" dirty="0" err="1"/>
              <a:t>turn</a:t>
            </a:r>
            <a:r>
              <a:rPr lang="sk-SK" dirty="0"/>
              <a:t> ON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02982" y="1352550"/>
            <a:ext cx="376663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78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Ubuntu</a:t>
            </a:r>
            <a:r>
              <a:rPr lang="sk-SK" dirty="0"/>
              <a:t> on Windows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28668" y="2106501"/>
            <a:ext cx="3715264" cy="17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582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Ubuntu</a:t>
            </a:r>
            <a:r>
              <a:rPr lang="sk-SK" dirty="0"/>
              <a:t> on Windows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34148" y="1352550"/>
            <a:ext cx="590430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91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Ubuntu</a:t>
            </a:r>
            <a:r>
              <a:rPr lang="sk-SK" dirty="0"/>
              <a:t> on Windows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34148" y="1352550"/>
            <a:ext cx="590430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Ubuntu</a:t>
            </a:r>
            <a:r>
              <a:rPr lang="sk-SK" dirty="0"/>
              <a:t> on Windows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45905" y="2541846"/>
            <a:ext cx="3280790" cy="8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7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Ubuntu</a:t>
            </a:r>
            <a:r>
              <a:rPr lang="sk-SK" dirty="0"/>
              <a:t> on Windows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34148" y="1352550"/>
            <a:ext cx="590430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67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hours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3246" y="1352550"/>
            <a:ext cx="394610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Connect</a:t>
            </a:r>
            <a:r>
              <a:rPr lang="sk-SK" dirty="0"/>
              <a:t> </a:t>
            </a:r>
            <a:r>
              <a:rPr lang="sk-SK" dirty="0" err="1"/>
              <a:t>app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3246" y="1352550"/>
            <a:ext cx="394610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7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Connect</a:t>
            </a:r>
            <a:r>
              <a:rPr lang="sk-SK" dirty="0"/>
              <a:t> </a:t>
            </a:r>
            <a:r>
              <a:rPr lang="sk-SK" dirty="0" err="1"/>
              <a:t>app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82088" y="1352550"/>
            <a:ext cx="180842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18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Link menu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3728" y="1419622"/>
            <a:ext cx="1392019" cy="327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577" y="22117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Right-click the Start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Windows Key + X</a:t>
            </a:r>
          </a:p>
        </p:txBody>
      </p:sp>
    </p:spTree>
    <p:extLst>
      <p:ext uri="{BB962C8B-B14F-4D97-AF65-F5344CB8AC3E}">
        <p14:creationId xmlns:p14="http://schemas.microsoft.com/office/powerpoint/2010/main" val="23740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One</a:t>
            </a:r>
            <a:r>
              <a:rPr lang="sk-SK" dirty="0"/>
              <a:t> Windows Store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65020" y="1352550"/>
            <a:ext cx="524256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32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GodMode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900503" y="2491857"/>
            <a:ext cx="718725" cy="670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09" y="2139702"/>
            <a:ext cx="932400" cy="1331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1581320"/>
            <a:ext cx="3693418" cy="31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Administrative Tools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35696" y="1352550"/>
            <a:ext cx="470120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3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 Monitor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59360" y="1352550"/>
            <a:ext cx="405387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907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Reliability Monitor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636162" y="1352550"/>
            <a:ext cx="41002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36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Disk </a:t>
            </a:r>
            <a:r>
              <a:rPr lang="sk-SK" dirty="0" err="1"/>
              <a:t>Cleanup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75660" y="1352550"/>
            <a:ext cx="262128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9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Problem Steps Recorder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46431" y="2488922"/>
            <a:ext cx="1679737" cy="10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23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 bar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00087" y="2628849"/>
            <a:ext cx="3772426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64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 bar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30979" y="1352550"/>
            <a:ext cx="251064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61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 Support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59967" y="1491628"/>
            <a:ext cx="2202628" cy="3298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265" y="1485899"/>
            <a:ext cx="2206455" cy="3304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304" y="1485899"/>
            <a:ext cx="2206454" cy="330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dirty="0" err="1"/>
              <a:t>Priestor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 Vaše otázky</a:t>
            </a: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Ing. Daniel BAČA</a:t>
            </a:r>
            <a:endParaRPr lang="cs-CZ" dirty="0"/>
          </a:p>
          <a:p>
            <a:r>
              <a:rPr lang="cs-CZ" dirty="0">
                <a:hlinkClick r:id="rId3"/>
              </a:rPr>
              <a:t>daniel.baca@wug.sk</a:t>
            </a:r>
            <a:endParaRPr lang="cs-CZ" dirty="0"/>
          </a:p>
          <a:p>
            <a:r>
              <a:rPr lang="cs-CZ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90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Desktop Operating System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35646"/>
            <a:ext cx="54387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6533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dirty="0" err="1"/>
              <a:t>Ďakujem</a:t>
            </a:r>
            <a:r>
              <a:rPr lang="cs-CZ" dirty="0"/>
              <a:t> za </a:t>
            </a:r>
            <a:r>
              <a:rPr lang="cs-CZ" dirty="0" err="1"/>
              <a:t>pozornosť</a:t>
            </a:r>
            <a:endParaRPr lang="cs-CZ" dirty="0"/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Daniel BAČA</a:t>
            </a:r>
            <a:endParaRPr lang="cs-CZ" dirty="0"/>
          </a:p>
          <a:p>
            <a:r>
              <a:rPr lang="cs-CZ" dirty="0">
                <a:hlinkClick r:id="rId3"/>
              </a:rPr>
              <a:t>daniel.baca@wug.sk</a:t>
            </a:r>
            <a:endParaRPr lang="cs-CZ" dirty="0"/>
          </a:p>
          <a:p>
            <a:r>
              <a:rPr lang="cs-CZ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66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DeskTop</a:t>
            </a:r>
            <a:r>
              <a:rPr lang="en-US" dirty="0"/>
              <a:t> OS Share Trend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059582"/>
            <a:ext cx="4379994" cy="2687723"/>
          </a:xfrm>
          <a:prstGeom prst="rect">
            <a:avLst/>
          </a:prstGeom>
        </p:spPr>
      </p:pic>
      <p:graphicFrame>
        <p:nvGraphicFramePr>
          <p:cNvPr id="7" name="Tabuľ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511740"/>
              </p:ext>
            </p:extLst>
          </p:nvPr>
        </p:nvGraphicFramePr>
        <p:xfrm>
          <a:off x="395536" y="3867894"/>
          <a:ext cx="8229600" cy="525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6764">
                  <a:extLst>
                    <a:ext uri="{9D8B030D-6E8A-4147-A177-3AD203B41FA5}">
                      <a16:colId xmlns:a16="http://schemas.microsoft.com/office/drawing/2014/main" val="3779200476"/>
                    </a:ext>
                  </a:extLst>
                </a:gridCol>
                <a:gridCol w="1071494">
                  <a:extLst>
                    <a:ext uri="{9D8B030D-6E8A-4147-A177-3AD203B41FA5}">
                      <a16:colId xmlns:a16="http://schemas.microsoft.com/office/drawing/2014/main" val="1993006925"/>
                    </a:ext>
                  </a:extLst>
                </a:gridCol>
                <a:gridCol w="1153790">
                  <a:extLst>
                    <a:ext uri="{9D8B030D-6E8A-4147-A177-3AD203B41FA5}">
                      <a16:colId xmlns:a16="http://schemas.microsoft.com/office/drawing/2014/main" val="2092116809"/>
                    </a:ext>
                  </a:extLst>
                </a:gridCol>
                <a:gridCol w="1190000">
                  <a:extLst>
                    <a:ext uri="{9D8B030D-6E8A-4147-A177-3AD203B41FA5}">
                      <a16:colId xmlns:a16="http://schemas.microsoft.com/office/drawing/2014/main" val="2201100087"/>
                    </a:ext>
                  </a:extLst>
                </a:gridCol>
                <a:gridCol w="1198230">
                  <a:extLst>
                    <a:ext uri="{9D8B030D-6E8A-4147-A177-3AD203B41FA5}">
                      <a16:colId xmlns:a16="http://schemas.microsoft.com/office/drawing/2014/main" val="6487179"/>
                    </a:ext>
                  </a:extLst>
                </a:gridCol>
                <a:gridCol w="1046805">
                  <a:extLst>
                    <a:ext uri="{9D8B030D-6E8A-4147-A177-3AD203B41FA5}">
                      <a16:colId xmlns:a16="http://schemas.microsoft.com/office/drawing/2014/main" val="81117817"/>
                    </a:ext>
                  </a:extLst>
                </a:gridCol>
                <a:gridCol w="1122517">
                  <a:extLst>
                    <a:ext uri="{9D8B030D-6E8A-4147-A177-3AD203B41FA5}">
                      <a16:colId xmlns:a16="http://schemas.microsoft.com/office/drawing/2014/main" val="3705827017"/>
                    </a:ext>
                  </a:extLst>
                </a:gridCol>
              </a:tblGrid>
              <a:tr h="175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Month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Windows 7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Windows 10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Windows XP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Windows 8.1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Mac OS X 10.11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Other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extLst>
                  <a:ext uri="{0D108BD9-81ED-4DB2-BD59-A6C34878D82A}">
                    <a16:rowId xmlns:a16="http://schemas.microsoft.com/office/drawing/2014/main" val="3028365043"/>
                  </a:ext>
                </a:extLst>
              </a:tr>
              <a:tr h="175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June, 2015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60.98%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 dirty="0">
                          <a:effectLst/>
                        </a:rPr>
                        <a:t>0.16%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11.98%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13.12%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0.03%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13.74%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extLst>
                  <a:ext uri="{0D108BD9-81ED-4DB2-BD59-A6C34878D82A}">
                    <a16:rowId xmlns:a16="http://schemas.microsoft.com/office/drawing/2014/main" val="895529759"/>
                  </a:ext>
                </a:extLst>
              </a:tr>
              <a:tr h="175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September, 2016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48.27%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22.53%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9.11%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7.83%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>
                          <a:effectLst/>
                        </a:rPr>
                        <a:t>4.07%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800" dirty="0">
                          <a:effectLst/>
                        </a:rPr>
                        <a:t>8.19%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83" marR="66583" marT="24660" marB="24660"/>
                </a:tc>
                <a:extLst>
                  <a:ext uri="{0D108BD9-81ED-4DB2-BD59-A6C34878D82A}">
                    <a16:rowId xmlns:a16="http://schemas.microsoft.com/office/drawing/2014/main" val="342320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83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W</a:t>
            </a:r>
            <a:r>
              <a:rPr lang="en-US" dirty="0" err="1"/>
              <a:t>indows</a:t>
            </a:r>
            <a:r>
              <a:rPr lang="en-US"/>
              <a:t> </a:t>
            </a:r>
            <a:r>
              <a:rPr lang="sk-SK"/>
              <a:t>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30 </a:t>
            </a:r>
            <a:r>
              <a:rPr lang="en-GB" dirty="0" err="1"/>
              <a:t>Septembra</a:t>
            </a:r>
            <a:r>
              <a:rPr lang="en-GB" dirty="0"/>
              <a:t> 201</a:t>
            </a:r>
            <a:r>
              <a:rPr lang="sk-SK" dirty="0"/>
              <a:t>4</a:t>
            </a:r>
            <a:r>
              <a:rPr lang="en-GB" dirty="0"/>
              <a:t> T</a:t>
            </a:r>
            <a:r>
              <a:rPr lang="sk-SK" dirty="0"/>
              <a:t>echnical </a:t>
            </a:r>
            <a:r>
              <a:rPr lang="en-GB" dirty="0"/>
              <a:t>P</a:t>
            </a:r>
            <a:r>
              <a:rPr lang="sk-SK" dirty="0"/>
              <a:t>review</a:t>
            </a:r>
            <a:endParaRPr lang="en-GB" dirty="0"/>
          </a:p>
          <a:p>
            <a:r>
              <a:rPr lang="en-GB" dirty="0"/>
              <a:t>29 J</a:t>
            </a:r>
            <a:r>
              <a:rPr lang="sk-SK" dirty="0" err="1"/>
              <a:t>úl</a:t>
            </a:r>
            <a:r>
              <a:rPr lang="sk-SK" dirty="0"/>
              <a:t> 2015 – ostrá verzia</a:t>
            </a:r>
          </a:p>
          <a:p>
            <a:r>
              <a:rPr lang="sk-SK" dirty="0"/>
              <a:t>  </a:t>
            </a:r>
            <a:r>
              <a:rPr lang="en-GB" dirty="0"/>
              <a:t>2 </a:t>
            </a:r>
            <a:r>
              <a:rPr lang="sk-SK" dirty="0"/>
              <a:t>August 2016 </a:t>
            </a:r>
            <a:r>
              <a:rPr lang="en-GB" dirty="0"/>
              <a:t>&gt;</a:t>
            </a:r>
            <a:r>
              <a:rPr lang="sk-SK" dirty="0"/>
              <a:t> </a:t>
            </a:r>
            <a:r>
              <a:rPr lang="sk-SK" strike="sngStrike" dirty="0" err="1"/>
              <a:t>Redstone</a:t>
            </a:r>
            <a:r>
              <a:rPr lang="en-GB" dirty="0"/>
              <a:t> &gt; </a:t>
            </a:r>
            <a:r>
              <a:rPr lang="sk-SK" dirty="0" err="1"/>
              <a:t>Anniversary</a:t>
            </a:r>
            <a:r>
              <a:rPr lang="sk-SK" dirty="0"/>
              <a:t> Update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8|2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8|2.8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8|2.8|3.2"/>
</p:tagLst>
</file>

<file path=ppt/theme/theme1.xml><?xml version="1.0" encoding="utf-8"?>
<a:theme xmlns:a="http://schemas.openxmlformats.org/drawingml/2006/main" name="Gopas 1  (3 barvy)">
  <a:themeElements>
    <a:clrScheme name="WUG">
      <a:dk1>
        <a:sysClr val="windowText" lastClr="000000"/>
      </a:dk1>
      <a:lt1>
        <a:sysClr val="window" lastClr="FFFFFF"/>
      </a:lt1>
      <a:dk2>
        <a:srgbClr val="163C7D"/>
      </a:dk2>
      <a:lt2>
        <a:srgbClr val="FFFFFF"/>
      </a:lt2>
      <a:accent1>
        <a:srgbClr val="5E98D1"/>
      </a:accent1>
      <a:accent2>
        <a:srgbClr val="FDCB00"/>
      </a:accent2>
      <a:accent3>
        <a:srgbClr val="ED7539"/>
      </a:accent3>
      <a:accent4>
        <a:srgbClr val="E50046"/>
      </a:accent4>
      <a:accent5>
        <a:srgbClr val="C8D400"/>
      </a:accent5>
      <a:accent6>
        <a:srgbClr val="EA5297"/>
      </a:accent6>
      <a:hlink>
        <a:srgbClr val="1E326C"/>
      </a:hlink>
      <a:folHlink>
        <a:srgbClr val="1E326C"/>
      </a:folHlink>
    </a:clrScheme>
    <a:fontScheme name="Gop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WUG - 16_9 template 2016</Template>
  <TotalTime>0</TotalTime>
  <Words>764</Words>
  <Application>Microsoft Office PowerPoint</Application>
  <PresentationFormat>Prezentácia na obrazovke (16:9)</PresentationFormat>
  <Paragraphs>239</Paragraphs>
  <Slides>70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70</vt:i4>
      </vt:variant>
    </vt:vector>
  </HeadingPairs>
  <TitlesOfParts>
    <vt:vector size="78" baseType="lpstr">
      <vt:lpstr>Arial</vt:lpstr>
      <vt:lpstr>Calibri</vt:lpstr>
      <vt:lpstr>Segoe UI</vt:lpstr>
      <vt:lpstr>Segoe UI Light</vt:lpstr>
      <vt:lpstr>Segoe UI Semibold</vt:lpstr>
      <vt:lpstr>Times New Roman</vt:lpstr>
      <vt:lpstr>Wingdings</vt:lpstr>
      <vt:lpstr>Gopas 1  (3 barvy)</vt:lpstr>
      <vt:lpstr>Dostaň zo svojho Windows 10 maximum</vt:lpstr>
      <vt:lpstr>Osnova</vt:lpstr>
      <vt:lpstr>Prezentácia programu PowerPoint</vt:lpstr>
      <vt:lpstr>Big family</vt:lpstr>
      <vt:lpstr>Universal Windows Platform</vt:lpstr>
      <vt:lpstr>One Windows Store</vt:lpstr>
      <vt:lpstr>Desktop Operating System </vt:lpstr>
      <vt:lpstr>DeskTop OS Share Trend</vt:lpstr>
      <vt:lpstr>Windows 10</vt:lpstr>
      <vt:lpstr>Windows 10 editions</vt:lpstr>
      <vt:lpstr>Windows 10 editions - compare</vt:lpstr>
      <vt:lpstr>Insider program</vt:lpstr>
      <vt:lpstr>Insider program</vt:lpstr>
      <vt:lpstr>Insider program - steps</vt:lpstr>
      <vt:lpstr>Insider program - builds</vt:lpstr>
      <vt:lpstr>Insider program - start</vt:lpstr>
      <vt:lpstr>Top app</vt:lpstr>
      <vt:lpstr>Top apps</vt:lpstr>
      <vt:lpstr>Windows Ink</vt:lpstr>
      <vt:lpstr>Custom Pen Experiences</vt:lpstr>
      <vt:lpstr>Hyper-V</vt:lpstr>
      <vt:lpstr>Operating System Requirements</vt:lpstr>
      <vt:lpstr>Supported guest operating systems</vt:lpstr>
      <vt:lpstr>Supported guest operating systems</vt:lpstr>
      <vt:lpstr>Supported guest operating systems</vt:lpstr>
      <vt:lpstr>Hyper-V features available in Windows Server only</vt:lpstr>
      <vt:lpstr>Requirements</vt:lpstr>
      <vt:lpstr>Hardware Requirements</vt:lpstr>
      <vt:lpstr>Verify Hardware Compatibility</vt:lpstr>
      <vt:lpstr>Install the Hyper-V role</vt:lpstr>
      <vt:lpstr>Boot OS from VHD</vt:lpstr>
      <vt:lpstr>Nested Virtualization</vt:lpstr>
      <vt:lpstr>Nested Virtualization</vt:lpstr>
      <vt:lpstr>Nested Virtualization</vt:lpstr>
      <vt:lpstr>Nested Virtualization</vt:lpstr>
      <vt:lpstr>Prezentácia programu PowerPoint</vt:lpstr>
      <vt:lpstr>Prezentácia programu PowerPoint</vt:lpstr>
      <vt:lpstr>Containers</vt:lpstr>
      <vt:lpstr>Containers</vt:lpstr>
      <vt:lpstr>Containers</vt:lpstr>
      <vt:lpstr>Container Run-time</vt:lpstr>
      <vt:lpstr>Container Run-time</vt:lpstr>
      <vt:lpstr>Container Run-time</vt:lpstr>
      <vt:lpstr>Container Run-time</vt:lpstr>
      <vt:lpstr>Microsoft in Love</vt:lpstr>
      <vt:lpstr>Microsoft in Love</vt:lpstr>
      <vt:lpstr>Microsoft in Love</vt:lpstr>
      <vt:lpstr>Microsoft in Love</vt:lpstr>
      <vt:lpstr>Developer mode for Linux</vt:lpstr>
      <vt:lpstr>Linux turn ON</vt:lpstr>
      <vt:lpstr>Ubuntu on Windows</vt:lpstr>
      <vt:lpstr>Ubuntu on Windows</vt:lpstr>
      <vt:lpstr>Ubuntu on Windows</vt:lpstr>
      <vt:lpstr>Ubuntu on Windows</vt:lpstr>
      <vt:lpstr>Ubuntu on Windows</vt:lpstr>
      <vt:lpstr>Active hours</vt:lpstr>
      <vt:lpstr>Connect app</vt:lpstr>
      <vt:lpstr>Connect app</vt:lpstr>
      <vt:lpstr>Quick Link menu</vt:lpstr>
      <vt:lpstr>GodMode</vt:lpstr>
      <vt:lpstr>Administrative Tools</vt:lpstr>
      <vt:lpstr>Resource Monitor</vt:lpstr>
      <vt:lpstr>Reliability Monitor</vt:lpstr>
      <vt:lpstr>Disk Cleanup</vt:lpstr>
      <vt:lpstr>Problem Steps Recorder</vt:lpstr>
      <vt:lpstr>Game bar</vt:lpstr>
      <vt:lpstr>Game bar</vt:lpstr>
      <vt:lpstr>Contact Support</vt:lpstr>
      <vt:lpstr>Priestor pre Vaše otázky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2014-05-13T10:20:27Z</dcterms:created>
  <dcterms:modified xsi:type="dcterms:W3CDTF">2016-10-10T07:14:40Z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