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71" r:id="rId5"/>
    <p:sldId id="331" r:id="rId6"/>
    <p:sldId id="339" r:id="rId7"/>
    <p:sldId id="332" r:id="rId8"/>
    <p:sldId id="341" r:id="rId9"/>
    <p:sldId id="321" r:id="rId10"/>
    <p:sldId id="338" r:id="rId11"/>
    <p:sldId id="300" r:id="rId12"/>
    <p:sldId id="301" r:id="rId13"/>
    <p:sldId id="340" r:id="rId14"/>
    <p:sldId id="302" r:id="rId15"/>
    <p:sldId id="322" r:id="rId16"/>
    <p:sldId id="303" r:id="rId17"/>
    <p:sldId id="343" r:id="rId18"/>
    <p:sldId id="305" r:id="rId19"/>
    <p:sldId id="329" r:id="rId20"/>
    <p:sldId id="309" r:id="rId21"/>
    <p:sldId id="330" r:id="rId22"/>
    <p:sldId id="320" r:id="rId23"/>
    <p:sldId id="316" r:id="rId24"/>
    <p:sldId id="328" r:id="rId25"/>
    <p:sldId id="326" r:id="rId26"/>
    <p:sldId id="318" r:id="rId27"/>
    <p:sldId id="337" r:id="rId28"/>
    <p:sldId id="319" r:id="rId29"/>
    <p:sldId id="327" r:id="rId30"/>
    <p:sldId id="323" r:id="rId31"/>
    <p:sldId id="314" r:id="rId32"/>
    <p:sldId id="310" r:id="rId33"/>
    <p:sldId id="312" r:id="rId34"/>
    <p:sldId id="315" r:id="rId35"/>
    <p:sldId id="325" r:id="rId36"/>
    <p:sldId id="336" r:id="rId3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B26"/>
    <a:srgbClr val="262524"/>
    <a:srgbClr val="F3A572"/>
    <a:srgbClr val="A3A2A2"/>
    <a:srgbClr val="59C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82" autoAdjust="0"/>
    <p:restoredTop sz="77214" autoAdjust="0"/>
  </p:normalViewPr>
  <p:slideViewPr>
    <p:cSldViewPr snapToGrid="0">
      <p:cViewPr varScale="1">
        <p:scale>
          <a:sx n="68" d="100"/>
          <a:sy n="68" d="100"/>
        </p:scale>
        <p:origin x="149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30" d="100"/>
        <a:sy n="13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howGuides="1">
      <p:cViewPr varScale="1">
        <p:scale>
          <a:sx n="90" d="100"/>
          <a:sy n="90" d="100"/>
        </p:scale>
        <p:origin x="329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37192A-6462-496E-AB90-469004007043}" type="doc">
      <dgm:prSet loTypeId="urn:microsoft.com/office/officeart/2008/layout/AscendingPictureAccent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F775246B-17D9-4D05-82A0-E97F6610167C}">
      <dgm:prSet phldrT="[Text]"/>
      <dgm:spPr/>
      <dgm:t>
        <a:bodyPr/>
        <a:lstStyle/>
        <a:p>
          <a:r>
            <a:rPr lang="en-US" dirty="0" err="1" smtClean="0"/>
            <a:t>Async</a:t>
          </a:r>
          <a:r>
            <a:rPr lang="en-US" dirty="0" smtClean="0"/>
            <a:t> call</a:t>
          </a:r>
          <a:endParaRPr lang="cs-CZ" dirty="0"/>
        </a:p>
      </dgm:t>
    </dgm:pt>
    <dgm:pt modelId="{180008C3-3072-4453-965B-2BB4113C592F}" type="parTrans" cxnId="{81BBB9B0-A5A8-476C-8CE1-54C1ED74423F}">
      <dgm:prSet/>
      <dgm:spPr/>
      <dgm:t>
        <a:bodyPr/>
        <a:lstStyle/>
        <a:p>
          <a:endParaRPr lang="cs-CZ"/>
        </a:p>
      </dgm:t>
    </dgm:pt>
    <dgm:pt modelId="{81FD65C8-4850-4D01-8B2A-231F68DEBC07}" type="sibTrans" cxnId="{81BBB9B0-A5A8-476C-8CE1-54C1ED74423F}">
      <dgm:prSet/>
      <dgm:spPr/>
      <dgm:t>
        <a:bodyPr/>
        <a:lstStyle/>
        <a:p>
          <a:endParaRPr lang="cs-CZ"/>
        </a:p>
      </dgm:t>
    </dgm:pt>
    <dgm:pt modelId="{0D087DD9-E27A-4151-B936-65069B6DDA92}">
      <dgm:prSet phldrT="[Text]"/>
      <dgm:spPr/>
      <dgm:t>
        <a:bodyPr/>
        <a:lstStyle/>
        <a:p>
          <a:r>
            <a:rPr lang="en-US" dirty="0" smtClean="0"/>
            <a:t>HTTP request</a:t>
          </a:r>
          <a:endParaRPr lang="cs-CZ" dirty="0"/>
        </a:p>
      </dgm:t>
    </dgm:pt>
    <dgm:pt modelId="{47DC522F-C28F-4C77-A3A7-D968A100E321}" type="parTrans" cxnId="{0BA49C58-E573-4747-A168-38D4A564D641}">
      <dgm:prSet/>
      <dgm:spPr/>
      <dgm:t>
        <a:bodyPr/>
        <a:lstStyle/>
        <a:p>
          <a:endParaRPr lang="cs-CZ"/>
        </a:p>
      </dgm:t>
    </dgm:pt>
    <dgm:pt modelId="{9AE60037-4CCD-499D-AA81-3779726ECDC4}" type="sibTrans" cxnId="{0BA49C58-E573-4747-A168-38D4A564D641}">
      <dgm:prSet/>
      <dgm:spPr/>
      <dgm:t>
        <a:bodyPr/>
        <a:lstStyle/>
        <a:p>
          <a:endParaRPr lang="cs-CZ"/>
        </a:p>
      </dgm:t>
    </dgm:pt>
    <dgm:pt modelId="{1D8C3481-8E98-4FE0-9670-5CCA24CBC899}">
      <dgm:prSet phldrT="[Text]"/>
      <dgm:spPr/>
      <dgm:t>
        <a:bodyPr/>
        <a:lstStyle/>
        <a:p>
          <a:r>
            <a:rPr lang="en-US" dirty="0" smtClean="0"/>
            <a:t>Database call</a:t>
          </a:r>
          <a:endParaRPr lang="cs-CZ" dirty="0"/>
        </a:p>
      </dgm:t>
    </dgm:pt>
    <dgm:pt modelId="{7FE8B633-9B67-43CF-BFE0-DD10270FF5E1}" type="parTrans" cxnId="{75ACC134-7B1C-4E97-ABF0-64CDF4E5220D}">
      <dgm:prSet/>
      <dgm:spPr/>
      <dgm:t>
        <a:bodyPr/>
        <a:lstStyle/>
        <a:p>
          <a:endParaRPr lang="cs-CZ"/>
        </a:p>
      </dgm:t>
    </dgm:pt>
    <dgm:pt modelId="{75A969F6-DA66-4DC2-8BEE-32EA88055D10}" type="sibTrans" cxnId="{75ACC134-7B1C-4E97-ABF0-64CDF4E5220D}">
      <dgm:prSet/>
      <dgm:spPr/>
      <dgm:t>
        <a:bodyPr/>
        <a:lstStyle/>
        <a:p>
          <a:endParaRPr lang="cs-CZ"/>
        </a:p>
      </dgm:t>
    </dgm:pt>
    <dgm:pt modelId="{030E1EFF-87A7-4ECF-8C8B-4D8BFA21AE21}">
      <dgm:prSet phldrT="[Text]"/>
      <dgm:spPr/>
      <dgm:t>
        <a:bodyPr/>
        <a:lstStyle/>
        <a:p>
          <a:r>
            <a:rPr lang="en-US" dirty="0" smtClean="0"/>
            <a:t>Filesystem call</a:t>
          </a:r>
          <a:endParaRPr lang="cs-CZ" dirty="0"/>
        </a:p>
      </dgm:t>
    </dgm:pt>
    <dgm:pt modelId="{1BCC63B4-7FFA-4D1F-8FCF-9BA013D89F34}" type="parTrans" cxnId="{BEFFA732-894C-435E-A0DA-98F57BAD61DA}">
      <dgm:prSet/>
      <dgm:spPr/>
      <dgm:t>
        <a:bodyPr/>
        <a:lstStyle/>
        <a:p>
          <a:endParaRPr lang="cs-CZ"/>
        </a:p>
      </dgm:t>
    </dgm:pt>
    <dgm:pt modelId="{16060628-6105-40A5-BC4B-66EE4FD4C02C}" type="sibTrans" cxnId="{BEFFA732-894C-435E-A0DA-98F57BAD61DA}">
      <dgm:prSet/>
      <dgm:spPr/>
      <dgm:t>
        <a:bodyPr/>
        <a:lstStyle/>
        <a:p>
          <a:endParaRPr lang="cs-CZ"/>
        </a:p>
      </dgm:t>
    </dgm:pt>
    <dgm:pt modelId="{FCF8C40D-C5DD-4314-AC67-94A5939187FB}">
      <dgm:prSet phldrT="[Text]"/>
      <dgm:spPr/>
      <dgm:t>
        <a:bodyPr/>
        <a:lstStyle/>
        <a:p>
          <a:r>
            <a:rPr lang="en-US" dirty="0" smtClean="0"/>
            <a:t>Access to memory with page-miss</a:t>
          </a:r>
          <a:endParaRPr lang="cs-CZ" dirty="0"/>
        </a:p>
      </dgm:t>
    </dgm:pt>
    <dgm:pt modelId="{8A515E21-E2D6-4168-8472-7774968FBA73}" type="parTrans" cxnId="{674965EF-D70D-49F2-A0EF-896FC76BBB69}">
      <dgm:prSet/>
      <dgm:spPr/>
      <dgm:t>
        <a:bodyPr/>
        <a:lstStyle/>
        <a:p>
          <a:endParaRPr lang="cs-CZ"/>
        </a:p>
      </dgm:t>
    </dgm:pt>
    <dgm:pt modelId="{AAA2BE73-4DDC-437F-B9B3-AB2637A1A0CC}" type="sibTrans" cxnId="{674965EF-D70D-49F2-A0EF-896FC76BBB69}">
      <dgm:prSet/>
      <dgm:spPr/>
      <dgm:t>
        <a:bodyPr/>
        <a:lstStyle/>
        <a:p>
          <a:endParaRPr lang="cs-CZ"/>
        </a:p>
      </dgm:t>
    </dgm:pt>
    <dgm:pt modelId="{A6845728-D379-4ADB-923F-00A86D0CA833}">
      <dgm:prSet phldrT="[Text]"/>
      <dgm:spPr/>
      <dgm:t>
        <a:bodyPr/>
        <a:lstStyle/>
        <a:p>
          <a:r>
            <a:rPr lang="en-US" dirty="0" smtClean="0"/>
            <a:t>New thread</a:t>
          </a:r>
          <a:endParaRPr lang="cs-CZ" dirty="0"/>
        </a:p>
      </dgm:t>
    </dgm:pt>
    <dgm:pt modelId="{A7B68E90-2EF6-4209-8E09-FD4BCFB29FD2}" type="parTrans" cxnId="{AE19DD97-2776-4A00-845E-E1319DC539EB}">
      <dgm:prSet/>
      <dgm:spPr/>
      <dgm:t>
        <a:bodyPr/>
        <a:lstStyle/>
        <a:p>
          <a:endParaRPr lang="cs-CZ"/>
        </a:p>
      </dgm:t>
    </dgm:pt>
    <dgm:pt modelId="{07B848BD-62EB-4CD7-A18D-BC56713301E9}" type="sibTrans" cxnId="{AE19DD97-2776-4A00-845E-E1319DC539EB}">
      <dgm:prSet/>
      <dgm:spPr/>
      <dgm:t>
        <a:bodyPr/>
        <a:lstStyle/>
        <a:p>
          <a:endParaRPr lang="cs-CZ"/>
        </a:p>
      </dgm:t>
    </dgm:pt>
    <dgm:pt modelId="{73864FFA-FF9D-4F73-9955-F693ECBC3A93}" type="pres">
      <dgm:prSet presAssocID="{4637192A-6462-496E-AB90-46900400704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ECB9E329-02A0-4DAA-B687-9EB739AC9996}" type="pres">
      <dgm:prSet presAssocID="{4637192A-6462-496E-AB90-469004007043}" presName="dot1" presStyleLbl="alignNode1" presStyleIdx="0" presStyleCnt="17"/>
      <dgm:spPr/>
    </dgm:pt>
    <dgm:pt modelId="{0B93F5A3-0E72-43A3-9AD1-929982E6847B}" type="pres">
      <dgm:prSet presAssocID="{4637192A-6462-496E-AB90-469004007043}" presName="dot2" presStyleLbl="alignNode1" presStyleIdx="1" presStyleCnt="17"/>
      <dgm:spPr/>
    </dgm:pt>
    <dgm:pt modelId="{71ACD6D9-E571-4B85-B705-7B284CF2D231}" type="pres">
      <dgm:prSet presAssocID="{4637192A-6462-496E-AB90-469004007043}" presName="dot3" presStyleLbl="alignNode1" presStyleIdx="2" presStyleCnt="17"/>
      <dgm:spPr/>
    </dgm:pt>
    <dgm:pt modelId="{D7A0E1C0-21EA-4A7B-A8F7-47BA0C9926BE}" type="pres">
      <dgm:prSet presAssocID="{4637192A-6462-496E-AB90-469004007043}" presName="dot4" presStyleLbl="alignNode1" presStyleIdx="3" presStyleCnt="17"/>
      <dgm:spPr/>
    </dgm:pt>
    <dgm:pt modelId="{1BF9A948-D9C3-40E3-A28C-568DF6D47197}" type="pres">
      <dgm:prSet presAssocID="{4637192A-6462-496E-AB90-469004007043}" presName="dot5" presStyleLbl="alignNode1" presStyleIdx="4" presStyleCnt="17"/>
      <dgm:spPr/>
    </dgm:pt>
    <dgm:pt modelId="{47109D04-6684-4783-BE82-D6129F4CFD4A}" type="pres">
      <dgm:prSet presAssocID="{4637192A-6462-496E-AB90-469004007043}" presName="dot6" presStyleLbl="alignNode1" presStyleIdx="5" presStyleCnt="17"/>
      <dgm:spPr/>
    </dgm:pt>
    <dgm:pt modelId="{F59ADAA3-2848-4651-9C58-408B7035E584}" type="pres">
      <dgm:prSet presAssocID="{4637192A-6462-496E-AB90-469004007043}" presName="dot7" presStyleLbl="alignNode1" presStyleIdx="6" presStyleCnt="17"/>
      <dgm:spPr/>
    </dgm:pt>
    <dgm:pt modelId="{8654A264-A36C-4DF2-88CD-23841CFAA6E1}" type="pres">
      <dgm:prSet presAssocID="{4637192A-6462-496E-AB90-469004007043}" presName="dot8" presStyleLbl="alignNode1" presStyleIdx="7" presStyleCnt="17"/>
      <dgm:spPr/>
    </dgm:pt>
    <dgm:pt modelId="{9223A2FF-880A-4DC8-BF7D-6DDEC379455D}" type="pres">
      <dgm:prSet presAssocID="{4637192A-6462-496E-AB90-469004007043}" presName="dot9" presStyleLbl="alignNode1" presStyleIdx="8" presStyleCnt="17"/>
      <dgm:spPr/>
    </dgm:pt>
    <dgm:pt modelId="{3C78D3ED-FB6C-4110-9B46-A4577E081740}" type="pres">
      <dgm:prSet presAssocID="{4637192A-6462-496E-AB90-469004007043}" presName="dot10" presStyleLbl="alignNode1" presStyleIdx="9" presStyleCnt="17"/>
      <dgm:spPr/>
    </dgm:pt>
    <dgm:pt modelId="{A720C8DA-D8D5-4CAF-8EFF-C2BCE18817DB}" type="pres">
      <dgm:prSet presAssocID="{4637192A-6462-496E-AB90-469004007043}" presName="dotArrow1" presStyleLbl="alignNode1" presStyleIdx="10" presStyleCnt="17"/>
      <dgm:spPr/>
    </dgm:pt>
    <dgm:pt modelId="{04580D47-0CE3-4CDB-88F5-75717DCABF84}" type="pres">
      <dgm:prSet presAssocID="{4637192A-6462-496E-AB90-469004007043}" presName="dotArrow2" presStyleLbl="alignNode1" presStyleIdx="11" presStyleCnt="17"/>
      <dgm:spPr/>
    </dgm:pt>
    <dgm:pt modelId="{80B24DD0-797A-40EC-9979-3314ED1B54C6}" type="pres">
      <dgm:prSet presAssocID="{4637192A-6462-496E-AB90-469004007043}" presName="dotArrow3" presStyleLbl="alignNode1" presStyleIdx="12" presStyleCnt="17"/>
      <dgm:spPr/>
    </dgm:pt>
    <dgm:pt modelId="{1A80728F-9DBF-4290-AD48-7C5D53BA2BA4}" type="pres">
      <dgm:prSet presAssocID="{4637192A-6462-496E-AB90-469004007043}" presName="dotArrow4" presStyleLbl="alignNode1" presStyleIdx="13" presStyleCnt="17"/>
      <dgm:spPr/>
    </dgm:pt>
    <dgm:pt modelId="{543AB9DF-6BA8-4A75-8A69-91BD8E4C10CC}" type="pres">
      <dgm:prSet presAssocID="{4637192A-6462-496E-AB90-469004007043}" presName="dotArrow5" presStyleLbl="alignNode1" presStyleIdx="14" presStyleCnt="17"/>
      <dgm:spPr/>
    </dgm:pt>
    <dgm:pt modelId="{11791CA7-9FCF-4690-9CFA-B456E70078E2}" type="pres">
      <dgm:prSet presAssocID="{4637192A-6462-496E-AB90-469004007043}" presName="dotArrow6" presStyleLbl="alignNode1" presStyleIdx="15" presStyleCnt="17"/>
      <dgm:spPr/>
    </dgm:pt>
    <dgm:pt modelId="{3248186E-ABB2-46D6-BB6F-5AB22136842C}" type="pres">
      <dgm:prSet presAssocID="{4637192A-6462-496E-AB90-469004007043}" presName="dotArrow7" presStyleLbl="alignNode1" presStyleIdx="16" presStyleCnt="17"/>
      <dgm:spPr/>
    </dgm:pt>
    <dgm:pt modelId="{2ECF04EC-AB57-4F3D-B62E-67EF172EAD48}" type="pres">
      <dgm:prSet presAssocID="{FCF8C40D-C5DD-4314-AC67-94A5939187FB}" presName="parTx1" presStyleLbl="node1" presStyleIdx="0" presStyleCnt="6"/>
      <dgm:spPr/>
      <dgm:t>
        <a:bodyPr/>
        <a:lstStyle/>
        <a:p>
          <a:endParaRPr lang="cs-CZ"/>
        </a:p>
      </dgm:t>
    </dgm:pt>
    <dgm:pt modelId="{B40E9496-1BE1-4F32-ACD1-FA24EB7513FB}" type="pres">
      <dgm:prSet presAssocID="{AAA2BE73-4DDC-437F-B9B3-AB2637A1A0CC}" presName="picture1" presStyleCnt="0"/>
      <dgm:spPr/>
    </dgm:pt>
    <dgm:pt modelId="{E71758E2-ABF4-4235-82D1-9299229A2FDB}" type="pres">
      <dgm:prSet presAssocID="{AAA2BE73-4DDC-437F-B9B3-AB2637A1A0CC}" presName="imageRepeatNode" presStyleLbl="fgImgPlace1" presStyleIdx="0" presStyleCnt="6"/>
      <dgm:spPr/>
      <dgm:t>
        <a:bodyPr/>
        <a:lstStyle/>
        <a:p>
          <a:endParaRPr lang="cs-CZ"/>
        </a:p>
      </dgm:t>
    </dgm:pt>
    <dgm:pt modelId="{2E612E58-C610-44E7-BB4F-147EC1EAA4E7}" type="pres">
      <dgm:prSet presAssocID="{F775246B-17D9-4D05-82A0-E97F6610167C}" presName="parTx2" presStyleLbl="node1" presStyleIdx="1" presStyleCnt="6"/>
      <dgm:spPr/>
      <dgm:t>
        <a:bodyPr/>
        <a:lstStyle/>
        <a:p>
          <a:endParaRPr lang="cs-CZ"/>
        </a:p>
      </dgm:t>
    </dgm:pt>
    <dgm:pt modelId="{C1188680-45A4-41A4-AC88-7B232DEA8031}" type="pres">
      <dgm:prSet presAssocID="{81FD65C8-4850-4D01-8B2A-231F68DEBC07}" presName="picture2" presStyleCnt="0"/>
      <dgm:spPr/>
    </dgm:pt>
    <dgm:pt modelId="{AFF80F6E-C4BD-4428-8F04-34D2A5CAF8BE}" type="pres">
      <dgm:prSet presAssocID="{81FD65C8-4850-4D01-8B2A-231F68DEBC07}" presName="imageRepeatNode" presStyleLbl="fgImgPlace1" presStyleIdx="1" presStyleCnt="6"/>
      <dgm:spPr/>
      <dgm:t>
        <a:bodyPr/>
        <a:lstStyle/>
        <a:p>
          <a:endParaRPr lang="cs-CZ"/>
        </a:p>
      </dgm:t>
    </dgm:pt>
    <dgm:pt modelId="{394557D5-056C-4432-A888-A142DE5138A9}" type="pres">
      <dgm:prSet presAssocID="{A6845728-D379-4ADB-923F-00A86D0CA833}" presName="parTx3" presStyleLbl="node1" presStyleIdx="2" presStyleCnt="6"/>
      <dgm:spPr/>
      <dgm:t>
        <a:bodyPr/>
        <a:lstStyle/>
        <a:p>
          <a:endParaRPr lang="cs-CZ"/>
        </a:p>
      </dgm:t>
    </dgm:pt>
    <dgm:pt modelId="{5F23C68F-2EA6-4C96-8D0E-9F6EE52D813A}" type="pres">
      <dgm:prSet presAssocID="{07B848BD-62EB-4CD7-A18D-BC56713301E9}" presName="picture3" presStyleCnt="0"/>
      <dgm:spPr/>
    </dgm:pt>
    <dgm:pt modelId="{193C85E9-CA44-4430-A532-28BFEC02B2DB}" type="pres">
      <dgm:prSet presAssocID="{07B848BD-62EB-4CD7-A18D-BC56713301E9}" presName="imageRepeatNode" presStyleLbl="fgImgPlace1" presStyleIdx="2" presStyleCnt="6"/>
      <dgm:spPr/>
      <dgm:t>
        <a:bodyPr/>
        <a:lstStyle/>
        <a:p>
          <a:endParaRPr lang="cs-CZ"/>
        </a:p>
      </dgm:t>
    </dgm:pt>
    <dgm:pt modelId="{FF4575DE-622B-409D-BA40-ACE8DD34C7D4}" type="pres">
      <dgm:prSet presAssocID="{030E1EFF-87A7-4ECF-8C8B-4D8BFA21AE21}" presName="parTx4" presStyleLbl="node1" presStyleIdx="3" presStyleCnt="6"/>
      <dgm:spPr/>
      <dgm:t>
        <a:bodyPr/>
        <a:lstStyle/>
        <a:p>
          <a:endParaRPr lang="cs-CZ"/>
        </a:p>
      </dgm:t>
    </dgm:pt>
    <dgm:pt modelId="{464322BA-3D96-4DB5-B1D3-37E1E39AEF01}" type="pres">
      <dgm:prSet presAssocID="{16060628-6105-40A5-BC4B-66EE4FD4C02C}" presName="picture4" presStyleCnt="0"/>
      <dgm:spPr/>
    </dgm:pt>
    <dgm:pt modelId="{AC1E5FEF-5B6E-4E87-B850-555DAD12A28F}" type="pres">
      <dgm:prSet presAssocID="{16060628-6105-40A5-BC4B-66EE4FD4C02C}" presName="imageRepeatNode" presStyleLbl="fgImgPlace1" presStyleIdx="3" presStyleCnt="6"/>
      <dgm:spPr/>
      <dgm:t>
        <a:bodyPr/>
        <a:lstStyle/>
        <a:p>
          <a:endParaRPr lang="cs-CZ"/>
        </a:p>
      </dgm:t>
    </dgm:pt>
    <dgm:pt modelId="{E76221B6-A1C0-4678-BA9E-1B8004F64489}" type="pres">
      <dgm:prSet presAssocID="{1D8C3481-8E98-4FE0-9670-5CCA24CBC899}" presName="parTx5" presStyleLbl="node1" presStyleIdx="4" presStyleCnt="6"/>
      <dgm:spPr/>
      <dgm:t>
        <a:bodyPr/>
        <a:lstStyle/>
        <a:p>
          <a:endParaRPr lang="cs-CZ"/>
        </a:p>
      </dgm:t>
    </dgm:pt>
    <dgm:pt modelId="{10BCAAA9-6AFF-4CB9-8EEF-F342C2CB5469}" type="pres">
      <dgm:prSet presAssocID="{75A969F6-DA66-4DC2-8BEE-32EA88055D10}" presName="picture5" presStyleCnt="0"/>
      <dgm:spPr/>
    </dgm:pt>
    <dgm:pt modelId="{D21C0981-CEEE-423C-BDB1-DFA8A4CDA6F3}" type="pres">
      <dgm:prSet presAssocID="{75A969F6-DA66-4DC2-8BEE-32EA88055D10}" presName="imageRepeatNode" presStyleLbl="fgImgPlace1" presStyleIdx="4" presStyleCnt="6"/>
      <dgm:spPr/>
      <dgm:t>
        <a:bodyPr/>
        <a:lstStyle/>
        <a:p>
          <a:endParaRPr lang="cs-CZ"/>
        </a:p>
      </dgm:t>
    </dgm:pt>
    <dgm:pt modelId="{754A14BE-3257-4369-8DEA-0791E8898B3B}" type="pres">
      <dgm:prSet presAssocID="{0D087DD9-E27A-4151-B936-65069B6DDA92}" presName="parTx6" presStyleLbl="node1" presStyleIdx="5" presStyleCnt="6"/>
      <dgm:spPr/>
      <dgm:t>
        <a:bodyPr/>
        <a:lstStyle/>
        <a:p>
          <a:endParaRPr lang="cs-CZ"/>
        </a:p>
      </dgm:t>
    </dgm:pt>
    <dgm:pt modelId="{C54979BF-9AC4-4553-B4C6-EF4152279C1F}" type="pres">
      <dgm:prSet presAssocID="{9AE60037-4CCD-499D-AA81-3779726ECDC4}" presName="picture6" presStyleCnt="0"/>
      <dgm:spPr/>
    </dgm:pt>
    <dgm:pt modelId="{664A866C-169F-48A2-8B5B-E76786C42B86}" type="pres">
      <dgm:prSet presAssocID="{9AE60037-4CCD-499D-AA81-3779726ECDC4}" presName="imageRepeatNode" presStyleLbl="fgImgPlace1" presStyleIdx="5" presStyleCnt="6"/>
      <dgm:spPr/>
      <dgm:t>
        <a:bodyPr/>
        <a:lstStyle/>
        <a:p>
          <a:endParaRPr lang="cs-CZ"/>
        </a:p>
      </dgm:t>
    </dgm:pt>
  </dgm:ptLst>
  <dgm:cxnLst>
    <dgm:cxn modelId="{46DEF317-A7DF-4EB1-86FF-DE3386A1722A}" type="presOf" srcId="{1D8C3481-8E98-4FE0-9670-5CCA24CBC899}" destId="{E76221B6-A1C0-4678-BA9E-1B8004F64489}" srcOrd="0" destOrd="0" presId="urn:microsoft.com/office/officeart/2008/layout/AscendingPictureAccentProcess"/>
    <dgm:cxn modelId="{D2A79E7E-3D51-4A0D-B998-110437B034F3}" type="presOf" srcId="{81FD65C8-4850-4D01-8B2A-231F68DEBC07}" destId="{AFF80F6E-C4BD-4428-8F04-34D2A5CAF8BE}" srcOrd="0" destOrd="0" presId="urn:microsoft.com/office/officeart/2008/layout/AscendingPictureAccentProcess"/>
    <dgm:cxn modelId="{48613B6A-1572-46D8-8984-26AFA8D6284E}" type="presOf" srcId="{AAA2BE73-4DDC-437F-B9B3-AB2637A1A0CC}" destId="{E71758E2-ABF4-4235-82D1-9299229A2FDB}" srcOrd="0" destOrd="0" presId="urn:microsoft.com/office/officeart/2008/layout/AscendingPictureAccentProcess"/>
    <dgm:cxn modelId="{AE19DD97-2776-4A00-845E-E1319DC539EB}" srcId="{4637192A-6462-496E-AB90-469004007043}" destId="{A6845728-D379-4ADB-923F-00A86D0CA833}" srcOrd="2" destOrd="0" parTransId="{A7B68E90-2EF6-4209-8E09-FD4BCFB29FD2}" sibTransId="{07B848BD-62EB-4CD7-A18D-BC56713301E9}"/>
    <dgm:cxn modelId="{E13595DF-0DF3-4470-94B3-FD5CE4844372}" type="presOf" srcId="{16060628-6105-40A5-BC4B-66EE4FD4C02C}" destId="{AC1E5FEF-5B6E-4E87-B850-555DAD12A28F}" srcOrd="0" destOrd="0" presId="urn:microsoft.com/office/officeart/2008/layout/AscendingPictureAccentProcess"/>
    <dgm:cxn modelId="{75ACC134-7B1C-4E97-ABF0-64CDF4E5220D}" srcId="{4637192A-6462-496E-AB90-469004007043}" destId="{1D8C3481-8E98-4FE0-9670-5CCA24CBC899}" srcOrd="4" destOrd="0" parTransId="{7FE8B633-9B67-43CF-BFE0-DD10270FF5E1}" sibTransId="{75A969F6-DA66-4DC2-8BEE-32EA88055D10}"/>
    <dgm:cxn modelId="{EE682513-AA6D-4E8B-8D26-439065AABEDF}" type="presOf" srcId="{A6845728-D379-4ADB-923F-00A86D0CA833}" destId="{394557D5-056C-4432-A888-A142DE5138A9}" srcOrd="0" destOrd="0" presId="urn:microsoft.com/office/officeart/2008/layout/AscendingPictureAccentProcess"/>
    <dgm:cxn modelId="{4A3829CA-D0B3-4758-BE01-646A3455BFA2}" type="presOf" srcId="{FCF8C40D-C5DD-4314-AC67-94A5939187FB}" destId="{2ECF04EC-AB57-4F3D-B62E-67EF172EAD48}" srcOrd="0" destOrd="0" presId="urn:microsoft.com/office/officeart/2008/layout/AscendingPictureAccentProcess"/>
    <dgm:cxn modelId="{597268D5-EAF9-4397-A724-981D527B8ED7}" type="presOf" srcId="{75A969F6-DA66-4DC2-8BEE-32EA88055D10}" destId="{D21C0981-CEEE-423C-BDB1-DFA8A4CDA6F3}" srcOrd="0" destOrd="0" presId="urn:microsoft.com/office/officeart/2008/layout/AscendingPictureAccentProcess"/>
    <dgm:cxn modelId="{0BA49C58-E573-4747-A168-38D4A564D641}" srcId="{4637192A-6462-496E-AB90-469004007043}" destId="{0D087DD9-E27A-4151-B936-65069B6DDA92}" srcOrd="5" destOrd="0" parTransId="{47DC522F-C28F-4C77-A3A7-D968A100E321}" sibTransId="{9AE60037-4CCD-499D-AA81-3779726ECDC4}"/>
    <dgm:cxn modelId="{F7D00125-B91C-4AAF-903D-EF6B830FF1AA}" type="presOf" srcId="{030E1EFF-87A7-4ECF-8C8B-4D8BFA21AE21}" destId="{FF4575DE-622B-409D-BA40-ACE8DD34C7D4}" srcOrd="0" destOrd="0" presId="urn:microsoft.com/office/officeart/2008/layout/AscendingPictureAccentProcess"/>
    <dgm:cxn modelId="{05CC5B88-740F-4DC6-8799-C539BEA3A37E}" type="presOf" srcId="{07B848BD-62EB-4CD7-A18D-BC56713301E9}" destId="{193C85E9-CA44-4430-A532-28BFEC02B2DB}" srcOrd="0" destOrd="0" presId="urn:microsoft.com/office/officeart/2008/layout/AscendingPictureAccentProcess"/>
    <dgm:cxn modelId="{F5BF4228-159C-4EDE-8B11-3689B21EE2C3}" type="presOf" srcId="{F775246B-17D9-4D05-82A0-E97F6610167C}" destId="{2E612E58-C610-44E7-BB4F-147EC1EAA4E7}" srcOrd="0" destOrd="0" presId="urn:microsoft.com/office/officeart/2008/layout/AscendingPictureAccentProcess"/>
    <dgm:cxn modelId="{674965EF-D70D-49F2-A0EF-896FC76BBB69}" srcId="{4637192A-6462-496E-AB90-469004007043}" destId="{FCF8C40D-C5DD-4314-AC67-94A5939187FB}" srcOrd="0" destOrd="0" parTransId="{8A515E21-E2D6-4168-8472-7774968FBA73}" sibTransId="{AAA2BE73-4DDC-437F-B9B3-AB2637A1A0CC}"/>
    <dgm:cxn modelId="{F648B31B-05FE-464F-8D88-B42BEB9F217B}" type="presOf" srcId="{4637192A-6462-496E-AB90-469004007043}" destId="{73864FFA-FF9D-4F73-9955-F693ECBC3A93}" srcOrd="0" destOrd="0" presId="urn:microsoft.com/office/officeart/2008/layout/AscendingPictureAccentProcess"/>
    <dgm:cxn modelId="{81BBB9B0-A5A8-476C-8CE1-54C1ED74423F}" srcId="{4637192A-6462-496E-AB90-469004007043}" destId="{F775246B-17D9-4D05-82A0-E97F6610167C}" srcOrd="1" destOrd="0" parTransId="{180008C3-3072-4453-965B-2BB4113C592F}" sibTransId="{81FD65C8-4850-4D01-8B2A-231F68DEBC07}"/>
    <dgm:cxn modelId="{BEFFA732-894C-435E-A0DA-98F57BAD61DA}" srcId="{4637192A-6462-496E-AB90-469004007043}" destId="{030E1EFF-87A7-4ECF-8C8B-4D8BFA21AE21}" srcOrd="3" destOrd="0" parTransId="{1BCC63B4-7FFA-4D1F-8FCF-9BA013D89F34}" sibTransId="{16060628-6105-40A5-BC4B-66EE4FD4C02C}"/>
    <dgm:cxn modelId="{89C02D70-89A1-43E6-9EE5-1E6C4AE361AE}" type="presOf" srcId="{9AE60037-4CCD-499D-AA81-3779726ECDC4}" destId="{664A866C-169F-48A2-8B5B-E76786C42B86}" srcOrd="0" destOrd="0" presId="urn:microsoft.com/office/officeart/2008/layout/AscendingPictureAccentProcess"/>
    <dgm:cxn modelId="{3EE97D38-81D7-4393-958B-562D8E30094D}" type="presOf" srcId="{0D087DD9-E27A-4151-B936-65069B6DDA92}" destId="{754A14BE-3257-4369-8DEA-0791E8898B3B}" srcOrd="0" destOrd="0" presId="urn:microsoft.com/office/officeart/2008/layout/AscendingPictureAccentProcess"/>
    <dgm:cxn modelId="{F9348030-EED4-4E57-86B2-B3483F03282A}" type="presParOf" srcId="{73864FFA-FF9D-4F73-9955-F693ECBC3A93}" destId="{ECB9E329-02A0-4DAA-B687-9EB739AC9996}" srcOrd="0" destOrd="0" presId="urn:microsoft.com/office/officeart/2008/layout/AscendingPictureAccentProcess"/>
    <dgm:cxn modelId="{1C8808EB-EB22-42EC-8BB0-F12DB917915A}" type="presParOf" srcId="{73864FFA-FF9D-4F73-9955-F693ECBC3A93}" destId="{0B93F5A3-0E72-43A3-9AD1-929982E6847B}" srcOrd="1" destOrd="0" presId="urn:microsoft.com/office/officeart/2008/layout/AscendingPictureAccentProcess"/>
    <dgm:cxn modelId="{B9743904-3FCA-4648-BD15-4056740B3A07}" type="presParOf" srcId="{73864FFA-FF9D-4F73-9955-F693ECBC3A93}" destId="{71ACD6D9-E571-4B85-B705-7B284CF2D231}" srcOrd="2" destOrd="0" presId="urn:microsoft.com/office/officeart/2008/layout/AscendingPictureAccentProcess"/>
    <dgm:cxn modelId="{84699E22-5721-45ED-BEB7-E3CFA14BAE23}" type="presParOf" srcId="{73864FFA-FF9D-4F73-9955-F693ECBC3A93}" destId="{D7A0E1C0-21EA-4A7B-A8F7-47BA0C9926BE}" srcOrd="3" destOrd="0" presId="urn:microsoft.com/office/officeart/2008/layout/AscendingPictureAccentProcess"/>
    <dgm:cxn modelId="{785631E9-2BCC-4AF0-B0A2-971E100065D4}" type="presParOf" srcId="{73864FFA-FF9D-4F73-9955-F693ECBC3A93}" destId="{1BF9A948-D9C3-40E3-A28C-568DF6D47197}" srcOrd="4" destOrd="0" presId="urn:microsoft.com/office/officeart/2008/layout/AscendingPictureAccentProcess"/>
    <dgm:cxn modelId="{D2356E6D-B556-4057-A513-4AD310B729BE}" type="presParOf" srcId="{73864FFA-FF9D-4F73-9955-F693ECBC3A93}" destId="{47109D04-6684-4783-BE82-D6129F4CFD4A}" srcOrd="5" destOrd="0" presId="urn:microsoft.com/office/officeart/2008/layout/AscendingPictureAccentProcess"/>
    <dgm:cxn modelId="{D068E8CE-4550-447C-A3D4-0227F919D560}" type="presParOf" srcId="{73864FFA-FF9D-4F73-9955-F693ECBC3A93}" destId="{F59ADAA3-2848-4651-9C58-408B7035E584}" srcOrd="6" destOrd="0" presId="urn:microsoft.com/office/officeart/2008/layout/AscendingPictureAccentProcess"/>
    <dgm:cxn modelId="{A55016FB-6171-4279-9432-C0779155F38C}" type="presParOf" srcId="{73864FFA-FF9D-4F73-9955-F693ECBC3A93}" destId="{8654A264-A36C-4DF2-88CD-23841CFAA6E1}" srcOrd="7" destOrd="0" presId="urn:microsoft.com/office/officeart/2008/layout/AscendingPictureAccentProcess"/>
    <dgm:cxn modelId="{83743FF0-B157-43DA-8CB7-B52F76CF31C1}" type="presParOf" srcId="{73864FFA-FF9D-4F73-9955-F693ECBC3A93}" destId="{9223A2FF-880A-4DC8-BF7D-6DDEC379455D}" srcOrd="8" destOrd="0" presId="urn:microsoft.com/office/officeart/2008/layout/AscendingPictureAccentProcess"/>
    <dgm:cxn modelId="{CE597428-EAA0-4BD3-AA51-2187CF8676FC}" type="presParOf" srcId="{73864FFA-FF9D-4F73-9955-F693ECBC3A93}" destId="{3C78D3ED-FB6C-4110-9B46-A4577E081740}" srcOrd="9" destOrd="0" presId="urn:microsoft.com/office/officeart/2008/layout/AscendingPictureAccentProcess"/>
    <dgm:cxn modelId="{AB4F3CC5-1CA1-4A6E-98A3-2D8AEF5C10FE}" type="presParOf" srcId="{73864FFA-FF9D-4F73-9955-F693ECBC3A93}" destId="{A720C8DA-D8D5-4CAF-8EFF-C2BCE18817DB}" srcOrd="10" destOrd="0" presId="urn:microsoft.com/office/officeart/2008/layout/AscendingPictureAccentProcess"/>
    <dgm:cxn modelId="{12014846-4FE9-468C-AB09-40ECEE4443B8}" type="presParOf" srcId="{73864FFA-FF9D-4F73-9955-F693ECBC3A93}" destId="{04580D47-0CE3-4CDB-88F5-75717DCABF84}" srcOrd="11" destOrd="0" presId="urn:microsoft.com/office/officeart/2008/layout/AscendingPictureAccentProcess"/>
    <dgm:cxn modelId="{CD4BEFC6-C546-496F-8F87-20376E563752}" type="presParOf" srcId="{73864FFA-FF9D-4F73-9955-F693ECBC3A93}" destId="{80B24DD0-797A-40EC-9979-3314ED1B54C6}" srcOrd="12" destOrd="0" presId="urn:microsoft.com/office/officeart/2008/layout/AscendingPictureAccentProcess"/>
    <dgm:cxn modelId="{C5A79CB8-3EC2-4691-98ED-16DECBF1583C}" type="presParOf" srcId="{73864FFA-FF9D-4F73-9955-F693ECBC3A93}" destId="{1A80728F-9DBF-4290-AD48-7C5D53BA2BA4}" srcOrd="13" destOrd="0" presId="urn:microsoft.com/office/officeart/2008/layout/AscendingPictureAccentProcess"/>
    <dgm:cxn modelId="{3CB71D91-360F-4D8D-A66B-84A3633A8DC0}" type="presParOf" srcId="{73864FFA-FF9D-4F73-9955-F693ECBC3A93}" destId="{543AB9DF-6BA8-4A75-8A69-91BD8E4C10CC}" srcOrd="14" destOrd="0" presId="urn:microsoft.com/office/officeart/2008/layout/AscendingPictureAccentProcess"/>
    <dgm:cxn modelId="{444A9FB6-1D98-47C5-A60C-BC6A52A38538}" type="presParOf" srcId="{73864FFA-FF9D-4F73-9955-F693ECBC3A93}" destId="{11791CA7-9FCF-4690-9CFA-B456E70078E2}" srcOrd="15" destOrd="0" presId="urn:microsoft.com/office/officeart/2008/layout/AscendingPictureAccentProcess"/>
    <dgm:cxn modelId="{8332E703-B4E6-4FD1-A434-217891853533}" type="presParOf" srcId="{73864FFA-FF9D-4F73-9955-F693ECBC3A93}" destId="{3248186E-ABB2-46D6-BB6F-5AB22136842C}" srcOrd="16" destOrd="0" presId="urn:microsoft.com/office/officeart/2008/layout/AscendingPictureAccentProcess"/>
    <dgm:cxn modelId="{040BD020-4D26-425C-92BC-476222E5FAC2}" type="presParOf" srcId="{73864FFA-FF9D-4F73-9955-F693ECBC3A93}" destId="{2ECF04EC-AB57-4F3D-B62E-67EF172EAD48}" srcOrd="17" destOrd="0" presId="urn:microsoft.com/office/officeart/2008/layout/AscendingPictureAccentProcess"/>
    <dgm:cxn modelId="{A6143C1B-4498-4CDA-A35B-C89E17DE2BCC}" type="presParOf" srcId="{73864FFA-FF9D-4F73-9955-F693ECBC3A93}" destId="{B40E9496-1BE1-4F32-ACD1-FA24EB7513FB}" srcOrd="18" destOrd="0" presId="urn:microsoft.com/office/officeart/2008/layout/AscendingPictureAccentProcess"/>
    <dgm:cxn modelId="{FA07D07D-AF0D-4D9C-9673-1C716C799B35}" type="presParOf" srcId="{B40E9496-1BE1-4F32-ACD1-FA24EB7513FB}" destId="{E71758E2-ABF4-4235-82D1-9299229A2FDB}" srcOrd="0" destOrd="0" presId="urn:microsoft.com/office/officeart/2008/layout/AscendingPictureAccentProcess"/>
    <dgm:cxn modelId="{67BE6538-8EAA-40D2-92D8-2DF064FF8625}" type="presParOf" srcId="{73864FFA-FF9D-4F73-9955-F693ECBC3A93}" destId="{2E612E58-C610-44E7-BB4F-147EC1EAA4E7}" srcOrd="19" destOrd="0" presId="urn:microsoft.com/office/officeart/2008/layout/AscendingPictureAccentProcess"/>
    <dgm:cxn modelId="{F78EE017-4844-4646-AC9D-8F0FAAEEE429}" type="presParOf" srcId="{73864FFA-FF9D-4F73-9955-F693ECBC3A93}" destId="{C1188680-45A4-41A4-AC88-7B232DEA8031}" srcOrd="20" destOrd="0" presId="urn:microsoft.com/office/officeart/2008/layout/AscendingPictureAccentProcess"/>
    <dgm:cxn modelId="{E6DC7D98-65D6-4442-998F-7A24C7FF8B34}" type="presParOf" srcId="{C1188680-45A4-41A4-AC88-7B232DEA8031}" destId="{AFF80F6E-C4BD-4428-8F04-34D2A5CAF8BE}" srcOrd="0" destOrd="0" presId="urn:microsoft.com/office/officeart/2008/layout/AscendingPictureAccentProcess"/>
    <dgm:cxn modelId="{C97D848F-489C-4373-9184-F0CB701F147D}" type="presParOf" srcId="{73864FFA-FF9D-4F73-9955-F693ECBC3A93}" destId="{394557D5-056C-4432-A888-A142DE5138A9}" srcOrd="21" destOrd="0" presId="urn:microsoft.com/office/officeart/2008/layout/AscendingPictureAccentProcess"/>
    <dgm:cxn modelId="{1C1F6C21-0F19-4CF1-ABD1-383D92990AF3}" type="presParOf" srcId="{73864FFA-FF9D-4F73-9955-F693ECBC3A93}" destId="{5F23C68F-2EA6-4C96-8D0E-9F6EE52D813A}" srcOrd="22" destOrd="0" presId="urn:microsoft.com/office/officeart/2008/layout/AscendingPictureAccentProcess"/>
    <dgm:cxn modelId="{F7F72BD5-CB76-4A1B-8C0C-5A16E096A11A}" type="presParOf" srcId="{5F23C68F-2EA6-4C96-8D0E-9F6EE52D813A}" destId="{193C85E9-CA44-4430-A532-28BFEC02B2DB}" srcOrd="0" destOrd="0" presId="urn:microsoft.com/office/officeart/2008/layout/AscendingPictureAccentProcess"/>
    <dgm:cxn modelId="{A5362FE0-0C0A-486B-98DB-006A0C17F0AB}" type="presParOf" srcId="{73864FFA-FF9D-4F73-9955-F693ECBC3A93}" destId="{FF4575DE-622B-409D-BA40-ACE8DD34C7D4}" srcOrd="23" destOrd="0" presId="urn:microsoft.com/office/officeart/2008/layout/AscendingPictureAccentProcess"/>
    <dgm:cxn modelId="{D4518731-2395-4F9C-8812-904EC158EBBF}" type="presParOf" srcId="{73864FFA-FF9D-4F73-9955-F693ECBC3A93}" destId="{464322BA-3D96-4DB5-B1D3-37E1E39AEF01}" srcOrd="24" destOrd="0" presId="urn:microsoft.com/office/officeart/2008/layout/AscendingPictureAccentProcess"/>
    <dgm:cxn modelId="{20A26F55-39F1-4C18-9BF8-9260CBA1B4FD}" type="presParOf" srcId="{464322BA-3D96-4DB5-B1D3-37E1E39AEF01}" destId="{AC1E5FEF-5B6E-4E87-B850-555DAD12A28F}" srcOrd="0" destOrd="0" presId="urn:microsoft.com/office/officeart/2008/layout/AscendingPictureAccentProcess"/>
    <dgm:cxn modelId="{86F91E7D-B8B4-4154-84F2-040DF6D6AEE8}" type="presParOf" srcId="{73864FFA-FF9D-4F73-9955-F693ECBC3A93}" destId="{E76221B6-A1C0-4678-BA9E-1B8004F64489}" srcOrd="25" destOrd="0" presId="urn:microsoft.com/office/officeart/2008/layout/AscendingPictureAccentProcess"/>
    <dgm:cxn modelId="{7C113D94-1BB3-4E8B-8D7B-23816C2DB2B3}" type="presParOf" srcId="{73864FFA-FF9D-4F73-9955-F693ECBC3A93}" destId="{10BCAAA9-6AFF-4CB9-8EEF-F342C2CB5469}" srcOrd="26" destOrd="0" presId="urn:microsoft.com/office/officeart/2008/layout/AscendingPictureAccentProcess"/>
    <dgm:cxn modelId="{172B8BC7-0F6A-4ADE-812D-37F396AB65F6}" type="presParOf" srcId="{10BCAAA9-6AFF-4CB9-8EEF-F342C2CB5469}" destId="{D21C0981-CEEE-423C-BDB1-DFA8A4CDA6F3}" srcOrd="0" destOrd="0" presId="urn:microsoft.com/office/officeart/2008/layout/AscendingPictureAccentProcess"/>
    <dgm:cxn modelId="{9FDB697E-52DE-4AB0-8E42-24D1DA0BC72B}" type="presParOf" srcId="{73864FFA-FF9D-4F73-9955-F693ECBC3A93}" destId="{754A14BE-3257-4369-8DEA-0791E8898B3B}" srcOrd="27" destOrd="0" presId="urn:microsoft.com/office/officeart/2008/layout/AscendingPictureAccentProcess"/>
    <dgm:cxn modelId="{073EF24E-B5C4-4CC5-993B-458C72E9D311}" type="presParOf" srcId="{73864FFA-FF9D-4F73-9955-F693ECBC3A93}" destId="{C54979BF-9AC4-4553-B4C6-EF4152279C1F}" srcOrd="28" destOrd="0" presId="urn:microsoft.com/office/officeart/2008/layout/AscendingPictureAccentProcess"/>
    <dgm:cxn modelId="{AC5AE045-90F1-4007-954F-ADF00561B87F}" type="presParOf" srcId="{C54979BF-9AC4-4553-B4C6-EF4152279C1F}" destId="{664A866C-169F-48A2-8B5B-E76786C42B86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9E329-02A0-4DAA-B687-9EB739AC9996}">
      <dsp:nvSpPr>
        <dsp:cNvPr id="0" name=""/>
        <dsp:cNvSpPr/>
      </dsp:nvSpPr>
      <dsp:spPr>
        <a:xfrm>
          <a:off x="2886038" y="4596887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3F5A3-0E72-43A3-9AD1-929982E6847B}">
      <dsp:nvSpPr>
        <dsp:cNvPr id="0" name=""/>
        <dsp:cNvSpPr/>
      </dsp:nvSpPr>
      <dsp:spPr>
        <a:xfrm>
          <a:off x="2724274" y="4666246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ACD6D9-E571-4B85-B705-7B284CF2D231}">
      <dsp:nvSpPr>
        <dsp:cNvPr id="0" name=""/>
        <dsp:cNvSpPr/>
      </dsp:nvSpPr>
      <dsp:spPr>
        <a:xfrm>
          <a:off x="2559469" y="4725309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0E1C0-21EA-4A7B-A8F7-47BA0C9926BE}">
      <dsp:nvSpPr>
        <dsp:cNvPr id="0" name=""/>
        <dsp:cNvSpPr/>
      </dsp:nvSpPr>
      <dsp:spPr>
        <a:xfrm>
          <a:off x="2392231" y="4773535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9A948-D9C3-40E3-A28C-568DF6D47197}">
      <dsp:nvSpPr>
        <dsp:cNvPr id="0" name=""/>
        <dsp:cNvSpPr/>
      </dsp:nvSpPr>
      <dsp:spPr>
        <a:xfrm>
          <a:off x="2223169" y="4810924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109D04-6684-4783-BE82-D6129F4CFD4A}">
      <dsp:nvSpPr>
        <dsp:cNvPr id="0" name=""/>
        <dsp:cNvSpPr/>
      </dsp:nvSpPr>
      <dsp:spPr>
        <a:xfrm>
          <a:off x="3804325" y="3947189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ADAA3-2848-4651-9C58-408B7035E584}">
      <dsp:nvSpPr>
        <dsp:cNvPr id="0" name=""/>
        <dsp:cNvSpPr/>
      </dsp:nvSpPr>
      <dsp:spPr>
        <a:xfrm>
          <a:off x="3669319" y="4076153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54A264-A36C-4DF2-88CD-23841CFAA6E1}">
      <dsp:nvSpPr>
        <dsp:cNvPr id="0" name=""/>
        <dsp:cNvSpPr/>
      </dsp:nvSpPr>
      <dsp:spPr>
        <a:xfrm>
          <a:off x="4390569" y="3181531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3A2FF-880A-4DC8-BF7D-6DDEC379455D}">
      <dsp:nvSpPr>
        <dsp:cNvPr id="0" name=""/>
        <dsp:cNvSpPr/>
      </dsp:nvSpPr>
      <dsp:spPr>
        <a:xfrm>
          <a:off x="4787683" y="2276072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78D3ED-FB6C-4110-9B46-A4577E081740}">
      <dsp:nvSpPr>
        <dsp:cNvPr id="0" name=""/>
        <dsp:cNvSpPr/>
      </dsp:nvSpPr>
      <dsp:spPr>
        <a:xfrm>
          <a:off x="4976813" y="1333224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20C8DA-D8D5-4CAF-8EFF-C2BCE18817DB}">
      <dsp:nvSpPr>
        <dsp:cNvPr id="0" name=""/>
        <dsp:cNvSpPr/>
      </dsp:nvSpPr>
      <dsp:spPr>
        <a:xfrm>
          <a:off x="4812008" y="212643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0D47-0CE3-4CDB-88F5-75717DCABF84}">
      <dsp:nvSpPr>
        <dsp:cNvPr id="0" name=""/>
        <dsp:cNvSpPr/>
      </dsp:nvSpPr>
      <dsp:spPr>
        <a:xfrm>
          <a:off x="4924513" y="122151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24DD0-797A-40EC-9979-3314ED1B54C6}">
      <dsp:nvSpPr>
        <dsp:cNvPr id="0" name=""/>
        <dsp:cNvSpPr/>
      </dsp:nvSpPr>
      <dsp:spPr>
        <a:xfrm>
          <a:off x="5037627" y="31660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80728F-9DBF-4290-AD48-7C5D53BA2BA4}">
      <dsp:nvSpPr>
        <dsp:cNvPr id="0" name=""/>
        <dsp:cNvSpPr/>
      </dsp:nvSpPr>
      <dsp:spPr>
        <a:xfrm>
          <a:off x="5150132" y="122151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AB9DF-6BA8-4A75-8A69-91BD8E4C10CC}">
      <dsp:nvSpPr>
        <dsp:cNvPr id="0" name=""/>
        <dsp:cNvSpPr/>
      </dsp:nvSpPr>
      <dsp:spPr>
        <a:xfrm>
          <a:off x="5262638" y="212643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91CA7-9FCF-4690-9CFA-B456E70078E2}">
      <dsp:nvSpPr>
        <dsp:cNvPr id="0" name=""/>
        <dsp:cNvSpPr/>
      </dsp:nvSpPr>
      <dsp:spPr>
        <a:xfrm>
          <a:off x="5037627" y="222397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48186E-ABB2-46D6-BB6F-5AB22136842C}">
      <dsp:nvSpPr>
        <dsp:cNvPr id="0" name=""/>
        <dsp:cNvSpPr/>
      </dsp:nvSpPr>
      <dsp:spPr>
        <a:xfrm>
          <a:off x="5037627" y="413134"/>
          <a:ext cx="76017" cy="760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F04EC-AB57-4F3D-B62E-67EF172EAD48}">
      <dsp:nvSpPr>
        <dsp:cNvPr id="0" name=""/>
        <dsp:cNvSpPr/>
      </dsp:nvSpPr>
      <dsp:spPr>
        <a:xfrm>
          <a:off x="1831225" y="4947552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Access to memory with page-miss</a:t>
          </a:r>
          <a:endParaRPr lang="cs-CZ" sz="1000" kern="1200" dirty="0"/>
        </a:p>
      </dsp:txBody>
      <dsp:txXfrm>
        <a:off x="1852677" y="4969004"/>
        <a:ext cx="1596633" cy="396549"/>
      </dsp:txXfrm>
    </dsp:sp>
    <dsp:sp modelId="{E71758E2-ABF4-4235-82D1-9299229A2FDB}">
      <dsp:nvSpPr>
        <dsp:cNvPr id="0" name=""/>
        <dsp:cNvSpPr/>
      </dsp:nvSpPr>
      <dsp:spPr>
        <a:xfrm>
          <a:off x="1376338" y="4516497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612E58-C610-44E7-BB4F-147EC1EAA4E7}">
      <dsp:nvSpPr>
        <dsp:cNvPr id="0" name=""/>
        <dsp:cNvSpPr/>
      </dsp:nvSpPr>
      <dsp:spPr>
        <a:xfrm>
          <a:off x="3403259" y="4424651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err="1" smtClean="0"/>
            <a:t>Async</a:t>
          </a:r>
          <a:r>
            <a:rPr lang="en-US" sz="1000" kern="1200" dirty="0" smtClean="0"/>
            <a:t> call</a:t>
          </a:r>
          <a:endParaRPr lang="cs-CZ" sz="1000" kern="1200" dirty="0"/>
        </a:p>
      </dsp:txBody>
      <dsp:txXfrm>
        <a:off x="3424711" y="4446103"/>
        <a:ext cx="1596633" cy="396549"/>
      </dsp:txXfrm>
    </dsp:sp>
    <dsp:sp modelId="{AFF80F6E-C4BD-4428-8F04-34D2A5CAF8BE}">
      <dsp:nvSpPr>
        <dsp:cNvPr id="0" name=""/>
        <dsp:cNvSpPr/>
      </dsp:nvSpPr>
      <dsp:spPr>
        <a:xfrm>
          <a:off x="2948372" y="3993596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557D5-056C-4432-A888-A142DE5138A9}">
      <dsp:nvSpPr>
        <dsp:cNvPr id="0" name=""/>
        <dsp:cNvSpPr/>
      </dsp:nvSpPr>
      <dsp:spPr>
        <a:xfrm>
          <a:off x="4178633" y="3641654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New thread</a:t>
          </a:r>
          <a:endParaRPr lang="cs-CZ" sz="1000" kern="1200" dirty="0"/>
        </a:p>
      </dsp:txBody>
      <dsp:txXfrm>
        <a:off x="4200085" y="3663106"/>
        <a:ext cx="1596633" cy="396549"/>
      </dsp:txXfrm>
    </dsp:sp>
    <dsp:sp modelId="{193C85E9-CA44-4430-A532-28BFEC02B2DB}">
      <dsp:nvSpPr>
        <dsp:cNvPr id="0" name=""/>
        <dsp:cNvSpPr/>
      </dsp:nvSpPr>
      <dsp:spPr>
        <a:xfrm>
          <a:off x="3723747" y="3210599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4575DE-622B-409D-BA40-ACE8DD34C7D4}">
      <dsp:nvSpPr>
        <dsp:cNvPr id="0" name=""/>
        <dsp:cNvSpPr/>
      </dsp:nvSpPr>
      <dsp:spPr>
        <a:xfrm>
          <a:off x="4646291" y="2784420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Filesystem call</a:t>
          </a:r>
          <a:endParaRPr lang="cs-CZ" sz="1000" kern="1200" dirty="0"/>
        </a:p>
      </dsp:txBody>
      <dsp:txXfrm>
        <a:off x="4667743" y="2805872"/>
        <a:ext cx="1596633" cy="396549"/>
      </dsp:txXfrm>
    </dsp:sp>
    <dsp:sp modelId="{AC1E5FEF-5B6E-4E87-B850-555DAD12A28F}">
      <dsp:nvSpPr>
        <dsp:cNvPr id="0" name=""/>
        <dsp:cNvSpPr/>
      </dsp:nvSpPr>
      <dsp:spPr>
        <a:xfrm>
          <a:off x="4191404" y="2353366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6221B6-A1C0-4678-BA9E-1B8004F64489}">
      <dsp:nvSpPr>
        <dsp:cNvPr id="0" name=""/>
        <dsp:cNvSpPr/>
      </dsp:nvSpPr>
      <dsp:spPr>
        <a:xfrm>
          <a:off x="4947927" y="1861080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Database call</a:t>
          </a:r>
          <a:endParaRPr lang="cs-CZ" sz="1000" kern="1200" dirty="0"/>
        </a:p>
      </dsp:txBody>
      <dsp:txXfrm>
        <a:off x="4969379" y="1882532"/>
        <a:ext cx="1596633" cy="396549"/>
      </dsp:txXfrm>
    </dsp:sp>
    <dsp:sp modelId="{D21C0981-CEEE-423C-BDB1-DFA8A4CDA6F3}">
      <dsp:nvSpPr>
        <dsp:cNvPr id="0" name=""/>
        <dsp:cNvSpPr/>
      </dsp:nvSpPr>
      <dsp:spPr>
        <a:xfrm>
          <a:off x="4493040" y="1430025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4A14BE-3257-4369-8DEA-0791E8898B3B}">
      <dsp:nvSpPr>
        <dsp:cNvPr id="0" name=""/>
        <dsp:cNvSpPr/>
      </dsp:nvSpPr>
      <dsp:spPr>
        <a:xfrm>
          <a:off x="5112124" y="952911"/>
          <a:ext cx="1639537" cy="4394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7035" tIns="38100" rIns="38100" bIns="3810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HTTP request</a:t>
          </a:r>
          <a:endParaRPr lang="cs-CZ" sz="1000" kern="1200" dirty="0"/>
        </a:p>
      </dsp:txBody>
      <dsp:txXfrm>
        <a:off x="5133576" y="974363"/>
        <a:ext cx="1596633" cy="396549"/>
      </dsp:txXfrm>
    </dsp:sp>
    <dsp:sp modelId="{664A866C-169F-48A2-8B5B-E76786C42B86}">
      <dsp:nvSpPr>
        <dsp:cNvPr id="0" name=""/>
        <dsp:cNvSpPr/>
      </dsp:nvSpPr>
      <dsp:spPr>
        <a:xfrm>
          <a:off x="4657237" y="521856"/>
          <a:ext cx="760171" cy="760238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1AE80-542F-45BD-8762-11343D5B4444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C6134D-2A8E-4C34-93E9-CBBCBC3E8C4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780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AD013-4C05-4B85-AC4F-3150E3C875D3}" type="datetimeFigureOut">
              <a:rPr lang="cs-CZ" smtClean="0"/>
              <a:t>08.04.2018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954F3-3C2E-4422-8209-082C90DBBF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8115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24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Intersect is a</a:t>
            </a:r>
            <a:r>
              <a:rPr lang="en-US" baseline="0" dirty="0" smtClean="0"/>
              <a:t> good example how enumerable operations may be inefficient due to lack of knowledge</a:t>
            </a:r>
          </a:p>
          <a:p>
            <a:r>
              <a:rPr lang="en-US" baseline="0" dirty="0" smtClean="0"/>
              <a:t>The bare minimum needed is one loop and one lookup, but the lookup must be over the larger and it must be a set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2598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Couple</a:t>
            </a:r>
            <a:r>
              <a:rPr lang="en-US" baseline="0" dirty="0" smtClean="0"/>
              <a:t> of hints that will help you realize how your code stands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701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Grouping,</a:t>
            </a:r>
            <a:r>
              <a:rPr lang="en-US" baseline="0" dirty="0" smtClean="0"/>
              <a:t> aka optimizing access to chunks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74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needed when there are “external factors”</a:t>
            </a:r>
            <a:r>
              <a:rPr lang="en-US" baseline="0" dirty="0" smtClean="0"/>
              <a:t> = actions that execute outside current context</a:t>
            </a:r>
          </a:p>
          <a:p>
            <a:r>
              <a:rPr lang="en-US" baseline="0" dirty="0" smtClean="0"/>
              <a:t>Each order of distance from processor multiplies latency of such actions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2882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Just a brief</a:t>
            </a:r>
            <a:r>
              <a:rPr lang="en-US" baseline="0" dirty="0" smtClean="0"/>
              <a:t> overview of choices we have</a:t>
            </a:r>
          </a:p>
          <a:p>
            <a:r>
              <a:rPr lang="en-US" dirty="0" smtClean="0"/>
              <a:t>In general when external factors are involved, we</a:t>
            </a:r>
            <a:r>
              <a:rPr lang="en-US" baseline="0" dirty="0" smtClean="0"/>
              <a:t> should use bulk or batch processing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5019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Often used argument against</a:t>
            </a:r>
            <a:r>
              <a:rPr lang="en-US" baseline="0" dirty="0" smtClean="0"/>
              <a:t> doing things bulk-first is low load performance</a:t>
            </a:r>
          </a:p>
          <a:p>
            <a:r>
              <a:rPr lang="en-US" baseline="0" dirty="0" smtClean="0"/>
              <a:t>But the reality is, the machine can take it</a:t>
            </a:r>
          </a:p>
          <a:p>
            <a:r>
              <a:rPr lang="en-US" baseline="0" dirty="0" smtClean="0"/>
              <a:t>Unless you have time to do micro-optimizations and implement both bulk and one-by-one, bulk is better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72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to keep problematic clients off the others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5055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Isolation is important especiall</a:t>
            </a:r>
            <a:r>
              <a:rPr lang="en-US" baseline="0" dirty="0" smtClean="0"/>
              <a:t>y for multitenant solutions to prevent draining resources</a:t>
            </a:r>
          </a:p>
          <a:p>
            <a:r>
              <a:rPr lang="en-US" baseline="0" dirty="0" smtClean="0"/>
              <a:t>Resources are limited</a:t>
            </a:r>
          </a:p>
          <a:p>
            <a:r>
              <a:rPr lang="en-US" baseline="0" dirty="0" smtClean="0"/>
              <a:t>There are many existing solutions to this</a:t>
            </a:r>
          </a:p>
          <a:p>
            <a:r>
              <a:rPr lang="en-US" baseline="0" dirty="0" smtClean="0"/>
              <a:t>Just allow the system parallelization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88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Parallelism</a:t>
            </a:r>
            <a:r>
              <a:rPr lang="en-US" baseline="0" dirty="0" smtClean="0"/>
              <a:t> prevents </a:t>
            </a:r>
            <a:r>
              <a:rPr lang="en-US" baseline="0" dirty="0" err="1" smtClean="0"/>
              <a:t>DoS</a:t>
            </a:r>
            <a:endParaRPr lang="en-US" baseline="0" dirty="0" smtClean="0"/>
          </a:p>
          <a:p>
            <a:r>
              <a:rPr lang="en-US" baseline="0" dirty="0" smtClean="0"/>
              <a:t>But for properly responsive system one needs to prevent blocking majority of resources</a:t>
            </a:r>
          </a:p>
          <a:p>
            <a:r>
              <a:rPr lang="en-US" baseline="0" dirty="0" smtClean="0"/>
              <a:t>Rate limitation is the easiest way to do it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Waste is something that you used,</a:t>
            </a:r>
            <a:r>
              <a:rPr lang="en-US" baseline="0" dirty="0" smtClean="0"/>
              <a:t> but didn’t really need</a:t>
            </a:r>
          </a:p>
          <a:p>
            <a:r>
              <a:rPr lang="en-US" baseline="0" dirty="0" smtClean="0"/>
              <a:t>In large solutions, it often multiplies needed resources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334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</a:t>
            </a:r>
            <a:r>
              <a:rPr lang="en-US" baseline="0" dirty="0" smtClean="0"/>
              <a:t> products – One established, One former internal startup </a:t>
            </a:r>
          </a:p>
          <a:p>
            <a:r>
              <a:rPr lang="en-US" baseline="0" dirty="0" smtClean="0"/>
              <a:t>Split position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0439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Waste is produced mostly</a:t>
            </a:r>
            <a:r>
              <a:rPr lang="en-US" baseline="0" dirty="0" smtClean="0"/>
              <a:t> by loading or handling data not directly related to data you need</a:t>
            </a:r>
          </a:p>
          <a:p>
            <a:r>
              <a:rPr lang="en-US" dirty="0" smtClean="0"/>
              <a:t>Two typical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Continuous</a:t>
            </a:r>
            <a:r>
              <a:rPr lang="en-US" baseline="0" dirty="0" smtClean="0"/>
              <a:t> storage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Partitioning vs. fragmentation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749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Sometimes it is just about not referencing all data in memory</a:t>
            </a:r>
          </a:p>
          <a:p>
            <a:r>
              <a:rPr lang="en-US" dirty="0" smtClean="0"/>
              <a:t>B</a:t>
            </a:r>
            <a:r>
              <a:rPr lang="en-US" baseline="0" dirty="0" smtClean="0"/>
              <a:t>ulk processing improves performance but may have pitfalls</a:t>
            </a:r>
            <a:endParaRPr lang="en-US" dirty="0" smtClean="0"/>
          </a:p>
          <a:p>
            <a:r>
              <a:rPr lang="en-US" dirty="0" smtClean="0"/>
              <a:t>If you cut the problem into pieces</a:t>
            </a:r>
            <a:r>
              <a:rPr lang="en-US" baseline="0" dirty="0" smtClean="0"/>
              <a:t>, the resources will not starve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647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Talking</a:t>
            </a:r>
            <a:r>
              <a:rPr lang="en-US" baseline="0" dirty="0" smtClean="0"/>
              <a:t> about memory, avoid replication of unneeded data</a:t>
            </a:r>
          </a:p>
          <a:p>
            <a:r>
              <a:rPr lang="en-US" baseline="0" dirty="0" smtClean="0"/>
              <a:t>Cloning is often used at the repository level, but causes a lot of allocation and therefore deallocation</a:t>
            </a:r>
          </a:p>
          <a:p>
            <a:r>
              <a:rPr lang="en-US" baseline="0" dirty="0" smtClean="0"/>
              <a:t>One option is to try to be careful</a:t>
            </a:r>
          </a:p>
          <a:p>
            <a:r>
              <a:rPr lang="en-US" baseline="0" dirty="0" smtClean="0"/>
              <a:t>But having it checked by the compiler is always safer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816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People often think</a:t>
            </a:r>
            <a:r>
              <a:rPr lang="en-US" baseline="0" dirty="0" smtClean="0"/>
              <a:t> that offloading the operation to database solves the problem</a:t>
            </a:r>
          </a:p>
          <a:p>
            <a:r>
              <a:rPr lang="en-US" baseline="0" dirty="0" smtClean="0"/>
              <a:t>Entity framework etc. does effectively only basic operations</a:t>
            </a:r>
          </a:p>
          <a:p>
            <a:r>
              <a:rPr lang="en-US" baseline="0" dirty="0" smtClean="0"/>
              <a:t>But at the database side the problem is the same</a:t>
            </a:r>
          </a:p>
          <a:p>
            <a:r>
              <a:rPr lang="en-US" baseline="0" dirty="0" smtClean="0"/>
              <a:t>Think about what the database engine must do for you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86580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 of our features in </a:t>
            </a:r>
            <a:r>
              <a:rPr lang="en-US" dirty="0" err="1" smtClean="0"/>
              <a:t>Kentico</a:t>
            </a:r>
            <a:r>
              <a:rPr lang="en-US" dirty="0" smtClean="0"/>
              <a:t> Cloud</a:t>
            </a:r>
            <a:r>
              <a:rPr lang="en-US" baseline="0" dirty="0" smtClean="0"/>
              <a:t> - segmentation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888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Segment recalculation query</a:t>
            </a:r>
          </a:p>
          <a:p>
            <a:r>
              <a:rPr lang="en-US" dirty="0" smtClean="0"/>
              <a:t>With</a:t>
            </a:r>
            <a:r>
              <a:rPr lang="en-US" baseline="0" dirty="0" smtClean="0"/>
              <a:t> a lot of waste involved</a:t>
            </a:r>
          </a:p>
          <a:p>
            <a:r>
              <a:rPr lang="en-US" baseline="0" dirty="0" smtClean="0"/>
              <a:t>The goal of the query is to get the IDs and update previous state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4568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Altered</a:t>
            </a:r>
            <a:r>
              <a:rPr lang="en-US" baseline="0" dirty="0" smtClean="0"/>
              <a:t> query does the same, but cuts unnecessary data ASAP</a:t>
            </a:r>
          </a:p>
          <a:p>
            <a:r>
              <a:rPr lang="en-US" baseline="0" dirty="0" smtClean="0"/>
              <a:t>Improvements are dramatic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95748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part about threats which are not really threats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33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generated</a:t>
            </a:r>
            <a:r>
              <a:rPr lang="en-US" baseline="0" dirty="0" smtClean="0"/>
              <a:t> some sample data and run load test</a:t>
            </a:r>
          </a:p>
          <a:p>
            <a:r>
              <a:rPr lang="en-US" baseline="0" dirty="0" smtClean="0"/>
              <a:t>Found some problematic parts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50743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counting of complexity</a:t>
            </a:r>
          </a:p>
          <a:p>
            <a:r>
              <a:rPr lang="en-US" baseline="0" dirty="0" smtClean="0"/>
              <a:t>Worst case was unrealistic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827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our numbers with the two products</a:t>
            </a:r>
          </a:p>
          <a:p>
            <a:r>
              <a:rPr lang="en-US" baseline="0" dirty="0" smtClean="0"/>
              <a:t>Multitenant sites</a:t>
            </a:r>
          </a:p>
          <a:p>
            <a:r>
              <a:rPr lang="en-US" baseline="0" dirty="0" smtClean="0"/>
              <a:t>Large sites</a:t>
            </a:r>
          </a:p>
          <a:p>
            <a:r>
              <a:rPr lang="en-US" dirty="0" smtClean="0"/>
              <a:t>High traffic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03494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News site / article archetype</a:t>
            </a:r>
            <a:r>
              <a:rPr lang="en-US" baseline="0" dirty="0" smtClean="0"/>
              <a:t> … no more than couple of tens of references</a:t>
            </a:r>
          </a:p>
          <a:p>
            <a:r>
              <a:rPr lang="en-US" dirty="0" smtClean="0"/>
              <a:t>And the overall complexity is … reasonable</a:t>
            </a:r>
          </a:p>
          <a:p>
            <a:r>
              <a:rPr lang="en-US" dirty="0" smtClean="0"/>
              <a:t>So</a:t>
            </a:r>
            <a:r>
              <a:rPr lang="en-US" baseline="0" dirty="0" smtClean="0"/>
              <a:t> why it was found as bottleneck in the first place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4827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testing data did</a:t>
            </a:r>
            <a:r>
              <a:rPr lang="en-US" baseline="0" dirty="0" smtClean="0"/>
              <a:t> not correspond to production reality</a:t>
            </a:r>
          </a:p>
          <a:p>
            <a:r>
              <a:rPr lang="en-US" baseline="0" dirty="0" smtClean="0"/>
              <a:t>In the end, we dropped the optimized code, and used caching so this executes less often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01941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</a:t>
            </a:r>
            <a:r>
              <a:rPr lang="en-US" baseline="0" dirty="0" smtClean="0"/>
              <a:t> summarize, even if you aren’t explicitly told, think about the scalability</a:t>
            </a:r>
          </a:p>
          <a:p>
            <a:r>
              <a:rPr lang="en-US" baseline="0" dirty="0" smtClean="0"/>
              <a:t>At least about these very basic aspects</a:t>
            </a:r>
          </a:p>
          <a:p>
            <a:r>
              <a:rPr lang="en-US" baseline="0" dirty="0" smtClean="0"/>
              <a:t>And don’t forget that if you don’t, it will hunt you later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49533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That</a:t>
            </a:r>
            <a:r>
              <a:rPr lang="en-US" baseline="0" dirty="0" smtClean="0"/>
              <a:t> is all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0839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On-premis</a:t>
            </a:r>
            <a:r>
              <a:rPr lang="en-US" baseline="0" dirty="0" smtClean="0"/>
              <a:t>e and SaaS shares some similar aspects, but with different solutions and priorities</a:t>
            </a:r>
          </a:p>
          <a:p>
            <a:r>
              <a:rPr lang="en-US" baseline="0" dirty="0" smtClean="0"/>
              <a:t>On-premise – </a:t>
            </a:r>
          </a:p>
          <a:p>
            <a:r>
              <a:rPr lang="en-US" baseline="0" dirty="0" smtClean="0"/>
              <a:t>SaaS – More flexible, but need to be more careful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0550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typical</a:t>
            </a:r>
            <a:r>
              <a:rPr lang="en-US" baseline="0" dirty="0" smtClean="0"/>
              <a:t> conversations around scalability</a:t>
            </a:r>
          </a:p>
          <a:p>
            <a:r>
              <a:rPr lang="en-US" baseline="0" dirty="0" smtClean="0"/>
              <a:t>In the end, the problem gets so large that it influences the company strategy</a:t>
            </a:r>
          </a:p>
          <a:p>
            <a:r>
              <a:rPr lang="en-US" baseline="0" dirty="0" smtClean="0"/>
              <a:t>You either lose money on not being able to sell, or postponing planned features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0308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goal of this presentation is to give you hints</a:t>
            </a:r>
            <a:r>
              <a:rPr lang="en-US" baseline="0" dirty="0" smtClean="0"/>
              <a:t> for scalability that you can easily execute during your normal development</a:t>
            </a:r>
          </a:p>
          <a:p>
            <a:r>
              <a:rPr lang="en-US" baseline="0" dirty="0" smtClean="0"/>
              <a:t>Thinks about it</a:t>
            </a:r>
            <a:endParaRPr lang="en-US" dirty="0" smtClean="0"/>
          </a:p>
          <a:p>
            <a:r>
              <a:rPr lang="en-US" dirty="0" smtClean="0"/>
              <a:t>Divided</a:t>
            </a:r>
            <a:r>
              <a:rPr lang="en-US" baseline="0" dirty="0" smtClean="0"/>
              <a:t> into several categories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507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Counting costs is the absolute basis of thinking about scalability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831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the counting is abstract, we are</a:t>
            </a:r>
            <a:r>
              <a:rPr lang="en-US" baseline="0" dirty="0" smtClean="0"/>
              <a:t> interested in trends and orders of magnitude, not exact numbers</a:t>
            </a:r>
          </a:p>
          <a:p>
            <a:r>
              <a:rPr lang="en-US" baseline="0" dirty="0" smtClean="0"/>
              <a:t>Typical goal in data processing is to convert </a:t>
            </a:r>
            <a:r>
              <a:rPr lang="en-US" baseline="0" dirty="0" err="1" smtClean="0"/>
              <a:t>sqr</a:t>
            </a:r>
            <a:r>
              <a:rPr lang="en-US" baseline="0" dirty="0" smtClean="0"/>
              <a:t>(n) to n*log n</a:t>
            </a:r>
          </a:p>
          <a:p>
            <a:r>
              <a:rPr lang="en-US" baseline="0" dirty="0" smtClean="0"/>
              <a:t>The cause of each scalability issue is a loop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will show you one example of our code that we optimized</a:t>
            </a:r>
          </a:p>
          <a:p>
            <a:r>
              <a:rPr lang="en-US" baseline="0" dirty="0" smtClean="0"/>
              <a:t>Subtle change may have significant results</a:t>
            </a:r>
          </a:p>
          <a:p>
            <a:r>
              <a:rPr lang="en-US" baseline="0" dirty="0" smtClean="0"/>
              <a:t>Where and contains is quite clear, let’s look at the intersect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954F3-3C2E-4422-8209-082C90DBBF6B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1509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/>
          <a:lstStyle>
            <a:lvl1pPr algn="ctr">
              <a:defRPr sz="7200">
                <a:solidFill>
                  <a:srgbClr val="262524"/>
                </a:solidFill>
              </a:defRPr>
            </a:lvl1pPr>
          </a:lstStyle>
          <a:p>
            <a:r>
              <a:rPr lang="cs-CZ" dirty="0" smtClean="0"/>
              <a:t>Add main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93413" y="4674476"/>
            <a:ext cx="10815415" cy="1644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buNone/>
              <a:defRPr sz="24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author</a:t>
            </a:r>
          </a:p>
        </p:txBody>
      </p:sp>
    </p:spTree>
    <p:extLst>
      <p:ext uri="{BB962C8B-B14F-4D97-AF65-F5344CB8AC3E}">
        <p14:creationId xmlns:p14="http://schemas.microsoft.com/office/powerpoint/2010/main" val="1655006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cs-CZ" dirty="0" smtClean="0"/>
              <a:t>Add your name (optional outro slide)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74709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93413" y="2401294"/>
            <a:ext cx="10815415" cy="1606164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  <p:txBody>
          <a:bodyPr/>
          <a:lstStyle>
            <a:lvl1pPr algn="ctr">
              <a:defRPr sz="7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693413" y="0"/>
            <a:ext cx="1561087" cy="709301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208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baseline="0"/>
            </a:lvl1pPr>
            <a:lvl5pPr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cs-CZ" dirty="0" smtClean="0"/>
              <a:t>Add text or object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5438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1350236"/>
            <a:ext cx="10944517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 </a:t>
            </a:r>
            <a:r>
              <a:rPr lang="cs-CZ" dirty="0" smtClean="0"/>
              <a:t>title</a:t>
            </a:r>
            <a:r>
              <a:rPr lang="en-US" dirty="0" smtClean="0"/>
              <a:t>)</a:t>
            </a:r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7273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10944516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5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first column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6254673" y="2168659"/>
            <a:ext cx="5308839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second column</a:t>
            </a:r>
          </a:p>
        </p:txBody>
      </p:sp>
    </p:spTree>
    <p:extLst>
      <p:ext uri="{BB962C8B-B14F-4D97-AF65-F5344CB8AC3E}">
        <p14:creationId xmlns:p14="http://schemas.microsoft.com/office/powerpoint/2010/main" val="149501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first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 </a:t>
            </a:r>
            <a:r>
              <a:rPr lang="cs-CZ" dirty="0" smtClean="0"/>
              <a:t>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9234982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images (optional)</a:t>
            </a:r>
            <a:endParaRPr lang="en-US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6274690" y="1350236"/>
            <a:ext cx="5288823" cy="5039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second colum</a:t>
            </a:r>
            <a:r>
              <a:rPr lang="en-US" dirty="0" smtClean="0"/>
              <a:t>n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9676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7" y="1351847"/>
            <a:ext cx="7419218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2168659"/>
            <a:ext cx="741921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Add text or object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2328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 hasCustomPrompt="1"/>
          </p:nvPr>
        </p:nvSpPr>
        <p:spPr>
          <a:xfrm>
            <a:off x="8261405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6" y="1351847"/>
            <a:ext cx="741921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</a:t>
            </a:r>
            <a:r>
              <a:rPr lang="en-US" dirty="0" smtClean="0"/>
              <a:t>t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en-US" dirty="0" smtClean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328531" y="192598"/>
            <a:ext cx="5709683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4721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18996" y="1351847"/>
            <a:ext cx="7397861" cy="639278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Add title</a:t>
            </a:r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2168659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cs-CZ" dirty="0" smtClean="0"/>
              <a:t>Add text or object to the first column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2168658"/>
            <a:ext cx="3551368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dirty="0" smtClean="0"/>
              <a:t>Add text or object to the second column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36232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8261404" y="0"/>
            <a:ext cx="3930595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r>
              <a:rPr lang="cs-CZ" dirty="0" smtClean="0"/>
              <a:t>Add illustrative picture</a:t>
            </a:r>
            <a:r>
              <a:rPr lang="en-US" dirty="0" smtClean="0"/>
              <a:t> </a:t>
            </a:r>
            <a:r>
              <a:rPr lang="cs-CZ" dirty="0" smtClean="0"/>
              <a:t>(in case of informative picture, e.g. graph use different layout)</a:t>
            </a:r>
          </a:p>
          <a:p>
            <a:endParaRPr lang="cs-CZ" dirty="0"/>
          </a:p>
        </p:txBody>
      </p:sp>
      <p:sp>
        <p:nvSpPr>
          <p:cNvPr id="12" name="Text Placeholder 2"/>
          <p:cNvSpPr>
            <a:spLocks noGrp="1"/>
          </p:cNvSpPr>
          <p:nvPr>
            <p:ph idx="1" hasCustomPrompt="1"/>
          </p:nvPr>
        </p:nvSpPr>
        <p:spPr>
          <a:xfrm>
            <a:off x="618997" y="1351847"/>
            <a:ext cx="3551368" cy="5037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first colum</a:t>
            </a:r>
            <a:r>
              <a:rPr lang="en-US" dirty="0" smtClean="0"/>
              <a:t>n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idx="13" hasCustomPrompt="1"/>
          </p:nvPr>
        </p:nvSpPr>
        <p:spPr>
          <a:xfrm>
            <a:off x="4465489" y="1351848"/>
            <a:ext cx="3551368" cy="5037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Tx/>
              <a:buNone/>
              <a:tabLst/>
              <a:defRPr baseline="0"/>
            </a:lvl1pPr>
          </a:lstStyle>
          <a:p>
            <a:pPr lvl="0"/>
            <a:r>
              <a:rPr lang="cs-CZ" dirty="0" smtClean="0"/>
              <a:t>Add text or object to the second column</a:t>
            </a:r>
            <a:r>
              <a:rPr lang="en-US" dirty="0" smtClean="0"/>
              <a:t> (</a:t>
            </a:r>
            <a:r>
              <a:rPr lang="cs-CZ" dirty="0" smtClean="0"/>
              <a:t>with</a:t>
            </a:r>
            <a:r>
              <a:rPr lang="en-US" dirty="0" smtClean="0"/>
              <a:t> no</a:t>
            </a:r>
            <a:r>
              <a:rPr lang="cs-CZ" dirty="0" smtClean="0"/>
              <a:t> title</a:t>
            </a:r>
            <a:r>
              <a:rPr lang="en-US" dirty="0" smtClean="0"/>
              <a:t>)</a:t>
            </a:r>
            <a:endParaRPr lang="cs-CZ" dirty="0" smtClean="0"/>
          </a:p>
          <a:p>
            <a:pPr lvl="0"/>
            <a:endParaRPr lang="cs-CZ" dirty="0" smtClean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28531" y="192598"/>
            <a:ext cx="5688326" cy="35919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rgbClr val="A3A2A2"/>
                </a:solidFill>
              </a:defRPr>
            </a:lvl1pPr>
          </a:lstStyle>
          <a:p>
            <a:pPr lvl="0"/>
            <a:r>
              <a:rPr lang="cs-CZ" dirty="0" smtClean="0"/>
              <a:t>Add subtitle or chapter or title, e.g. for big images (optional)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7497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996" y="1352826"/>
            <a:ext cx="10944516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Add title</a:t>
            </a:r>
            <a:endParaRPr lang="cs-CZ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6" y="0"/>
            <a:ext cx="1560461" cy="70930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8996" y="2168659"/>
            <a:ext cx="10944516" cy="41276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0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1" r:id="rId2"/>
    <p:sldLayoutId id="2147483654" r:id="rId3"/>
    <p:sldLayoutId id="2147483655" r:id="rId4"/>
    <p:sldLayoutId id="2147483656" r:id="rId5"/>
    <p:sldLayoutId id="2147483650" r:id="rId6"/>
    <p:sldLayoutId id="2147483657" r:id="rId7"/>
    <p:sldLayoutId id="2147483652" r:id="rId8"/>
    <p:sldLayoutId id="2147483658" r:id="rId9"/>
    <p:sldLayoutId id="2147483659" r:id="rId10"/>
    <p:sldLayoutId id="214748364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05B26"/>
          </a:solidFill>
          <a:latin typeface="+mj-lt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0"/>
        </a:spcAft>
        <a:buClr>
          <a:srgbClr val="F05B26"/>
        </a:buClr>
        <a:buSzPct val="100000"/>
        <a:buFont typeface="Wingdings" panose="05000000000000000000" pitchFamily="2" charset="2"/>
        <a:buChar char="§"/>
        <a:tabLst/>
        <a:defRPr sz="2000" kern="1200" baseline="0">
          <a:solidFill>
            <a:srgbClr val="262524"/>
          </a:solidFill>
          <a:latin typeface="+mn-lt"/>
          <a:ea typeface="+mn-ea"/>
          <a:cs typeface="+mn-cs"/>
        </a:defRPr>
      </a:lvl1pPr>
      <a:lvl2pPr marL="642938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365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0002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457450" indent="-285750" algn="l" defTabSz="914400" rtl="0" eaLnBrk="1" latinLnBrk="0" hangingPunct="1">
        <a:lnSpc>
          <a:spcPct val="90000"/>
        </a:lnSpc>
        <a:spcBef>
          <a:spcPts val="500"/>
        </a:spcBef>
        <a:buClr>
          <a:srgbClr val="F05B26"/>
        </a:buClr>
        <a:buSzPct val="100000"/>
        <a:buFont typeface="Wingdings" panose="05000000000000000000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referencesource.microsoft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ntico.com/e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martinh@kentico.com" TargetMode="External"/><Relationship Id="rId4" Type="http://schemas.openxmlformats.org/officeDocument/2006/relationships/hyperlink" Target="http://www.kenticocloud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14.jpg"/><Relationship Id="rId4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martinh@kentico.com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utrageoussports.com.au/australian-sports/get-no-at-the-sheep-counting-competit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utrageoussports.com.au/australian-sports/get-no-at-the-sheep-counting-competition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eferencesource.microsoft.com/#System.Core/System/Linq/Enumerable.cs,ae06318d1f5fb355" TargetMode="Externa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scalable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Martin Hejtmanek, </a:t>
            </a:r>
            <a:r>
              <a:rPr lang="en-US" dirty="0" err="1" smtClean="0"/>
              <a:t>Kentico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79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Enumerable consequences</a:t>
            </a:r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026" y="759340"/>
            <a:ext cx="17388594" cy="20304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40319" y="4358945"/>
            <a:ext cx="3454600" cy="23083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 – All items (22k)</a:t>
            </a:r>
          </a:p>
          <a:p>
            <a:r>
              <a:rPr lang="en-US" dirty="0" smtClean="0"/>
              <a:t>m – Found items (10 in avg.)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Intersect</a:t>
            </a:r>
            <a:r>
              <a:rPr lang="en-US" dirty="0" smtClean="0"/>
              <a:t> – O(n*log n + m*log n)</a:t>
            </a:r>
          </a:p>
          <a:p>
            <a:r>
              <a:rPr lang="en-US" dirty="0" smtClean="0"/>
              <a:t>= </a:t>
            </a:r>
            <a:r>
              <a:rPr lang="en-US" b="1" dirty="0" smtClean="0"/>
              <a:t>22k</a:t>
            </a:r>
            <a:r>
              <a:rPr lang="en-US" dirty="0" smtClean="0"/>
              <a:t> * 14 + 10 * 14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B050"/>
                </a:solidFill>
              </a:rPr>
              <a:t>Where contains </a:t>
            </a:r>
            <a:r>
              <a:rPr lang="en-US" dirty="0" smtClean="0"/>
              <a:t>– O(m*log n)</a:t>
            </a:r>
          </a:p>
          <a:p>
            <a:r>
              <a:rPr lang="en-US" dirty="0" smtClean="0"/>
              <a:t>= 10 * 14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8282866" y="3989613"/>
            <a:ext cx="343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foreach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item in </a:t>
            </a:r>
            <a:r>
              <a:rPr lang="en-US" b="1" dirty="0" err="1" smtClean="0">
                <a:solidFill>
                  <a:schemeClr val="bg1">
                    <a:lumMod val="65000"/>
                  </a:schemeClr>
                </a:solidFill>
              </a:rPr>
              <a:t>allItems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en-US" b="1" dirty="0" smtClean="0"/>
              <a:t>22k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  <a:r>
              <a:rPr lang="en-US" dirty="0" smtClean="0"/>
              <a:t> </a:t>
            </a:r>
            <a:endParaRPr lang="cs-CZ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" y="4550453"/>
            <a:ext cx="7809242" cy="230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Warning &lt;strong&gt;Alert&lt;/strong&gt; Sign Free Stock Photo - Public Domain Picture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365" y="3963967"/>
            <a:ext cx="457200" cy="4206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297" y="2991122"/>
            <a:ext cx="5487361" cy="11729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90142" y="2730676"/>
            <a:ext cx="497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VS.</a:t>
            </a:r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7404934" y="1591781"/>
            <a:ext cx="131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O(m*log n)</a:t>
            </a:r>
            <a:endParaRPr lang="cs-CZ" dirty="0"/>
          </a:p>
        </p:txBody>
      </p:sp>
      <p:sp>
        <p:nvSpPr>
          <p:cNvPr id="15" name="TextBox 14"/>
          <p:cNvSpPr txBox="1"/>
          <p:nvPr/>
        </p:nvSpPr>
        <p:spPr>
          <a:xfrm>
            <a:off x="7020538" y="2124841"/>
            <a:ext cx="131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O(n*log m)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5708960" y="3243367"/>
            <a:ext cx="13115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O(m*log n)</a:t>
            </a:r>
            <a:endParaRPr lang="cs-CZ" dirty="0"/>
          </a:p>
        </p:txBody>
      </p:sp>
      <p:sp>
        <p:nvSpPr>
          <p:cNvPr id="17" name="TextBox 16"/>
          <p:cNvSpPr txBox="1"/>
          <p:nvPr/>
        </p:nvSpPr>
        <p:spPr>
          <a:xfrm>
            <a:off x="7794642" y="3542833"/>
            <a:ext cx="4315861" cy="3693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Create larger set at top level - O(n*log n)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4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would I implement that operation?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Guess the implementation of what you are using (not so many probable options)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If unable, check the source code </a:t>
            </a:r>
            <a:r>
              <a:rPr lang="en-US" dirty="0"/>
              <a:t>if available, e.g. </a:t>
            </a:r>
            <a:r>
              <a:rPr lang="en-US" dirty="0">
                <a:hlinkClick r:id="rId3"/>
              </a:rPr>
              <a:t>http://referencesource.microsoft.com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How does it combine with other functionality?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O(n) is fine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O(n) </a:t>
            </a:r>
            <a:r>
              <a:rPr lang="en-US" b="1" dirty="0" smtClean="0"/>
              <a:t>inside another </a:t>
            </a:r>
            <a:r>
              <a:rPr lang="en-US" dirty="0" smtClean="0"/>
              <a:t>O(n) is not so much fine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What happens with 10 x / 100 x more data?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Helps you realize potential O(n</a:t>
            </a:r>
            <a:r>
              <a:rPr lang="en-US" baseline="30000" dirty="0" smtClean="0"/>
              <a:t>2</a:t>
            </a:r>
            <a:r>
              <a:rPr lang="en-US" dirty="0" smtClean="0"/>
              <a:t>) and worse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3074" name="Picture 2" descr="Image result for this is f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92" y="3497599"/>
            <a:ext cx="4357302" cy="211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2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098351"/>
            <a:ext cx="10944516" cy="63927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Grouping</a:t>
            </a:r>
            <a:endParaRPr lang="cs-CZ" sz="8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874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 factors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</p:spPr>
        <p:txBody>
          <a:bodyPr/>
          <a:lstStyle/>
          <a:p>
            <a:r>
              <a:rPr lang="en-US" dirty="0" smtClean="0"/>
              <a:t>Anything outside of your current thread is extra overhead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Round-Trip-Time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ocking</a:t>
            </a:r>
          </a:p>
          <a:p>
            <a:endParaRPr lang="en-US" dirty="0"/>
          </a:p>
          <a:p>
            <a:r>
              <a:rPr lang="en-US" b="1" dirty="0" smtClean="0"/>
              <a:t>1M</a:t>
            </a:r>
            <a:r>
              <a:rPr lang="en-US" dirty="0" smtClean="0"/>
              <a:t> processor instructions is OK</a:t>
            </a:r>
          </a:p>
          <a:p>
            <a:r>
              <a:rPr lang="en-US" b="1" dirty="0" smtClean="0"/>
              <a:t>1M</a:t>
            </a:r>
            <a:r>
              <a:rPr lang="en-US" dirty="0" smtClean="0"/>
              <a:t> HTTP requests is impossible</a:t>
            </a:r>
          </a:p>
          <a:p>
            <a:r>
              <a:rPr lang="en-US" dirty="0" smtClean="0"/>
              <a:t>Even </a:t>
            </a:r>
            <a:r>
              <a:rPr lang="en-US" b="1" dirty="0" smtClean="0"/>
              <a:t>1k</a:t>
            </a:r>
            <a:r>
              <a:rPr lang="en-US" dirty="0" smtClean="0"/>
              <a:t> HTTP requests is too much</a:t>
            </a:r>
          </a:p>
          <a:p>
            <a:endParaRPr lang="en-US" dirty="0" smtClean="0"/>
          </a:p>
          <a:p>
            <a:r>
              <a:rPr lang="en-US" b="1" dirty="0" smtClean="0"/>
              <a:t>Reduce</a:t>
            </a:r>
            <a:r>
              <a:rPr lang="en-US" dirty="0" smtClean="0"/>
              <a:t> as much as possible</a:t>
            </a: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06847168"/>
              </p:ext>
            </p:extLst>
          </p:nvPr>
        </p:nvGraphicFramePr>
        <p:xfrm>
          <a:off x="3576714" y="8261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9879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Bulk vs. one-by-one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4897885" cy="4220847"/>
          </a:xfrm>
        </p:spPr>
        <p:txBody>
          <a:bodyPr>
            <a:normAutofit/>
          </a:bodyPr>
          <a:lstStyle/>
          <a:p>
            <a:r>
              <a:rPr lang="en-US" b="1" dirty="0" smtClean="0"/>
              <a:t>One-by-one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Continuous feedback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Continue smoothly upon fail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Not scalable with external factors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Large overhead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89215" y="2168659"/>
            <a:ext cx="5225545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Bulk processing (all-in-one)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Feedback for all at once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When one fails, all fail (no easy recovery)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05B26"/>
                </a:solidFill>
              </a:rPr>
              <a:t>May timeout on larger data 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Batch processing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Scalable (with the right batch size)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Continuous feedback (by chunks)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When one fails, continue with chunk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Most costly for implementation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29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isn’t bulk overkill for low load?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Yes …</a:t>
            </a:r>
          </a:p>
          <a:p>
            <a:r>
              <a:rPr lang="en-US" dirty="0" smtClean="0"/>
              <a:t>Does anyone care?</a:t>
            </a:r>
          </a:p>
          <a:p>
            <a:r>
              <a:rPr lang="en-US" dirty="0" smtClean="0"/>
              <a:t>Not really …</a:t>
            </a:r>
          </a:p>
          <a:p>
            <a:endParaRPr lang="en-US" dirty="0"/>
          </a:p>
          <a:p>
            <a:r>
              <a:rPr lang="en-US" b="1" dirty="0" smtClean="0"/>
              <a:t>Low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One-by-one – 5%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Bulk – 50% CPU</a:t>
            </a:r>
          </a:p>
          <a:p>
            <a:endParaRPr lang="en-US" dirty="0" smtClean="0"/>
          </a:p>
          <a:p>
            <a:r>
              <a:rPr lang="en-US" b="1" dirty="0" smtClean="0"/>
              <a:t>High load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Bulk – 100%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One-by-one – 10000% CPU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4098" name="Picture 2" descr="Image result for bulk insert perform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55" y="2115227"/>
            <a:ext cx="7174390" cy="4482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humbnail for version as of 19:05, 12 April 20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4200936"/>
            <a:ext cx="367535" cy="367535"/>
          </a:xfrm>
          <a:prstGeom prst="rect">
            <a:avLst/>
          </a:prstGeom>
        </p:spPr>
      </p:pic>
      <p:pic>
        <p:nvPicPr>
          <p:cNvPr id="7" name="Picture 6" descr="Thumbnail for version as of 19:05, 12 April 20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79" y="5214396"/>
            <a:ext cx="367535" cy="3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7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098351"/>
            <a:ext cx="10944516" cy="63927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Isolation</a:t>
            </a:r>
            <a:endParaRPr lang="cs-CZ" sz="8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17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Multi-tenant solutions</a:t>
            </a:r>
          </a:p>
          <a:p>
            <a:endParaRPr lang="en-US" dirty="0" smtClean="0"/>
          </a:p>
          <a:p>
            <a:r>
              <a:rPr lang="en-US" dirty="0" smtClean="0"/>
              <a:t>Overall infrastructure performance is not a sum of peaks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Just a </a:t>
            </a:r>
            <a:r>
              <a:rPr lang="en-US" b="1" dirty="0" smtClean="0"/>
              <a:t>fraction of theoretical peak</a:t>
            </a:r>
          </a:p>
          <a:p>
            <a:endParaRPr lang="en-US" dirty="0" smtClean="0"/>
          </a:p>
          <a:p>
            <a:r>
              <a:rPr lang="en-US" dirty="0" smtClean="0"/>
              <a:t>One tenant should </a:t>
            </a:r>
            <a:r>
              <a:rPr lang="en-US" b="1" dirty="0" smtClean="0"/>
              <a:t>not</a:t>
            </a:r>
            <a:r>
              <a:rPr lang="en-US" dirty="0" smtClean="0"/>
              <a:t> significantly </a:t>
            </a:r>
            <a:r>
              <a:rPr lang="en-US" b="1" dirty="0" smtClean="0"/>
              <a:t>influence other tenants </a:t>
            </a:r>
            <a:r>
              <a:rPr lang="en-US" dirty="0" smtClean="0"/>
              <a:t>when overloading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Allow parallelism of tenants, leave the rest on thread scheduler</a:t>
            </a:r>
          </a:p>
          <a:p>
            <a:endParaRPr lang="en-US" dirty="0" smtClean="0"/>
          </a:p>
          <a:p>
            <a:r>
              <a:rPr lang="en-US" b="1" dirty="0" smtClean="0"/>
              <a:t>Run heavy processes per tenant</a:t>
            </a:r>
          </a:p>
          <a:p>
            <a:r>
              <a:rPr lang="en-US" dirty="0" smtClean="0"/>
              <a:t>Heavy = data processed at once = #</a:t>
            </a:r>
            <a:r>
              <a:rPr lang="en-US" dirty="0" err="1" smtClean="0"/>
              <a:t>tenants_processed_at_once</a:t>
            </a:r>
            <a:r>
              <a:rPr lang="en-US" dirty="0" smtClean="0"/>
              <a:t> * </a:t>
            </a:r>
            <a:r>
              <a:rPr lang="en-US" dirty="0" err="1" smtClean="0"/>
              <a:t>avg_cost_per_tenant</a:t>
            </a:r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249" y="0"/>
            <a:ext cx="4539751" cy="321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4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 / throughput</a:t>
            </a:r>
            <a:br>
              <a:rPr lang="en-US" dirty="0" smtClean="0"/>
            </a:br>
            <a:r>
              <a:rPr lang="en-US" dirty="0" smtClean="0"/>
              <a:t>limitation</a:t>
            </a:r>
            <a:endParaRPr lang="cs-CZ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0" y="192598"/>
            <a:ext cx="4962202" cy="3295730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18995" y="2168659"/>
            <a:ext cx="10944517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r>
              <a:rPr lang="en-US" dirty="0" smtClean="0"/>
              <a:t>Reduce too much parallelism from one client</a:t>
            </a:r>
          </a:p>
          <a:p>
            <a:endParaRPr lang="en-US" dirty="0"/>
          </a:p>
          <a:p>
            <a:r>
              <a:rPr lang="en-US" dirty="0" smtClean="0"/>
              <a:t>Keep resources available for other clients</a:t>
            </a:r>
          </a:p>
          <a:p>
            <a:endParaRPr lang="en-US" dirty="0"/>
          </a:p>
          <a:p>
            <a:r>
              <a:rPr lang="en-US" dirty="0"/>
              <a:t>Resource </a:t>
            </a:r>
            <a:r>
              <a:rPr lang="en-US" dirty="0" smtClean="0"/>
              <a:t>governance per tenant</a:t>
            </a:r>
          </a:p>
          <a:p>
            <a:endParaRPr lang="en-US" dirty="0"/>
          </a:p>
          <a:p>
            <a:r>
              <a:rPr lang="en-US" b="1" dirty="0" smtClean="0"/>
              <a:t>There are often libraries for that</a:t>
            </a:r>
            <a:endParaRPr lang="en-US" b="1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008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098351"/>
            <a:ext cx="10944516" cy="63927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Waste</a:t>
            </a:r>
            <a:endParaRPr lang="cs-CZ" sz="8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20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Me, myself and </a:t>
            </a:r>
            <a:r>
              <a:rPr lang="en-US" dirty="0" err="1" smtClean="0"/>
              <a:t>Kentico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655" y="2154259"/>
            <a:ext cx="5572746" cy="422084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 smtClean="0"/>
              <a:t>Kentico</a:t>
            </a: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Founded in 2004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Profit-driven, based in Brno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Gartner Magic Quadrant (WCM)</a:t>
            </a:r>
          </a:p>
          <a:p>
            <a:endParaRPr lang="en-US" b="1" dirty="0"/>
          </a:p>
          <a:p>
            <a:r>
              <a:rPr lang="en-US" b="1" dirty="0" smtClean="0"/>
              <a:t>Two product lines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Kentico</a:t>
            </a:r>
            <a:r>
              <a:rPr lang="en-US" b="1" dirty="0" smtClean="0"/>
              <a:t> EMS </a:t>
            </a:r>
            <a:r>
              <a:rPr lang="en-US" dirty="0" smtClean="0"/>
              <a:t>(</a:t>
            </a:r>
            <a:r>
              <a:rPr lang="en-US" dirty="0" err="1" smtClean="0"/>
              <a:t>Enteprise</a:t>
            </a:r>
            <a:r>
              <a:rPr lang="en-US" dirty="0" smtClean="0"/>
              <a:t> Marketing Solution)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Since 2004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Traditional, On-premise, All-in-one, WCMS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3"/>
              </a:rPr>
              <a:t>www.kentico.com/ems</a:t>
            </a:r>
            <a:r>
              <a:rPr lang="en-US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 smtClean="0"/>
              <a:t>Kentico</a:t>
            </a:r>
            <a:r>
              <a:rPr lang="en-US" b="1" dirty="0" smtClean="0"/>
              <a:t> Cloud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Since 2015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Omni-channel, Headless, Cloud, SaaS, CMS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4"/>
              </a:rPr>
              <a:t>www.kenticocloud.com</a:t>
            </a:r>
            <a:r>
              <a:rPr lang="en-US" dirty="0" smtClean="0"/>
              <a:t> 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840000" y="2154258"/>
            <a:ext cx="5083200" cy="422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Martin Hejtmanek</a:t>
            </a:r>
          </a:p>
          <a:p>
            <a:r>
              <a:rPr lang="en-US" dirty="0" smtClean="0">
                <a:hlinkClick r:id="rId5"/>
              </a:rPr>
              <a:t>martinh@kentico.com</a:t>
            </a:r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Joined in 2005 as developer</a:t>
            </a:r>
          </a:p>
          <a:p>
            <a:endParaRPr lang="en-US" b="1" dirty="0" smtClean="0"/>
          </a:p>
          <a:p>
            <a:r>
              <a:rPr lang="en-US" b="1" dirty="0" smtClean="0"/>
              <a:t>Today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Head of architects for </a:t>
            </a:r>
            <a:r>
              <a:rPr lang="en-US" dirty="0" err="1" smtClean="0"/>
              <a:t>Kentico</a:t>
            </a:r>
            <a:r>
              <a:rPr lang="en-US" dirty="0" smtClean="0"/>
              <a:t>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Kentico</a:t>
            </a:r>
            <a:r>
              <a:rPr lang="en-US" dirty="0" smtClean="0"/>
              <a:t> Cloud developer</a:t>
            </a:r>
          </a:p>
          <a:p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5" t="6677" r="20324" b="51694"/>
          <a:stretch/>
        </p:blipFill>
        <p:spPr>
          <a:xfrm>
            <a:off x="9825022" y="827999"/>
            <a:ext cx="1738490" cy="20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1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storage and referencing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 the amount of </a:t>
            </a:r>
            <a:r>
              <a:rPr lang="en-US" b="1" dirty="0" smtClean="0"/>
              <a:t>referenced data </a:t>
            </a:r>
            <a:r>
              <a:rPr lang="en-US" dirty="0" smtClean="0"/>
              <a:t>at the </a:t>
            </a:r>
            <a:r>
              <a:rPr lang="en-US" b="1" dirty="0" smtClean="0"/>
              <a:t>lowest possible amount </a:t>
            </a:r>
            <a:r>
              <a:rPr lang="en-US" dirty="0" smtClean="0"/>
              <a:t>at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Avoid load and immediate drop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Not only at database level</a:t>
            </a:r>
          </a:p>
          <a:p>
            <a:endParaRPr lang="en-US" dirty="0"/>
          </a:p>
          <a:p>
            <a:r>
              <a:rPr lang="en-US" dirty="0" smtClean="0"/>
              <a:t>Data storage with partitioning by tenant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Avoid continuous storage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Honor default partitioning in data flow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50"/>
                </a:solidFill>
              </a:rPr>
              <a:t>By tenant </a:t>
            </a:r>
            <a:r>
              <a:rPr lang="en-US" dirty="0" smtClean="0"/>
              <a:t>is always safer than </a:t>
            </a:r>
            <a:r>
              <a:rPr lang="en-US" dirty="0" smtClean="0">
                <a:solidFill>
                  <a:schemeClr val="accent2"/>
                </a:solidFill>
              </a:rPr>
              <a:t>all-in-one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Everything eventually loads by blocks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Avoid fragmentation side-effects</a:t>
            </a:r>
          </a:p>
          <a:p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544" y="4508160"/>
            <a:ext cx="9728312" cy="21924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40544" y="3553905"/>
            <a:ext cx="1470582" cy="612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55059" y="3553905"/>
            <a:ext cx="1470582" cy="612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269574" y="3553905"/>
            <a:ext cx="1470582" cy="612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Rectangle 9"/>
          <p:cNvSpPr/>
          <p:nvPr/>
        </p:nvSpPr>
        <p:spPr>
          <a:xfrm>
            <a:off x="10784089" y="3553905"/>
            <a:ext cx="1470582" cy="6127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Down Arrow 10"/>
          <p:cNvSpPr/>
          <p:nvPr/>
        </p:nvSpPr>
        <p:spPr>
          <a:xfrm>
            <a:off x="9074426" y="3031435"/>
            <a:ext cx="357809" cy="52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7462016" y="3007039"/>
            <a:ext cx="1749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Insert new data</a:t>
            </a:r>
            <a:endParaRPr lang="cs-CZ" dirty="0"/>
          </a:p>
        </p:txBody>
      </p:sp>
      <p:sp>
        <p:nvSpPr>
          <p:cNvPr id="13" name="Down Arrow 12"/>
          <p:cNvSpPr/>
          <p:nvPr/>
        </p:nvSpPr>
        <p:spPr>
          <a:xfrm rot="16200000">
            <a:off x="9253331" y="2858832"/>
            <a:ext cx="357809" cy="522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9678413" y="2933642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Make space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422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Streaming / paging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Prevent missed memory pages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Avoid load and keep all</a:t>
            </a:r>
            <a:r>
              <a:rPr lang="en-US" dirty="0" smtClean="0">
                <a:solidFill>
                  <a:schemeClr val="tx1"/>
                </a:solidFill>
              </a:rPr>
              <a:t> for </a:t>
            </a:r>
            <a:r>
              <a:rPr lang="en-US" b="1" dirty="0" smtClean="0"/>
              <a:t>large </a:t>
            </a:r>
            <a:r>
              <a:rPr lang="en-US" b="1" dirty="0"/>
              <a:t>sets of </a:t>
            </a:r>
            <a:r>
              <a:rPr lang="en-US" b="1" dirty="0" smtClean="0"/>
              <a:t>data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Processing 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rgbClr val="00B050"/>
                </a:solidFill>
              </a:rPr>
              <a:t>ICollection</a:t>
            </a:r>
            <a:r>
              <a:rPr lang="en-US" dirty="0" smtClean="0">
                <a:solidFill>
                  <a:srgbClr val="00B050"/>
                </a:solidFill>
              </a:rPr>
              <a:t> (</a:t>
            </a:r>
            <a:r>
              <a:rPr lang="en-US" dirty="0" err="1" smtClean="0">
                <a:solidFill>
                  <a:srgbClr val="00B050"/>
                </a:solidFill>
              </a:rPr>
              <a:t>pagesize</a:t>
            </a:r>
            <a:r>
              <a:rPr lang="en-US" dirty="0" smtClean="0">
                <a:solidFill>
                  <a:srgbClr val="00B050"/>
                </a:solidFill>
              </a:rPr>
              <a:t>) - Paging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vs.</a:t>
            </a:r>
            <a:r>
              <a:rPr lang="en-US" dirty="0">
                <a:solidFill>
                  <a:srgbClr val="00B050"/>
                </a:solidFill>
              </a:rPr>
              <a:t/>
            </a:r>
            <a:br>
              <a:rPr lang="en-US" dirty="0">
                <a:solidFill>
                  <a:srgbClr val="00B050"/>
                </a:solidFill>
              </a:rPr>
            </a:br>
            <a:r>
              <a:rPr lang="en-US" dirty="0" err="1" smtClean="0">
                <a:solidFill>
                  <a:srgbClr val="00B050"/>
                </a:solidFill>
              </a:rPr>
              <a:t>IEnumerable</a:t>
            </a:r>
            <a:r>
              <a:rPr lang="en-US" dirty="0" smtClean="0">
                <a:solidFill>
                  <a:srgbClr val="00B050"/>
                </a:solidFill>
              </a:rPr>
              <a:t/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/>
              <a:t>vs.</a:t>
            </a:r>
            <a:br>
              <a:rPr lang="en-US" dirty="0" smtClean="0"/>
            </a:br>
            <a:r>
              <a:rPr lang="en-US" dirty="0" err="1" smtClean="0">
                <a:solidFill>
                  <a:schemeClr val="accent2"/>
                </a:solidFill>
              </a:rPr>
              <a:t>ICollection</a:t>
            </a:r>
            <a:r>
              <a:rPr lang="en-US" dirty="0" smtClean="0">
                <a:solidFill>
                  <a:schemeClr val="accent2"/>
                </a:solidFill>
              </a:rPr>
              <a:t> (all)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Ideal – Stream processing (Unordered)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smtClean="0"/>
              <a:t>Better memory management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3006209"/>
            <a:ext cx="5800344" cy="385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1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duplication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(Read-only) cloning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To prevent direct write-through to cache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Often used as first (easy)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Consequences </a:t>
            </a:r>
            <a:r>
              <a:rPr lang="en-US" dirty="0" smtClean="0"/>
              <a:t>O(n)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Memory allocation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CPU time for mapping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Memory cleanup (GC)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How to avoid?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Be careful with writing (error-prone)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Use Immutable data, reference original</a:t>
            </a:r>
            <a:r>
              <a:rPr lang="en-US" dirty="0" smtClean="0"/>
              <a:t> – Prevent write-through by default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253" y="729328"/>
            <a:ext cx="5479272" cy="222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78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Selectivity in DB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Simple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Each query result is a set of data and potentially harmful to have it in memory as a whole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 smtClean="0"/>
              <a:t>Complex perspective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query result is a </a:t>
            </a:r>
            <a:r>
              <a:rPr lang="en-US" dirty="0" smtClean="0"/>
              <a:t>set </a:t>
            </a:r>
            <a:r>
              <a:rPr lang="en-US" dirty="0"/>
              <a:t>of </a:t>
            </a:r>
            <a:r>
              <a:rPr lang="en-US" dirty="0" smtClean="0"/>
              <a:t>data which may be further optimized (or not)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be stream unless DISTINCT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May be reduced based on projections (data really used)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Nested constructs / queries </a:t>
            </a:r>
            <a:r>
              <a:rPr lang="en-US" dirty="0" smtClean="0"/>
              <a:t>harder to optimize automatically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Mathematically possible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But often complex, solution is often just best practice (familiar?)</a:t>
            </a:r>
          </a:p>
          <a:p>
            <a:pPr marL="985838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Overall</a:t>
            </a:r>
            <a:r>
              <a:rPr lang="en-US" dirty="0" smtClean="0"/>
              <a:t> – Unless you want to stuck with DB implementation details, </a:t>
            </a:r>
            <a:r>
              <a:rPr lang="en-US" b="1" dirty="0" smtClean="0"/>
              <a:t>think Simple view</a:t>
            </a:r>
            <a:endParaRPr lang="cs-CZ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678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Segments in </a:t>
            </a:r>
            <a:r>
              <a:rPr lang="en-US" dirty="0" err="1" smtClean="0"/>
              <a:t>Kentico</a:t>
            </a:r>
            <a:r>
              <a:rPr lang="en-US" dirty="0" smtClean="0"/>
              <a:t> Cloud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247" y="832184"/>
            <a:ext cx="8375106" cy="5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99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Segment recalculation</a:t>
            </a: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8247"/>
            <a:ext cx="12192000" cy="5979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8531" y="1463040"/>
            <a:ext cx="2993277" cy="1554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777240" y="1618488"/>
            <a:ext cx="1783080" cy="448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9"/>
          <p:cNvSpPr txBox="1"/>
          <p:nvPr/>
        </p:nvSpPr>
        <p:spPr>
          <a:xfrm>
            <a:off x="5045355" y="1130537"/>
            <a:ext cx="18277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Not used columns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60320" y="1683862"/>
            <a:ext cx="763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All contacts as initial data = Total consumptions based on total number of contacts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77240" y="4568952"/>
            <a:ext cx="3319272" cy="9265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4096512" y="4963510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Filtering too late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0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/>
      <p:bldP spid="11" grpId="0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18995" y="2168659"/>
            <a:ext cx="10944517" cy="4220847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Result comparison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420k contacts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Original - </a:t>
            </a:r>
            <a:r>
              <a:rPr lang="cs-CZ" dirty="0">
                <a:solidFill>
                  <a:srgbClr val="FF0000"/>
                </a:solidFill>
              </a:rPr>
              <a:t>1:01:05 (1 hour </a:t>
            </a:r>
            <a:r>
              <a:rPr lang="cs-CZ" dirty="0" smtClean="0">
                <a:solidFill>
                  <a:srgbClr val="FF0000"/>
                </a:solidFill>
              </a:rPr>
              <a:t>+)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Updated - </a:t>
            </a:r>
            <a:r>
              <a:rPr lang="en-US" dirty="0">
                <a:solidFill>
                  <a:srgbClr val="00B050"/>
                </a:solidFill>
              </a:rPr>
              <a:t>0:00:06 to 0:00:23 </a:t>
            </a:r>
            <a:r>
              <a:rPr lang="en-US" dirty="0" smtClean="0">
                <a:solidFill>
                  <a:srgbClr val="00B050"/>
                </a:solidFill>
              </a:rPr>
              <a:t>(6 </a:t>
            </a:r>
            <a:r>
              <a:rPr lang="en-US" dirty="0">
                <a:solidFill>
                  <a:srgbClr val="00B050"/>
                </a:solidFill>
              </a:rPr>
              <a:t>seconds to 23 seconds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7186"/>
            <a:ext cx="12192847" cy="34562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3696" y="887186"/>
            <a:ext cx="5956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0 initial data = Total consumption based on just matching results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3274" y="2759056"/>
            <a:ext cx="395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Union / Intersect = Combine results ASAP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6022" y="2091040"/>
            <a:ext cx="4792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Filter ASAP = Each level returns just matching </a:t>
            </a:r>
            <a:r>
              <a:rPr lang="en-US" sz="1600" dirty="0" err="1" smtClean="0">
                <a:solidFill>
                  <a:srgbClr val="00B050"/>
                </a:solidFill>
              </a:rPr>
              <a:t>Uids</a:t>
            </a:r>
            <a:r>
              <a:rPr lang="en-US" sz="1600" dirty="0" smtClean="0">
                <a:solidFill>
                  <a:srgbClr val="00B050"/>
                </a:solidFill>
              </a:rPr>
              <a:t> </a:t>
            </a:r>
            <a:endParaRPr lang="cs-CZ" sz="1600" dirty="0">
              <a:solidFill>
                <a:srgbClr val="00B05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3715" y="927814"/>
            <a:ext cx="212445" cy="2522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5648" y="1950900"/>
            <a:ext cx="9741549" cy="1825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6571" y="2759056"/>
            <a:ext cx="425805" cy="19445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B050"/>
              </a:solidFill>
            </a:endParaRPr>
          </a:p>
        </p:txBody>
      </p:sp>
      <p:cxnSp>
        <p:nvCxnSpPr>
          <p:cNvPr id="13" name="Straight Connector 12"/>
          <p:cNvCxnSpPr>
            <a:endCxn id="7" idx="1"/>
          </p:cNvCxnSpPr>
          <p:nvPr/>
        </p:nvCxnSpPr>
        <p:spPr>
          <a:xfrm>
            <a:off x="722376" y="2916837"/>
            <a:ext cx="3470898" cy="11496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7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005" y="5631239"/>
            <a:ext cx="10944516" cy="63927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False positives</a:t>
            </a:r>
            <a:endParaRPr lang="cs-CZ" sz="8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937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False positives</a:t>
            </a:r>
            <a:endParaRPr lang="cs-CZ" dirty="0"/>
          </a:p>
        </p:txBody>
      </p:sp>
      <p:sp>
        <p:nvSpPr>
          <p:cNvPr id="5" name="AutoShape 2" descr="https://eu-api.asm.skype.com/v1/objects/0-weu-d2-134e2f6329492faf74be2ee2d8256627/views/imgpsh_mobile_save"/>
          <p:cNvSpPr>
            <a:spLocks noChangeAspect="1" noChangeArrowheads="1"/>
          </p:cNvSpPr>
          <p:nvPr/>
        </p:nvSpPr>
        <p:spPr bwMode="auto">
          <a:xfrm>
            <a:off x="155575" y="-4724400"/>
            <a:ext cx="18278475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AutoShape 4" descr="https://eu-api.asm.skype.com/v1/objects/0-weu-d2-134e2f6329492faf74be2ee2d8256627/views/imgpsh_mobile_save"/>
          <p:cNvSpPr>
            <a:spLocks noChangeAspect="1" noChangeArrowheads="1"/>
          </p:cNvSpPr>
          <p:nvPr/>
        </p:nvSpPr>
        <p:spPr bwMode="auto">
          <a:xfrm>
            <a:off x="307975" y="-4572000"/>
            <a:ext cx="18278475" cy="98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5" name="Picture 5" descr="C:\Users\martinh\Downloads\ConstructParent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837774"/>
            <a:ext cx="11643233" cy="627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044184"/>
            <a:ext cx="11988090" cy="6766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8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Likely and unlikely data </a:t>
            </a:r>
            <a:r>
              <a:rPr lang="en-US" dirty="0" smtClean="0"/>
              <a:t>distribution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optimize for hypothetical worst cases which are unlikely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2759011"/>
            <a:ext cx="15069472" cy="39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9181" y="3320251"/>
            <a:ext cx="12763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22k = O(n)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3944257" y="3980354"/>
            <a:ext cx="311495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*22k each ? = O(n) -&gt;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5033107" y="3536902"/>
            <a:ext cx="580460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Children = References from content item to other items</a:t>
            </a:r>
            <a:endParaRPr lang="cs-CZ" dirty="0"/>
          </a:p>
        </p:txBody>
      </p:sp>
      <p:sp>
        <p:nvSpPr>
          <p:cNvPr id="6" name="AutoShape 4" descr="Image result for snail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6" descr="Image result for snail"/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92" y="5446429"/>
            <a:ext cx="2026570" cy="13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466779" y="4385586"/>
            <a:ext cx="2996333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O(log n) = 14 - Insignificant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6842452" y="5089600"/>
            <a:ext cx="37642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to 22k = 11k avg. = O(n) -&gt; O(n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3546505" y="5487047"/>
            <a:ext cx="283923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22k * 22k * 11k = </a:t>
            </a:r>
            <a:r>
              <a:rPr lang="en-US" b="1" dirty="0" smtClean="0"/>
              <a:t>5 x 10</a:t>
            </a:r>
            <a:r>
              <a:rPr lang="en-US" b="1" baseline="30000" dirty="0" smtClean="0"/>
              <a:t>12</a:t>
            </a:r>
            <a:endParaRPr lang="cs-CZ" b="1" baseline="30000" dirty="0"/>
          </a:p>
        </p:txBody>
      </p:sp>
      <p:sp>
        <p:nvSpPr>
          <p:cNvPr id="17" name="TextBox 16"/>
          <p:cNvSpPr txBox="1"/>
          <p:nvPr/>
        </p:nvSpPr>
        <p:spPr>
          <a:xfrm>
            <a:off x="9196736" y="2309780"/>
            <a:ext cx="100700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 = 22k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3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6" grpId="0" animBg="1"/>
      <p:bldP spid="8" grpId="0" animBg="1"/>
      <p:bldP spid="12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success &amp; goals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Kentico</a:t>
            </a:r>
            <a:r>
              <a:rPr lang="en-US" b="1" dirty="0" smtClean="0"/>
              <a:t> 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Multitenant project - 1800+ simple golf club sites on a single cluster (8 servers, 1 SQL DB)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news sites – 700k+ news articles (150k new news articles in a year)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Large e-shops – Around 1.5M products (automotive parts)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Online marketing – Scaled to 100M Contacts, 1B Activities on 1 SQL DB (since 2014)</a:t>
            </a:r>
          </a:p>
          <a:p>
            <a:endParaRPr lang="en-US" dirty="0" smtClean="0"/>
          </a:p>
          <a:p>
            <a:r>
              <a:rPr lang="en-US" b="1" dirty="0" err="1" smtClean="0"/>
              <a:t>Kentico</a:t>
            </a:r>
            <a:r>
              <a:rPr lang="en-US" b="1" dirty="0" smtClean="0"/>
              <a:t> Cloud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Smaller projects with 10k+ content items / assets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Gaining enterprise traction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Goal 300k content items / assets per project in H1/2019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" y="6214226"/>
            <a:ext cx="1966130" cy="457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057" y="6130399"/>
            <a:ext cx="1379340" cy="6248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6923" y="6216213"/>
            <a:ext cx="1715136" cy="491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019" y="6189407"/>
            <a:ext cx="1707028" cy="464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1111" y="6176073"/>
            <a:ext cx="1590765" cy="4915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1180" y="6241361"/>
            <a:ext cx="2469176" cy="4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2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 realistic …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archetypes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8" y="2759011"/>
            <a:ext cx="15069472" cy="396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69181" y="3320251"/>
            <a:ext cx="12763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22k = O(n)</a:t>
            </a:r>
            <a:endParaRPr lang="cs-CZ" dirty="0"/>
          </a:p>
        </p:txBody>
      </p:sp>
      <p:sp>
        <p:nvSpPr>
          <p:cNvPr id="7" name="TextBox 6"/>
          <p:cNvSpPr txBox="1"/>
          <p:nvPr/>
        </p:nvSpPr>
        <p:spPr>
          <a:xfrm>
            <a:off x="3944257" y="3980354"/>
            <a:ext cx="583050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.. 50 max (max exceptionally) = 10 avg. = O(1) -&gt; O(n)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5033107" y="3536902"/>
            <a:ext cx="627107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Does anybody really reference everything from everywhere?</a:t>
            </a:r>
            <a:endParaRPr lang="cs-CZ" dirty="0"/>
          </a:p>
        </p:txBody>
      </p:sp>
      <p:sp>
        <p:nvSpPr>
          <p:cNvPr id="6" name="AutoShape 4" descr="Image result for snail"/>
          <p:cNvSpPr>
            <a:spLocks noChangeAspect="1" noChangeArrowheads="1"/>
          </p:cNvSpPr>
          <p:nvPr/>
        </p:nvSpPr>
        <p:spPr bwMode="auto">
          <a:xfrm>
            <a:off x="155575" y="-8302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3" name="AutoShape 6" descr="Image result for snail"/>
          <p:cNvSpPr>
            <a:spLocks noChangeAspect="1" noChangeArrowheads="1"/>
          </p:cNvSpPr>
          <p:nvPr/>
        </p:nvSpPr>
        <p:spPr bwMode="auto">
          <a:xfrm>
            <a:off x="307975" y="-6778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5" name="Picture 4" descr="Image result for faster snai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956" y="5390990"/>
            <a:ext cx="2773929" cy="146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42452" y="5089600"/>
            <a:ext cx="4577150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.. 50 max (linear) = 25 avg. = O(1) -&gt; O(n)</a:t>
            </a:r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3546505" y="5487047"/>
            <a:ext cx="417774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22k * 10 * (25 + 14) = 8.5M = </a:t>
            </a:r>
            <a:r>
              <a:rPr lang="en-US" b="1" dirty="0" smtClean="0"/>
              <a:t>8.5 x 10</a:t>
            </a:r>
            <a:r>
              <a:rPr lang="en-US" b="1" baseline="30000" dirty="0" smtClean="0"/>
              <a:t>6</a:t>
            </a:r>
            <a:endParaRPr lang="cs-CZ" b="1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5466779" y="4385586"/>
            <a:ext cx="101662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O(log n)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146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8" grpId="0" animBg="1"/>
      <p:bldP spid="1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Wrong sample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way it was, all links to single parent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Reality in real-world is more like this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/>
              <a:t>Nothing obvious we could do with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Use just necessary subset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Consider optimization at caller </a:t>
            </a:r>
            <a:r>
              <a:rPr lang="en-US" dirty="0" smtClean="0"/>
              <a:t>side / caching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7170" name="Picture 2" descr="C:\Users\martinh\Downloads\News 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2" y="3243261"/>
            <a:ext cx="59150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7" y="1228725"/>
            <a:ext cx="62103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2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+ Cheat sheet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Counting</a:t>
            </a:r>
          </a:p>
          <a:p>
            <a:r>
              <a:rPr lang="en-US" sz="4000" dirty="0" smtClean="0"/>
              <a:t>Grouping</a:t>
            </a:r>
          </a:p>
          <a:p>
            <a:r>
              <a:rPr lang="en-US" sz="4000" dirty="0" smtClean="0"/>
              <a:t>Isolation</a:t>
            </a:r>
          </a:p>
          <a:p>
            <a:r>
              <a:rPr lang="en-US" sz="4000" dirty="0" smtClean="0"/>
              <a:t>Waste</a:t>
            </a:r>
          </a:p>
          <a:p>
            <a:r>
              <a:rPr lang="en-US" sz="4000" dirty="0" smtClean="0"/>
              <a:t>False positives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76" y="1351847"/>
            <a:ext cx="2896052" cy="1593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76" y="5356687"/>
            <a:ext cx="2896052" cy="1505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91" y="-713039"/>
            <a:ext cx="2890737" cy="217046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76" y="3995239"/>
            <a:ext cx="2896052" cy="14480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476" y="2791178"/>
            <a:ext cx="2896052" cy="12040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8995" y="5585460"/>
            <a:ext cx="3419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Technical debt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3311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Martin Hejtmanek</a:t>
            </a:r>
          </a:p>
          <a:p>
            <a:r>
              <a:rPr lang="en-US" dirty="0">
                <a:hlinkClick r:id="rId3"/>
              </a:rPr>
              <a:t>martinh@kentico.com</a:t>
            </a:r>
            <a:endParaRPr lang="en-US" dirty="0"/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8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6" y="1351847"/>
            <a:ext cx="4845804" cy="639278"/>
          </a:xfrm>
        </p:spPr>
        <p:txBody>
          <a:bodyPr/>
          <a:lstStyle/>
          <a:p>
            <a:r>
              <a:rPr lang="en-US" dirty="0" smtClean="0"/>
              <a:t>On-premise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9200" y="2316518"/>
            <a:ext cx="5427593" cy="4220847"/>
          </a:xfrm>
        </p:spPr>
        <p:txBody>
          <a:bodyPr>
            <a:noAutofit/>
          </a:bodyPr>
          <a:lstStyle/>
          <a:p>
            <a:r>
              <a:rPr lang="en-US" sz="1900" dirty="0" smtClean="0"/>
              <a:t>Continuous releases</a:t>
            </a:r>
          </a:p>
          <a:p>
            <a:r>
              <a:rPr lang="en-US" sz="1900" dirty="0" smtClean="0"/>
              <a:t>Multi-tenant </a:t>
            </a:r>
            <a:r>
              <a:rPr lang="en-US" sz="1900" dirty="0"/>
              <a:t>by </a:t>
            </a:r>
            <a:r>
              <a:rPr lang="en-US" sz="1900" dirty="0" smtClean="0"/>
              <a:t>definition</a:t>
            </a:r>
          </a:p>
          <a:p>
            <a:r>
              <a:rPr lang="en-US" sz="1900" dirty="0" smtClean="0"/>
              <a:t>Shared resources</a:t>
            </a:r>
          </a:p>
          <a:p>
            <a:r>
              <a:rPr lang="en-US" sz="1900" dirty="0" smtClean="0"/>
              <a:t>Micro-services</a:t>
            </a:r>
            <a:endParaRPr lang="en-US" sz="1900" dirty="0"/>
          </a:p>
          <a:p>
            <a:r>
              <a:rPr lang="en-US" sz="1900" dirty="0" smtClean="0"/>
              <a:t>All at the same version(s)</a:t>
            </a:r>
          </a:p>
          <a:p>
            <a:endParaRPr lang="en-US" sz="1900" dirty="0" smtClean="0">
              <a:solidFill>
                <a:srgbClr val="00B050"/>
              </a:solidFill>
            </a:endParaRPr>
          </a:p>
          <a:p>
            <a:endParaRPr lang="en-US" sz="1900" dirty="0">
              <a:solidFill>
                <a:srgbClr val="00B050"/>
              </a:solidFill>
            </a:endParaRPr>
          </a:p>
          <a:p>
            <a:r>
              <a:rPr lang="en-US" sz="1900" dirty="0" smtClean="0">
                <a:solidFill>
                  <a:srgbClr val="00B050"/>
                </a:solidFill>
              </a:rPr>
              <a:t>Easier to deploy fix</a:t>
            </a:r>
          </a:p>
          <a:p>
            <a:r>
              <a:rPr lang="en-US" sz="1900" dirty="0" smtClean="0">
                <a:solidFill>
                  <a:srgbClr val="00B050"/>
                </a:solidFill>
              </a:rPr>
              <a:t>Known data and use cases at any time</a:t>
            </a:r>
          </a:p>
          <a:p>
            <a:endParaRPr lang="cs-CZ" sz="1900" dirty="0" smtClean="0">
              <a:solidFill>
                <a:srgbClr val="00B050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Client mistake =</a:t>
            </a:r>
            <a:r>
              <a:rPr lang="cs-CZ" sz="1900" dirty="0" smtClean="0">
                <a:solidFill>
                  <a:srgbClr val="FF0000"/>
                </a:solidFill>
              </a:rPr>
              <a:t> </a:t>
            </a:r>
            <a:r>
              <a:rPr lang="en-US" sz="1900" dirty="0" smtClean="0">
                <a:solidFill>
                  <a:srgbClr val="FF0000"/>
                </a:solidFill>
              </a:rPr>
              <a:t>Vendor’s problem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Can’t optimize for everyone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Harder to implement and validate fix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14400" y="1351847"/>
            <a:ext cx="4845804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SaaS</a:t>
            </a:r>
            <a:endParaRPr lang="cs-CZ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8995" y="2316518"/>
            <a:ext cx="5256205" cy="4220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05B26"/>
              </a:buClr>
              <a:buSzPct val="100000"/>
              <a:buFont typeface="Arial" panose="020B0604020202020204" pitchFamily="34" charset="0"/>
              <a:buNone/>
              <a:tabLst/>
              <a:defRPr sz="2000" kern="1200" baseline="0">
                <a:solidFill>
                  <a:srgbClr val="262524"/>
                </a:solidFill>
                <a:latin typeface="+mn-lt"/>
                <a:ea typeface="+mn-ea"/>
                <a:cs typeface="+mn-cs"/>
              </a:defRPr>
            </a:lvl1pPr>
            <a:lvl2pPr marL="642938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65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002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574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05B26"/>
              </a:buClr>
              <a:buSzPct val="100000"/>
              <a:buFont typeface="Wingdings" panose="05000000000000000000" pitchFamily="2" charset="2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dirty="0" smtClean="0"/>
              <a:t>Release once a year</a:t>
            </a:r>
          </a:p>
          <a:p>
            <a:r>
              <a:rPr lang="en-US" sz="1900" dirty="0" smtClean="0"/>
              <a:t>Hotfixes</a:t>
            </a:r>
          </a:p>
          <a:p>
            <a:r>
              <a:rPr lang="en-US" sz="1900" dirty="0" smtClean="0"/>
              <a:t>Isolated installations</a:t>
            </a:r>
          </a:p>
          <a:p>
            <a:r>
              <a:rPr lang="en-US" sz="1900" dirty="0" smtClean="0"/>
              <a:t>Custom code</a:t>
            </a:r>
          </a:p>
          <a:p>
            <a:r>
              <a:rPr lang="en-US" sz="1900" dirty="0" smtClean="0"/>
              <a:t>Local optimizations</a:t>
            </a:r>
          </a:p>
          <a:p>
            <a:r>
              <a:rPr lang="en-US" sz="1900" dirty="0" smtClean="0"/>
              <a:t>Can skip version</a:t>
            </a:r>
          </a:p>
          <a:p>
            <a:endParaRPr lang="en-US" sz="1900" dirty="0"/>
          </a:p>
          <a:p>
            <a:r>
              <a:rPr lang="en-US" sz="1900" dirty="0" smtClean="0">
                <a:solidFill>
                  <a:srgbClr val="00B050"/>
                </a:solidFill>
              </a:rPr>
              <a:t>More options to resolve local inefficiencies</a:t>
            </a:r>
          </a:p>
          <a:p>
            <a:r>
              <a:rPr lang="en-US" sz="1900" dirty="0" smtClean="0">
                <a:solidFill>
                  <a:srgbClr val="00B050"/>
                </a:solidFill>
              </a:rPr>
              <a:t>Client mistake = Their own problem</a:t>
            </a:r>
          </a:p>
          <a:p>
            <a:endParaRPr lang="en-US" sz="1900" dirty="0" smtClean="0">
              <a:solidFill>
                <a:srgbClr val="00B050"/>
              </a:solidFill>
            </a:endParaRPr>
          </a:p>
          <a:p>
            <a:r>
              <a:rPr lang="en-US" sz="1900" dirty="0" smtClean="0">
                <a:solidFill>
                  <a:srgbClr val="FF0000"/>
                </a:solidFill>
              </a:rPr>
              <a:t>Unable to track all live usages and scenarios</a:t>
            </a:r>
          </a:p>
          <a:p>
            <a:r>
              <a:rPr lang="en-US" sz="1900" dirty="0" smtClean="0">
                <a:solidFill>
                  <a:srgbClr val="FF0000"/>
                </a:solidFill>
              </a:rPr>
              <a:t>Close to impossible deploy critical fix to everyone</a:t>
            </a:r>
            <a:endParaRPr lang="en-US" sz="1900" dirty="0" smtClean="0">
              <a:solidFill>
                <a:srgbClr val="00B050"/>
              </a:solidFill>
            </a:endParaRPr>
          </a:p>
          <a:p>
            <a:endParaRPr lang="cs-CZ" sz="1900" dirty="0">
              <a:solidFill>
                <a:srgbClr val="00B05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641" y="704843"/>
            <a:ext cx="1592718" cy="15622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880" y="605774"/>
            <a:ext cx="2149026" cy="166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800" y="4180587"/>
            <a:ext cx="2515200" cy="2600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00" y="946996"/>
            <a:ext cx="10944516" cy="639278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“The project is too small to handle performance. We will handle it later.”</a:t>
            </a:r>
            <a:endParaRPr lang="cs-CZ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50 Shades of scalability delays</a:t>
            </a:r>
            <a:endParaRPr lang="cs-C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5200" y="1753061"/>
            <a:ext cx="11656800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tx1"/>
                </a:solidFill>
              </a:rPr>
              <a:t>“We are in feature race, no time to handle performance. We will take the risk.”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4800" y="2464376"/>
            <a:ext cx="10944516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“The market is commoditized, we need to work on differentiators.”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8400" y="3178698"/>
            <a:ext cx="11671200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2">
                    <a:lumMod val="25000"/>
                  </a:schemeClr>
                </a:solidFill>
              </a:rPr>
              <a:t>“We can’t spend the whole quarter on optimizations. Does not fit the strategy.”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79600" y="3907595"/>
            <a:ext cx="11671200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“I had no idea we had so much performance technical debt.”</a:t>
            </a:r>
            <a:endParaRPr lang="cs-CZ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380000" y="4442534"/>
            <a:ext cx="2052000" cy="72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06400" y="3724019"/>
            <a:ext cx="21096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 txBox="1">
            <a:spLocks/>
          </p:cNvSpPr>
          <p:nvPr/>
        </p:nvSpPr>
        <p:spPr>
          <a:xfrm>
            <a:off x="2052806" y="5302168"/>
            <a:ext cx="11671200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“We can’t sell big projects. We are losing money.”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145206" y="5871186"/>
            <a:ext cx="11671200" cy="6392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F05B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</a:rPr>
              <a:t>“We don’t have features. We are losing money.”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42540"/>
            <a:ext cx="2052806" cy="14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9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098351"/>
            <a:ext cx="10944516" cy="639278"/>
          </a:xfrm>
        </p:spPr>
        <p:txBody>
          <a:bodyPr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Keeping under control</a:t>
            </a:r>
            <a:endParaRPr lang="cs-CZ" sz="72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98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997" y="3098351"/>
            <a:ext cx="10944516" cy="639278"/>
          </a:xfrm>
        </p:spPr>
        <p:txBody>
          <a:bodyPr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Counting</a:t>
            </a:r>
            <a:endParaRPr lang="cs-CZ" sz="8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-4746" y="6479971"/>
            <a:ext cx="12196746" cy="3780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solidFill>
                  <a:schemeClr val="bg1"/>
                </a:solidFill>
                <a:hlinkClick r:id="rId4"/>
              </a:rPr>
              <a:t>http://outrageoussports.com.au/australian-sports/get-no-at-the-sheep-counting-competition/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counting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en-US" sz="1600" dirty="0">
              <a:hlinkClick r:id="rId3"/>
            </a:endParaRPr>
          </a:p>
          <a:p>
            <a:endParaRPr lang="en-US" sz="1600" dirty="0" smtClean="0">
              <a:hlinkClick r:id="rId3"/>
            </a:endParaRPr>
          </a:p>
          <a:p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pic>
        <p:nvPicPr>
          <p:cNvPr id="1028" name="Picture 4" descr="Image result for o(log n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58" y="2791178"/>
            <a:ext cx="4752975" cy="337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6200000">
            <a:off x="6625904" y="4213371"/>
            <a:ext cx="3213717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Scalable</a:t>
            </a:r>
            <a:endParaRPr lang="cs-CZ" dirty="0"/>
          </a:p>
        </p:txBody>
      </p:sp>
      <p:sp>
        <p:nvSpPr>
          <p:cNvPr id="9" name="TextBox 8"/>
          <p:cNvSpPr txBox="1"/>
          <p:nvPr/>
        </p:nvSpPr>
        <p:spPr>
          <a:xfrm>
            <a:off x="3394724" y="2342032"/>
            <a:ext cx="3808529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Not really scalable</a:t>
            </a:r>
            <a:endParaRPr lang="cs-CZ" dirty="0"/>
          </a:p>
        </p:txBody>
      </p:sp>
      <p:sp>
        <p:nvSpPr>
          <p:cNvPr id="11" name="TextBox 10"/>
          <p:cNvSpPr txBox="1"/>
          <p:nvPr/>
        </p:nvSpPr>
        <p:spPr>
          <a:xfrm>
            <a:off x="7273969" y="2350530"/>
            <a:ext cx="1589408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Fair trade-off</a:t>
            </a:r>
            <a:endParaRPr lang="cs-CZ" dirty="0"/>
          </a:p>
        </p:txBody>
      </p:sp>
      <p:sp>
        <p:nvSpPr>
          <p:cNvPr id="8" name="TextBox 7"/>
          <p:cNvSpPr txBox="1"/>
          <p:nvPr/>
        </p:nvSpPr>
        <p:spPr>
          <a:xfrm>
            <a:off x="7273969" y="2103716"/>
            <a:ext cx="880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</a:rPr>
              <a:t>O(n*log n)</a:t>
            </a:r>
            <a:endParaRPr lang="cs-CZ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052331" y="2438573"/>
            <a:ext cx="355107" cy="17624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22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mistakes make a big difference</a:t>
            </a:r>
            <a:endParaRPr lang="cs-C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endParaRPr lang="cs-CZ"/>
          </a:p>
        </p:txBody>
      </p:sp>
      <p:sp>
        <p:nvSpPr>
          <p:cNvPr id="5" name="AutoShape 2" descr="https://eu-api.asm.skype.com/v1/objects/0-weu-d2-18327097687fe055a0d7880ca39a9936/views/imgpsh_mobile_save"/>
          <p:cNvSpPr>
            <a:spLocks noChangeAspect="1" noChangeArrowheads="1"/>
          </p:cNvSpPr>
          <p:nvPr/>
        </p:nvSpPr>
        <p:spPr bwMode="auto">
          <a:xfrm>
            <a:off x="155575" y="-601663"/>
            <a:ext cx="7162800" cy="1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9398" y="2133149"/>
            <a:ext cx="10944517" cy="4220847"/>
          </a:xfrm>
        </p:spPr>
        <p:txBody>
          <a:bodyPr/>
          <a:lstStyle/>
          <a:p>
            <a:r>
              <a:rPr lang="en-US" dirty="0" smtClean="0"/>
              <a:t>2 Nested loops on </a:t>
            </a:r>
            <a:r>
              <a:rPr lang="en-US" b="1" dirty="0" smtClean="0"/>
              <a:t>22k items</a:t>
            </a:r>
            <a:r>
              <a:rPr lang="en-US" dirty="0" smtClean="0"/>
              <a:t> O(n) ~= </a:t>
            </a:r>
            <a:r>
              <a:rPr lang="en-US" b="1" dirty="0" smtClean="0"/>
              <a:t>500M calls </a:t>
            </a:r>
            <a:r>
              <a:rPr lang="en-US" dirty="0" smtClean="0"/>
              <a:t>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sz="1000" b="1" dirty="0" smtClean="0"/>
          </a:p>
          <a:p>
            <a:endParaRPr lang="en-US" sz="1200" b="1" dirty="0"/>
          </a:p>
          <a:p>
            <a:r>
              <a:rPr lang="en-US" dirty="0" smtClean="0"/>
              <a:t>Great intention doesn’t always provide great results, </a:t>
            </a:r>
            <a:r>
              <a:rPr lang="en-US" b="1" dirty="0" smtClean="0"/>
              <a:t>think twice</a:t>
            </a:r>
          </a:p>
          <a:p>
            <a:endParaRPr lang="en-US" b="1" dirty="0" smtClean="0"/>
          </a:p>
          <a:p>
            <a:endParaRPr lang="en-US" dirty="0" smtClean="0"/>
          </a:p>
          <a:p>
            <a:endParaRPr lang="cs-CZ" dirty="0"/>
          </a:p>
        </p:txBody>
      </p:sp>
      <p:pic>
        <p:nvPicPr>
          <p:cNvPr id="2052" name="Picture 4" descr="C:\Users\martinh\Desktop\150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9" y="2589645"/>
            <a:ext cx="7135813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95" y="4227544"/>
            <a:ext cx="728503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505833"/>
            <a:ext cx="89469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http://referencesource.microsoft.com/#</a:t>
            </a:r>
            <a:r>
              <a:rPr lang="cs-CZ" sz="1400" dirty="0" smtClean="0">
                <a:hlinkClick r:id="rId5"/>
              </a:rPr>
              <a:t>System.Core/System/Linq/Enumerable.cs,ae06318d1f5fb355</a:t>
            </a:r>
            <a:r>
              <a:rPr lang="en-US" sz="1400" dirty="0" smtClean="0"/>
              <a:t> 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561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9A310D8B8F64CA57172FDD75E8DB0" ma:contentTypeVersion="6" ma:contentTypeDescription="Create a new document." ma:contentTypeScope="" ma:versionID="52e2ba6eb6090099d42d47bc4ea995b9">
  <xsd:schema xmlns:xsd="http://www.w3.org/2001/XMLSchema" xmlns:xs="http://www.w3.org/2001/XMLSchema" xmlns:p="http://schemas.microsoft.com/office/2006/metadata/properties" xmlns:ns2="4c12bf71-60fe-4064-a7d7-3d82f4f3a952" xmlns:ns3="608560d7-811c-4572-b925-89c572f816e8" targetNamespace="http://schemas.microsoft.com/office/2006/metadata/properties" ma:root="true" ma:fieldsID="d20215ed77f242f08010496445388830" ns2:_="" ns3:_="">
    <xsd:import namespace="4c12bf71-60fe-4064-a7d7-3d82f4f3a952"/>
    <xsd:import namespace="608560d7-811c-4572-b925-89c572f816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2bf71-60fe-4064-a7d7-3d82f4f3a9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560d7-811c-4572-b925-89c572f816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5F051E-8320-4BEE-A3BF-DCE496A3B82D}">
  <ds:schemaRefs>
    <ds:schemaRef ds:uri="http://purl.org/dc/elements/1.1/"/>
    <ds:schemaRef ds:uri="http://schemas.microsoft.com/office/2006/metadata/properties"/>
    <ds:schemaRef ds:uri="4c12bf71-60fe-4064-a7d7-3d82f4f3a95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608560d7-811c-4572-b925-89c572f816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7789722-326F-4F90-B551-2DDD531C21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2F7948-B9FE-442C-8ADA-9E64C55E89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12bf71-60fe-4064-a7d7-3d82f4f3a952"/>
    <ds:schemaRef ds:uri="608560d7-811c-4572-b925-89c572f816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44716</TotalTime>
  <Words>2112</Words>
  <Application>Microsoft Office PowerPoint</Application>
  <PresentationFormat>Widescreen</PresentationFormat>
  <Paragraphs>431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Segoe UI</vt:lpstr>
      <vt:lpstr>Wingdings</vt:lpstr>
      <vt:lpstr>Office Theme</vt:lpstr>
      <vt:lpstr>Writing scalable code</vt:lpstr>
      <vt:lpstr>Me, myself and Kentico</vt:lpstr>
      <vt:lpstr>Scalability success &amp; goals</vt:lpstr>
      <vt:lpstr>On-premise</vt:lpstr>
      <vt:lpstr>“The project is too small to handle performance. We will handle it later.”</vt:lpstr>
      <vt:lpstr>Keeping under control</vt:lpstr>
      <vt:lpstr>Counting</vt:lpstr>
      <vt:lpstr>Abstract counting</vt:lpstr>
      <vt:lpstr>Small mistakes make a big difference</vt:lpstr>
      <vt:lpstr>PowerPoint Presentation</vt:lpstr>
      <vt:lpstr>Key questions</vt:lpstr>
      <vt:lpstr>Grouping</vt:lpstr>
      <vt:lpstr>External factors</vt:lpstr>
      <vt:lpstr>Bulk vs. one-by-one</vt:lpstr>
      <vt:lpstr>But isn’t bulk overkill for low load?</vt:lpstr>
      <vt:lpstr>Isolation</vt:lpstr>
      <vt:lpstr>Isolation</vt:lpstr>
      <vt:lpstr>Rate / throughput limitation</vt:lpstr>
      <vt:lpstr>Waste</vt:lpstr>
      <vt:lpstr>Data storage and referencing</vt:lpstr>
      <vt:lpstr>Streaming / paging</vt:lpstr>
      <vt:lpstr>Data duplication</vt:lpstr>
      <vt:lpstr>Selectivity in DB</vt:lpstr>
      <vt:lpstr>PowerPoint Presentation</vt:lpstr>
      <vt:lpstr>PowerPoint Presentation</vt:lpstr>
      <vt:lpstr>PowerPoint Presentation</vt:lpstr>
      <vt:lpstr>False positives</vt:lpstr>
      <vt:lpstr>PowerPoint Presentation</vt:lpstr>
      <vt:lpstr>Likely and unlikely data distribution</vt:lpstr>
      <vt:lpstr>Be realistic …</vt:lpstr>
      <vt:lpstr>Conclusion</vt:lpstr>
      <vt:lpstr>Summary + Cheat sheet</vt:lpstr>
      <vt:lpstr>Questions?</vt:lpstr>
    </vt:vector>
  </TitlesOfParts>
  <Company>Kentico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Matej Kvasnovsky</dc:creator>
  <cp:lastModifiedBy>Martin Hejtmanek</cp:lastModifiedBy>
  <cp:revision>540</cp:revision>
  <dcterms:created xsi:type="dcterms:W3CDTF">2014-12-29T13:43:23Z</dcterms:created>
  <dcterms:modified xsi:type="dcterms:W3CDTF">2018-04-08T09:30:35Z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0x0101004019A310D8B8F64CA57172FDD75E8DB0</vt:lpwstr>
  </property>
</Properties>
</file>