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9"/>
  </p:notesMasterIdLst>
  <p:sldIdLst>
    <p:sldId id="256" r:id="rId2"/>
    <p:sldId id="281" r:id="rId3"/>
    <p:sldId id="283" r:id="rId4"/>
    <p:sldId id="284" r:id="rId5"/>
    <p:sldId id="285" r:id="rId6"/>
    <p:sldId id="286" r:id="rId7"/>
    <p:sldId id="287" r:id="rId8"/>
    <p:sldId id="288" r:id="rId9"/>
    <p:sldId id="275" r:id="rId10"/>
    <p:sldId id="290" r:id="rId11"/>
    <p:sldId id="293" r:id="rId12"/>
    <p:sldId id="292" r:id="rId13"/>
    <p:sldId id="291" r:id="rId14"/>
    <p:sldId id="294" r:id="rId15"/>
    <p:sldId id="295" r:id="rId16"/>
    <p:sldId id="296" r:id="rId17"/>
    <p:sldId id="297" r:id="rId18"/>
    <p:sldId id="301" r:id="rId19"/>
    <p:sldId id="268" r:id="rId20"/>
    <p:sldId id="267" r:id="rId21"/>
    <p:sldId id="303" r:id="rId22"/>
    <p:sldId id="302" r:id="rId23"/>
    <p:sldId id="259" r:id="rId24"/>
    <p:sldId id="258" r:id="rId25"/>
    <p:sldId id="304" r:id="rId26"/>
    <p:sldId id="305" r:id="rId27"/>
    <p:sldId id="306" r:id="rId28"/>
    <p:sldId id="289" r:id="rId29"/>
    <p:sldId id="257" r:id="rId30"/>
    <p:sldId id="274" r:id="rId31"/>
    <p:sldId id="279" r:id="rId32"/>
    <p:sldId id="260" r:id="rId33"/>
    <p:sldId id="265" r:id="rId34"/>
    <p:sldId id="276" r:id="rId35"/>
    <p:sldId id="298" r:id="rId36"/>
    <p:sldId id="264" r:id="rId37"/>
    <p:sldId id="300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B5"/>
    <a:srgbClr val="82B0BD"/>
    <a:srgbClr val="2C3E50"/>
    <a:srgbClr val="4F81BD"/>
    <a:srgbClr val="D9E6FF"/>
    <a:srgbClr val="001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9" autoAdjust="0"/>
    <p:restoredTop sz="94660"/>
  </p:normalViewPr>
  <p:slideViewPr>
    <p:cSldViewPr>
      <p:cViewPr varScale="1">
        <p:scale>
          <a:sx n="78" d="100"/>
          <a:sy n="78" d="100"/>
        </p:scale>
        <p:origin x="9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D9D34-EBDF-444B-8E61-3132A89E4FC2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23E56-F69C-4878-AA27-04FBC5F7F8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99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22845-941E-7C42-8070-12AD873FCE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3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Inside of a page</a:t>
            </a:r>
            <a:r>
              <a:rPr lang="en-US" baseline="0" dirty="0"/>
              <a:t> are layouts</a:t>
            </a:r>
          </a:p>
          <a:p>
            <a:r>
              <a:rPr lang="en-US" baseline="0" dirty="0"/>
              <a:t>A lot of options from something simple like a stack panel to complex and powerful grids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22845-941E-7C42-8070-12AD873FCE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4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have more than 40 controls, layouts, and pages to mix and match from.</a:t>
            </a:r>
          </a:p>
          <a:p>
            <a:r>
              <a:rPr lang="en-US" dirty="0"/>
              <a:t>These are all of the controls you have out of the box, you can</a:t>
            </a:r>
            <a:r>
              <a:rPr lang="en-US" baseline="0" dirty="0"/>
              <a:t> of course create your own.</a:t>
            </a:r>
          </a:p>
          <a:p>
            <a:r>
              <a:rPr lang="en-US" baseline="0" dirty="0"/>
              <a:t>What is unique is you get the native control and have access to it.</a:t>
            </a:r>
          </a:p>
          <a:p>
            <a:r>
              <a:rPr lang="en-US" baseline="0" dirty="0"/>
              <a:t>Consider an Entry Field</a:t>
            </a:r>
          </a:p>
          <a:p>
            <a:r>
              <a:rPr lang="en-US" baseline="0" dirty="0"/>
              <a:t>On iOS it is mapped to </a:t>
            </a:r>
            <a:r>
              <a:rPr lang="en-US" baseline="0" dirty="0" err="1"/>
              <a:t>UITextField</a:t>
            </a:r>
            <a:endParaRPr lang="en-US" baseline="0" dirty="0"/>
          </a:p>
          <a:p>
            <a:r>
              <a:rPr lang="en-US" baseline="0" dirty="0"/>
              <a:t>Android it is </a:t>
            </a:r>
            <a:r>
              <a:rPr lang="en-US" baseline="0" dirty="0" err="1"/>
              <a:t>EditText</a:t>
            </a:r>
            <a:endParaRPr lang="en-US" baseline="0" dirty="0"/>
          </a:p>
          <a:p>
            <a:r>
              <a:rPr lang="en-US" baseline="0" dirty="0"/>
              <a:t>Windows </a:t>
            </a:r>
            <a:r>
              <a:rPr lang="en-US" baseline="0" dirty="0" err="1"/>
              <a:t>Phoen</a:t>
            </a:r>
            <a:r>
              <a:rPr lang="en-US" baseline="0" dirty="0"/>
              <a:t> it is a </a:t>
            </a:r>
            <a:r>
              <a:rPr lang="en-US" baseline="0" dirty="0" err="1"/>
              <a:t>TextBox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22845-941E-7C42-8070-12AD873FCE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09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D7D81-D864-B349-9FB4-613ED1F9D75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77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D7D81-D864-B349-9FB4-613ED1F9D75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0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adpis 26"/>
          <p:cNvSpPr>
            <a:spLocks noGrp="1"/>
          </p:cNvSpPr>
          <p:nvPr>
            <p:ph type="title"/>
          </p:nvPr>
        </p:nvSpPr>
        <p:spPr>
          <a:xfrm>
            <a:off x="585829" y="1132705"/>
            <a:ext cx="8075240" cy="1440161"/>
          </a:xfrm>
        </p:spPr>
        <p:txBody>
          <a:bodyPr anchor="b">
            <a:normAutofit/>
          </a:bodyPr>
          <a:lstStyle>
            <a:lvl1pPr algn="l">
              <a:defRPr sz="4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6254" t="1" r="49208" b="29452"/>
          <a:stretch/>
        </p:blipFill>
        <p:spPr>
          <a:xfrm>
            <a:off x="-36512" y="4434319"/>
            <a:ext cx="9180512" cy="242368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10268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0" baseline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www.dotNETcollege.cz</a:t>
            </a:r>
            <a:endParaRPr lang="cs-CZ" sz="1800" b="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0"/>
            <a:ext cx="1536779" cy="1276416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943211" y="2852936"/>
            <a:ext cx="7257578" cy="2016125"/>
          </a:xfrm>
        </p:spPr>
        <p:txBody>
          <a:bodyPr>
            <a:normAutofit fontScale="92500"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z="4000" b="1"/>
              <a:t>Edit Master text styles</a:t>
            </a:r>
          </a:p>
          <a:p>
            <a:pPr lvl="1"/>
            <a:r>
              <a:rPr lang="en-US" sz="4000" b="1"/>
              <a:t>Second level</a:t>
            </a:r>
          </a:p>
          <a:p>
            <a:pPr lvl="2"/>
            <a:r>
              <a:rPr lang="en-US" sz="4000" b="1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873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AE2-05D7-4CED-BE1F-5C52B46909EC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021-38D6-4A97-A4E5-5C0777749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7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AE2-05D7-4CED-BE1F-5C52B46909EC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021-38D6-4A97-A4E5-5C0777749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7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2188933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5109">
                      <a:schemeClr val="tx2"/>
                    </a:gs>
                    <a:gs pos="25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2188933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704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2285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60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AE2-05D7-4CED-BE1F-5C52B46909EC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021-38D6-4A97-A4E5-5C0777749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08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ó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AE2-05D7-4CED-BE1F-5C52B46909EC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021-38D6-4A97-A4E5-5C0777749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72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AE2-05D7-4CED-BE1F-5C52B46909EC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021-38D6-4A97-A4E5-5C0777749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84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AE2-05D7-4CED-BE1F-5C52B46909EC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021-38D6-4A97-A4E5-5C0777749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7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AE2-05D7-4CED-BE1F-5C52B46909EC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021-38D6-4A97-A4E5-5C0777749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5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AE2-05D7-4CED-BE1F-5C52B46909EC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021-38D6-4A97-A4E5-5C0777749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9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AE2-05D7-4CED-BE1F-5C52B46909EC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021-38D6-4A97-A4E5-5C0777749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3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AE2-05D7-4CED-BE1F-5C52B46909EC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021-38D6-4A97-A4E5-5C0777749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13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Light" pitchFamily="34" charset="0"/>
                <a:cs typeface="Segoe UI Light" pitchFamily="34" charset="0"/>
              </a:defRPr>
            </a:lvl1pPr>
          </a:lstStyle>
          <a:p>
            <a:fld id="{E7B4EAE2-05D7-4CED-BE1F-5C52B46909EC}" type="datetimeFigureOut">
              <a:rPr lang="cs-CZ" smtClean="0"/>
              <a:pPr/>
              <a:t>08.10.2016</a:t>
            </a:fld>
            <a:endParaRPr lang="cs-CZ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6"/>
          <a:srcRect l="6254" t="2" r="50778" b="52969"/>
          <a:stretch/>
        </p:blipFill>
        <p:spPr>
          <a:xfrm>
            <a:off x="323528" y="6021411"/>
            <a:ext cx="8820472" cy="863973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 Light" pitchFamily="34" charset="0"/>
                <a:cs typeface="Segoe UI Light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itchFamily="34" charset="0"/>
                <a:cs typeface="Segoe UI Light" pitchFamily="34" charset="0"/>
              </a:defRPr>
            </a:lvl1pPr>
          </a:lstStyle>
          <a:p>
            <a:fld id="{F2EBF021-38D6-4A97-A4E5-5C0777749F2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363968"/>
            <a:ext cx="9144000" cy="510268"/>
            <a:chOff x="0" y="0"/>
            <a:chExt cx="9144000" cy="51026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510268"/>
            </a:xfrm>
            <a:prstGeom prst="rect">
              <a:avLst/>
            </a:prstGeom>
            <a:solidFill>
              <a:srgbClr val="2C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b="0" dirty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7"/>
            <a:srcRect b="26336"/>
            <a:stretch/>
          </p:blipFill>
          <p:spPr>
            <a:xfrm>
              <a:off x="8028384" y="0"/>
              <a:ext cx="833992" cy="510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72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89" r:id="rId2"/>
    <p:sldLayoutId id="2147483690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12" r:id="rId12"/>
    <p:sldLayoutId id="2147483713" r:id="rId13"/>
    <p:sldLayoutId id="214748371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 Light" pitchFamily="34" charset="0"/>
          <a:ea typeface="+mn-ea"/>
          <a:cs typeface="Segoe UI Light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 Light" pitchFamily="34" charset="0"/>
          <a:ea typeface="+mn-ea"/>
          <a:cs typeface="Segoe UI Light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 Light" pitchFamily="34" charset="0"/>
          <a:ea typeface="+mn-ea"/>
          <a:cs typeface="Segoe UI Light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 Light" pitchFamily="34" charset="0"/>
          <a:ea typeface="+mn-ea"/>
          <a:cs typeface="Segoe UI Light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 Light" pitchFamily="34" charset="0"/>
          <a:ea typeface="+mn-ea"/>
          <a:cs typeface="Segoe UI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omas.herceg@rigant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openxmlformats.org/markup-compatibility/2006" TargetMode="External"/><Relationship Id="rId2" Type="http://schemas.openxmlformats.org/officeDocument/2006/relationships/hyperlink" Target="http://schemas.microsoft.com/expression/blend/200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xamarin.com/studio/Windows/XamarinStudio-6.1.0.5383-0.ms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Xamarin</a:t>
            </a:r>
            <a:r>
              <a:rPr lang="fr-FR" dirty="0"/>
              <a:t> </a:t>
            </a:r>
            <a:r>
              <a:rPr lang="fr-FR" dirty="0" err="1"/>
              <a:t>Forms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Je to </a:t>
            </a:r>
            <a:r>
              <a:rPr lang="fr-FR" dirty="0" err="1"/>
              <a:t>vôbec</a:t>
            </a:r>
            <a:r>
              <a:rPr lang="fr-FR" dirty="0"/>
              <a:t> </a:t>
            </a:r>
            <a:r>
              <a:rPr lang="fr-FR" dirty="0" err="1"/>
              <a:t>použiteľné</a:t>
            </a:r>
            <a:r>
              <a:rPr lang="fr-FR" dirty="0"/>
              <a:t>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4400" b="1" dirty="0"/>
              <a:t>Roman Ja</a:t>
            </a:r>
            <a:r>
              <a:rPr lang="sk-SK" sz="4400" b="1" dirty="0"/>
              <a:t>šek</a:t>
            </a:r>
            <a:endParaRPr lang="cs-CZ" sz="4400" b="1" dirty="0"/>
          </a:p>
          <a:p>
            <a:r>
              <a:rPr lang="cs-CZ" i="1" dirty="0"/>
              <a:t>MSP</a:t>
            </a:r>
            <a:br>
              <a:rPr lang="cs-CZ" i="1" dirty="0"/>
            </a:br>
            <a:endParaRPr lang="cs-CZ" i="1" dirty="0"/>
          </a:p>
          <a:p>
            <a:r>
              <a:rPr lang="cs-CZ" dirty="0">
                <a:hlinkClick r:id="rId2"/>
              </a:rPr>
              <a:t>roman.jasek@riganti.cz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36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TableView</a:t>
            </a:r>
            <a:r>
              <a:rPr lang="sk-SK" dirty="0"/>
              <a:t> </a:t>
            </a:r>
            <a:r>
              <a:rPr lang="en-US" dirty="0"/>
              <a:t>&amp; </a:t>
            </a:r>
            <a:r>
              <a:rPr lang="en-US" dirty="0" err="1"/>
              <a:t>ListView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Použitie vo formulároch, menu, štruktúrovaných dátach</a:t>
            </a:r>
          </a:p>
          <a:p>
            <a:r>
              <a:rPr lang="sk-SK" dirty="0"/>
              <a:t>Veľmi jednoduché na použitie</a:t>
            </a:r>
          </a:p>
          <a:p>
            <a:r>
              <a:rPr lang="sk-SK" dirty="0"/>
              <a:t>Predpripravené typy buniek</a:t>
            </a:r>
          </a:p>
        </p:txBody>
      </p:sp>
    </p:spTree>
    <p:extLst>
      <p:ext uri="{BB962C8B-B14F-4D97-AF65-F5344CB8AC3E}">
        <p14:creationId xmlns:p14="http://schemas.microsoft.com/office/powerpoint/2010/main" val="31426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TextCell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99" y="1556792"/>
            <a:ext cx="7755001" cy="4365642"/>
          </a:xfrm>
        </p:spPr>
      </p:pic>
    </p:spTree>
    <p:extLst>
      <p:ext uri="{BB962C8B-B14F-4D97-AF65-F5344CB8AC3E}">
        <p14:creationId xmlns:p14="http://schemas.microsoft.com/office/powerpoint/2010/main" val="19388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EntryCell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6" y="1556792"/>
            <a:ext cx="7524688" cy="4420300"/>
          </a:xfrm>
        </p:spPr>
      </p:pic>
    </p:spTree>
    <p:extLst>
      <p:ext uri="{BB962C8B-B14F-4D97-AF65-F5344CB8AC3E}">
        <p14:creationId xmlns:p14="http://schemas.microsoft.com/office/powerpoint/2010/main" val="165411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SwitchCell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3" y="1600201"/>
            <a:ext cx="7005373" cy="41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2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ImageCell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6" y="1484784"/>
            <a:ext cx="7735948" cy="4375703"/>
          </a:xfrm>
        </p:spPr>
      </p:pic>
    </p:spTree>
    <p:extLst>
      <p:ext uri="{BB962C8B-B14F-4D97-AF65-F5344CB8AC3E}">
        <p14:creationId xmlns:p14="http://schemas.microsoft.com/office/powerpoint/2010/main" val="425878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ViewCell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268760"/>
            <a:ext cx="2304256" cy="4663376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2312463" cy="4663376"/>
          </a:xfrm>
        </p:spPr>
      </p:pic>
    </p:spTree>
    <p:extLst>
      <p:ext uri="{BB962C8B-B14F-4D97-AF65-F5344CB8AC3E}">
        <p14:creationId xmlns:p14="http://schemas.microsoft.com/office/powerpoint/2010/main" val="387523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ListView</a:t>
            </a:r>
            <a:r>
              <a:rPr lang="en-US" dirty="0"/>
              <a:t> </a:t>
            </a:r>
            <a:r>
              <a:rPr lang="sk-SK" dirty="0"/>
              <a:t>– problém 1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600201"/>
            <a:ext cx="4762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 </a:t>
            </a:r>
            <a:r>
              <a:rPr lang="en-US" dirty="0" err="1"/>
              <a:t>ListView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</a:t>
            </a:r>
            <a:r>
              <a:rPr lang="sk-SK" dirty="0" err="1"/>
              <a:t>ánke</a:t>
            </a:r>
            <a:endParaRPr lang="en-US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Riešenie:</a:t>
            </a:r>
          </a:p>
          <a:p>
            <a:r>
              <a:rPr lang="sk-SK" dirty="0" err="1"/>
              <a:t>RepeaterView</a:t>
            </a:r>
            <a:r>
              <a:rPr lang="sk-SK" dirty="0"/>
              <a:t> (</a:t>
            </a:r>
            <a:r>
              <a:rPr lang="sk-SK" dirty="0" err="1"/>
              <a:t>XLabs</a:t>
            </a:r>
            <a:r>
              <a:rPr lang="sk-SK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2343093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ListView</a:t>
            </a:r>
            <a:r>
              <a:rPr lang="sk-SK" dirty="0"/>
              <a:t> – problém 2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700808"/>
            <a:ext cx="4402832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err="1"/>
              <a:t>Horizontal</a:t>
            </a:r>
            <a:r>
              <a:rPr lang="sk-SK" dirty="0"/>
              <a:t> </a:t>
            </a:r>
            <a:r>
              <a:rPr lang="sk-SK" dirty="0" err="1"/>
              <a:t>ListView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Riešenie:</a:t>
            </a:r>
          </a:p>
          <a:p>
            <a:r>
              <a:rPr lang="sk-SK" dirty="0" err="1"/>
              <a:t>RepeaterView</a:t>
            </a:r>
            <a:r>
              <a:rPr lang="sk-SK" dirty="0"/>
              <a:t> (</a:t>
            </a:r>
            <a:r>
              <a:rPr lang="sk-SK" dirty="0" err="1"/>
              <a:t>XLabs</a:t>
            </a:r>
            <a:r>
              <a:rPr lang="sk-SK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01263"/>
            <a:ext cx="2242592" cy="454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0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Ladenie </a:t>
            </a:r>
            <a:r>
              <a:rPr lang="sk-SK" dirty="0" err="1"/>
              <a:t>layoutu</a:t>
            </a:r>
            <a:r>
              <a:rPr lang="sk-SK" dirty="0"/>
              <a:t> 1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XAML </a:t>
            </a:r>
            <a:r>
              <a:rPr lang="sk-SK" dirty="0" err="1"/>
              <a:t>Previewer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b="1" dirty="0"/>
              <a:t>ALPHA</a:t>
            </a:r>
            <a:r>
              <a:rPr lang="en-US" b="1" dirty="0"/>
              <a:t>!</a:t>
            </a:r>
            <a:endParaRPr lang="sk-SK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84" y="2132856"/>
            <a:ext cx="5688632" cy="30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/>
              <a:t>Ladenie </a:t>
            </a:r>
            <a:r>
              <a:rPr lang="sk-SK" dirty="0" err="1"/>
              <a:t>layoutu</a:t>
            </a:r>
            <a:r>
              <a:rPr lang="sk-SK" dirty="0"/>
              <a:t> 2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Gorilla Player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Server </a:t>
            </a:r>
            <a:r>
              <a:rPr lang="en-US" dirty="0" err="1"/>
              <a:t>na</a:t>
            </a:r>
            <a:r>
              <a:rPr lang="en-US" dirty="0"/>
              <a:t> PC</a:t>
            </a:r>
          </a:p>
          <a:p>
            <a:r>
              <a:rPr lang="en-US" dirty="0" err="1"/>
              <a:t>Klient</a:t>
            </a:r>
            <a:r>
              <a:rPr lang="en-US" dirty="0"/>
              <a:t> </a:t>
            </a:r>
            <a:r>
              <a:rPr lang="sk-SK" dirty="0"/>
              <a:t>v simulátore</a:t>
            </a:r>
          </a:p>
          <a:p>
            <a:r>
              <a:rPr lang="sk-SK" dirty="0"/>
              <a:t>Možnosť zobraziť priamo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telef</a:t>
            </a:r>
            <a:r>
              <a:rPr lang="sk-SK" dirty="0" err="1"/>
              <a:t>óne</a:t>
            </a:r>
            <a:endParaRPr lang="sk-SK" dirty="0"/>
          </a:p>
          <a:p>
            <a:r>
              <a:rPr lang="sk-SK" dirty="0"/>
              <a:t>Použiteľné na základné ladenie </a:t>
            </a:r>
            <a:r>
              <a:rPr lang="sk-SK" dirty="0" err="1"/>
              <a:t>layoutu</a:t>
            </a:r>
            <a:endParaRPr lang="sk-SK" dirty="0"/>
          </a:p>
          <a:p>
            <a:r>
              <a:rPr lang="sk-SK" dirty="0"/>
              <a:t>Nepodporuje </a:t>
            </a:r>
            <a:r>
              <a:rPr lang="sk-SK" dirty="0" err="1"/>
              <a:t>custom</a:t>
            </a:r>
            <a:r>
              <a:rPr lang="sk-SK" dirty="0"/>
              <a:t> komponenty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0" y="2204864"/>
            <a:ext cx="1833092" cy="3672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51" y="2204864"/>
            <a:ext cx="183309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Xamarin</a:t>
            </a:r>
            <a:r>
              <a:rPr lang="en-US" dirty="0"/>
              <a:t> vs. </a:t>
            </a:r>
            <a:r>
              <a:rPr lang="en-US" dirty="0" err="1"/>
              <a:t>Xamarin</a:t>
            </a:r>
            <a:r>
              <a:rPr lang="en-US" dirty="0"/>
              <a:t> Forms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939" y="4733154"/>
            <a:ext cx="3377351" cy="38658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912" dirty="0" err="1">
                <a:solidFill>
                  <a:schemeClr val="tx1"/>
                </a:solidFill>
                <a:latin typeface="+mn-lt"/>
              </a:rPr>
              <a:t>Xamarin</a:t>
            </a:r>
            <a:endParaRPr lang="en-US" sz="1912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11661" y="4733154"/>
            <a:ext cx="3370931" cy="68082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912" dirty="0" err="1">
                <a:solidFill>
                  <a:schemeClr val="tx1"/>
                </a:solidFill>
                <a:latin typeface="+mn-lt"/>
              </a:rPr>
              <a:t>Xamarin</a:t>
            </a:r>
            <a:r>
              <a:rPr lang="en-US" sz="1912" dirty="0">
                <a:solidFill>
                  <a:schemeClr val="tx1"/>
                </a:solidFill>
                <a:latin typeface="+mn-lt"/>
              </a:rPr>
              <a:t> Forms</a:t>
            </a:r>
            <a:br>
              <a:rPr lang="en-US" sz="1912" dirty="0">
                <a:solidFill>
                  <a:schemeClr val="tx1"/>
                </a:solidFill>
                <a:latin typeface="+mn-lt"/>
              </a:rPr>
            </a:br>
            <a:r>
              <a:rPr lang="en-US" sz="1912" dirty="0" err="1">
                <a:solidFill>
                  <a:schemeClr val="tx1"/>
                </a:solidFill>
              </a:rPr>
              <a:t>Viac</a:t>
            </a:r>
            <a:r>
              <a:rPr lang="en-US" sz="1912" dirty="0">
                <a:solidFill>
                  <a:schemeClr val="tx1"/>
                </a:solidFill>
              </a:rPr>
              <a:t> </a:t>
            </a:r>
            <a:r>
              <a:rPr lang="en-US" sz="1912" dirty="0" err="1">
                <a:solidFill>
                  <a:schemeClr val="tx1"/>
                </a:solidFill>
              </a:rPr>
              <a:t>zdie</a:t>
            </a:r>
            <a:r>
              <a:rPr lang="sk-SK" sz="1912" dirty="0" err="1">
                <a:solidFill>
                  <a:schemeClr val="tx1"/>
                </a:solidFill>
              </a:rPr>
              <a:t>ľaného</a:t>
            </a:r>
            <a:r>
              <a:rPr lang="sk-SK" sz="1912" dirty="0">
                <a:solidFill>
                  <a:schemeClr val="tx1"/>
                </a:solidFill>
              </a:rPr>
              <a:t> kódu</a:t>
            </a:r>
            <a:endParaRPr lang="en-US" sz="1912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49939" y="2718322"/>
            <a:ext cx="3377351" cy="1902410"/>
            <a:chOff x="2819400" y="2021408"/>
            <a:chExt cx="5994400" cy="332529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819400" y="2108200"/>
              <a:ext cx="1981200" cy="457200"/>
            </a:xfrm>
            <a:prstGeom prst="rect">
              <a:avLst/>
            </a:prstGeom>
            <a:solidFill>
              <a:srgbClr val="9570D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7232" tIns="67232" rIns="25215" bIns="25215" rtlCol="0" anchor="b" anchorCtr="0"/>
            <a:lstStyle/>
            <a:p>
              <a:pPr algn="ctr" defTabSz="685529"/>
              <a:r>
                <a:rPr lang="en-US" sz="58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19400" y="2588312"/>
              <a:ext cx="5994400" cy="2758388"/>
            </a:xfrm>
            <a:prstGeom prst="rect">
              <a:avLst/>
            </a:prstGeom>
            <a:solidFill>
              <a:srgbClr val="82B0BD">
                <a:alpha val="48627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7232" tIns="67232" rIns="25215" bIns="25215" rtlCol="0" anchor="b" anchorCtr="0"/>
            <a:lstStyle/>
            <a:p>
              <a:pPr algn="ctr" defTabSz="685529"/>
              <a:r>
                <a:rPr lang="en-US" sz="58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2103" y="2021411"/>
              <a:ext cx="1968499" cy="621814"/>
            </a:xfrm>
            <a:prstGeom prst="rect">
              <a:avLst/>
            </a:prstGeom>
            <a:noFill/>
          </p:spPr>
          <p:txBody>
            <a:bodyPr wrap="square" lIns="134464" tIns="107571" rIns="134464" bIns="107571" rtlCol="0">
              <a:spAutoFit/>
            </a:bodyPr>
            <a:lstStyle/>
            <a:p>
              <a:pPr algn="ctr" defTabSz="6855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iOS C# UI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826000" y="2108200"/>
              <a:ext cx="1981200" cy="457200"/>
            </a:xfrm>
            <a:prstGeom prst="rect">
              <a:avLst/>
            </a:prstGeom>
            <a:solidFill>
              <a:srgbClr val="66B11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7232" tIns="67232" rIns="25215" bIns="25215" rtlCol="0" anchor="b" anchorCtr="0"/>
            <a:lstStyle/>
            <a:p>
              <a:pPr algn="ctr" defTabSz="685529"/>
              <a:r>
                <a:rPr lang="en-US" sz="58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832600" y="2108200"/>
              <a:ext cx="1981200" cy="457200"/>
            </a:xfrm>
            <a:prstGeom prst="rect">
              <a:avLst/>
            </a:prstGeom>
            <a:solidFill>
              <a:srgbClr val="00BBF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7232" tIns="67232" rIns="25215" bIns="25215" rtlCol="0" anchor="b" anchorCtr="0"/>
            <a:lstStyle/>
            <a:p>
              <a:pPr algn="ctr" defTabSz="685529"/>
              <a:r>
                <a:rPr lang="en-US" sz="588" dirty="0">
                  <a:solidFill>
                    <a:srgbClr val="00BBF1"/>
                  </a:solidFill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45301" y="2021411"/>
              <a:ext cx="1968499" cy="621814"/>
            </a:xfrm>
            <a:prstGeom prst="rect">
              <a:avLst/>
            </a:prstGeom>
            <a:noFill/>
          </p:spPr>
          <p:txBody>
            <a:bodyPr wrap="square" lIns="134464" tIns="107571" rIns="134464" bIns="107571" rtlCol="0">
              <a:spAutoFit/>
            </a:bodyPr>
            <a:lstStyle/>
            <a:p>
              <a:pPr algn="ctr" defTabSz="6855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Windows C# UI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26796" y="2021408"/>
              <a:ext cx="2353425" cy="621814"/>
            </a:xfrm>
            <a:prstGeom prst="rect">
              <a:avLst/>
            </a:prstGeom>
            <a:noFill/>
          </p:spPr>
          <p:txBody>
            <a:bodyPr wrap="square" lIns="134464" tIns="107571" rIns="134464" bIns="107571" rtlCol="0">
              <a:spAutoFit/>
            </a:bodyPr>
            <a:lstStyle/>
            <a:p>
              <a:pPr algn="ctr" defTabSz="6855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Android C# UI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08480" y="2209510"/>
            <a:ext cx="2791990" cy="461842"/>
            <a:chOff x="1371601" y="1838670"/>
            <a:chExt cx="3797300" cy="628137"/>
          </a:xfrm>
        </p:grpSpPr>
        <p:grpSp>
          <p:nvGrpSpPr>
            <p:cNvPr id="46" name="Group 45"/>
            <p:cNvGrpSpPr/>
            <p:nvPr/>
          </p:nvGrpSpPr>
          <p:grpSpPr>
            <a:xfrm>
              <a:off x="1371601" y="1841014"/>
              <a:ext cx="625793" cy="625793"/>
              <a:chOff x="2057400" y="2654300"/>
              <a:chExt cx="1028700" cy="1028700"/>
            </a:xfrm>
          </p:grpSpPr>
          <p:sp>
            <p:nvSpPr>
              <p:cNvPr id="47" name="Oval 46"/>
              <p:cNvSpPr/>
              <p:nvPr/>
            </p:nvSpPr>
            <p:spPr bwMode="auto">
              <a:xfrm>
                <a:off x="2057400" y="2654300"/>
                <a:ext cx="1028700" cy="1028700"/>
              </a:xfrm>
              <a:prstGeom prst="ellipse">
                <a:avLst/>
              </a:prstGeom>
              <a:solidFill>
                <a:srgbClr val="9570D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67232" tIns="67232" rIns="25215" bIns="25215" rtlCol="0" anchor="b" anchorCtr="0"/>
              <a:lstStyle/>
              <a:p>
                <a:pPr algn="ctr" defTabSz="685529"/>
                <a:endParaRPr lang="en-US" sz="58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48" name="Picture 47" descr="Apple_logo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19103" y="2866641"/>
                <a:ext cx="468070" cy="523137"/>
              </a:xfrm>
              <a:prstGeom prst="rect">
                <a:avLst/>
              </a:prstGeom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2991123" y="1838670"/>
              <a:ext cx="625793" cy="625793"/>
              <a:chOff x="3810000" y="3073400"/>
              <a:chExt cx="1028700" cy="1028700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3810000" y="3073400"/>
                <a:ext cx="1028700" cy="1028700"/>
              </a:xfrm>
              <a:prstGeom prst="ellipse">
                <a:avLst/>
              </a:prstGeom>
              <a:solidFill>
                <a:srgbClr val="66B11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67232" tIns="67232" rIns="25215" bIns="25215" rtlCol="0" anchor="b" anchorCtr="0"/>
              <a:lstStyle/>
              <a:p>
                <a:pPr algn="ctr" defTabSz="685529"/>
                <a:endParaRPr lang="en-US" sz="58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51" name="Picture 50" descr="Android_logo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97337" y="3331368"/>
                <a:ext cx="434974" cy="500220"/>
              </a:xfrm>
              <a:prstGeom prst="rect">
                <a:avLst/>
              </a:prstGeom>
            </p:spPr>
          </p:pic>
        </p:grpSp>
        <p:grpSp>
          <p:nvGrpSpPr>
            <p:cNvPr id="52" name="Group 51"/>
            <p:cNvGrpSpPr/>
            <p:nvPr/>
          </p:nvGrpSpPr>
          <p:grpSpPr>
            <a:xfrm>
              <a:off x="4543108" y="1838670"/>
              <a:ext cx="625793" cy="625793"/>
              <a:chOff x="6083300" y="3073400"/>
              <a:chExt cx="1028700" cy="1028700"/>
            </a:xfrm>
          </p:grpSpPr>
          <p:sp>
            <p:nvSpPr>
              <p:cNvPr id="53" name="Oval 52"/>
              <p:cNvSpPr/>
              <p:nvPr/>
            </p:nvSpPr>
            <p:spPr bwMode="auto">
              <a:xfrm>
                <a:off x="6083300" y="3073400"/>
                <a:ext cx="1028700" cy="1028700"/>
              </a:xfrm>
              <a:prstGeom prst="ellipse">
                <a:avLst/>
              </a:prstGeom>
              <a:solidFill>
                <a:srgbClr val="00BBF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67232" tIns="67232" rIns="25215" bIns="25215" rtlCol="0" anchor="b" anchorCtr="0"/>
              <a:lstStyle/>
              <a:p>
                <a:pPr algn="ctr" defTabSz="685529"/>
                <a:endParaRPr lang="en-US" sz="58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54" name="Picture 53" descr="Windows_logo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65885" y="3365500"/>
                <a:ext cx="466044" cy="434974"/>
              </a:xfrm>
              <a:prstGeom prst="rect">
                <a:avLst/>
              </a:prstGeom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4905241" y="2209510"/>
            <a:ext cx="3377352" cy="2401886"/>
            <a:chOff x="6671469" y="1838670"/>
            <a:chExt cx="4593433" cy="3266731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671469" y="2585525"/>
              <a:ext cx="1518168" cy="68775"/>
            </a:xfrm>
            <a:prstGeom prst="rect">
              <a:avLst/>
            </a:prstGeom>
            <a:solidFill>
              <a:srgbClr val="9570D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7232" tIns="67232" rIns="25215" bIns="25215" rtlCol="0" anchor="b" anchorCtr="0"/>
            <a:lstStyle/>
            <a:p>
              <a:pPr algn="ctr" defTabSz="685529"/>
              <a:r>
                <a:rPr lang="en-US" sz="58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671469" y="3378200"/>
              <a:ext cx="4593431" cy="1727201"/>
            </a:xfrm>
            <a:prstGeom prst="rect">
              <a:avLst/>
            </a:prstGeom>
            <a:solidFill>
              <a:srgbClr val="82B0BD">
                <a:alpha val="49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7232" tIns="67232" rIns="25215" bIns="25215" rtlCol="0" anchor="b" anchorCtr="0"/>
            <a:lstStyle/>
            <a:p>
              <a:pPr algn="ctr" defTabSz="685529"/>
              <a:r>
                <a:rPr lang="en-US" sz="58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8209101" y="2585525"/>
              <a:ext cx="1518168" cy="68775"/>
            </a:xfrm>
            <a:prstGeom prst="rect">
              <a:avLst/>
            </a:prstGeom>
            <a:solidFill>
              <a:srgbClr val="66B11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7232" tIns="67232" rIns="25215" bIns="25215" rtlCol="0" anchor="b" anchorCtr="0"/>
            <a:lstStyle/>
            <a:p>
              <a:pPr algn="ctr" defTabSz="685529"/>
              <a:r>
                <a:rPr lang="en-US" sz="58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9746732" y="2585525"/>
              <a:ext cx="1518168" cy="68775"/>
            </a:xfrm>
            <a:prstGeom prst="rect">
              <a:avLst/>
            </a:prstGeom>
            <a:solidFill>
              <a:srgbClr val="00BBF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7232" tIns="67232" rIns="25215" bIns="25215" rtlCol="0" anchor="b" anchorCtr="0"/>
            <a:lstStyle/>
            <a:p>
              <a:pPr algn="ctr" defTabSz="685529"/>
              <a:r>
                <a:rPr lang="en-US" sz="588" dirty="0">
                  <a:solidFill>
                    <a:srgbClr val="00BBF1"/>
                  </a:solidFill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81202" y="3791323"/>
              <a:ext cx="4583698" cy="695663"/>
            </a:xfrm>
            <a:prstGeom prst="rect">
              <a:avLst/>
            </a:prstGeom>
            <a:noFill/>
          </p:spPr>
          <p:txBody>
            <a:bodyPr wrap="square" lIns="134464" tIns="107571" rIns="134464" bIns="107571" rtlCol="0">
              <a:spAutoFit/>
            </a:bodyPr>
            <a:lstStyle/>
            <a:p>
              <a:pPr algn="ctr" defTabSz="6855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12" dirty="0">
                  <a:solidFill>
                    <a:schemeClr val="bg1"/>
                  </a:solidFill>
                  <a:latin typeface="+mj-lt"/>
                </a:rPr>
                <a:t>Shared C# Backend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671469" y="2667001"/>
              <a:ext cx="4593431" cy="698499"/>
            </a:xfrm>
            <a:prstGeom prst="rect">
              <a:avLst/>
            </a:prstGeom>
            <a:solidFill>
              <a:srgbClr val="008DB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7232" tIns="67232" rIns="25215" bIns="25215" rtlCol="0" anchor="b" anchorCtr="0"/>
            <a:lstStyle/>
            <a:p>
              <a:pPr algn="ctr" defTabSz="685529"/>
              <a:r>
                <a:rPr lang="en-US" sz="58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073901" y="1838670"/>
              <a:ext cx="3797300" cy="628137"/>
              <a:chOff x="1371601" y="1838670"/>
              <a:chExt cx="3797300" cy="628137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371601" y="1841014"/>
                <a:ext cx="625793" cy="625793"/>
                <a:chOff x="2057400" y="2654300"/>
                <a:chExt cx="1028700" cy="1028700"/>
              </a:xfrm>
            </p:grpSpPr>
            <p:sp>
              <p:nvSpPr>
                <p:cNvPr id="63" name="Oval 62"/>
                <p:cNvSpPr/>
                <p:nvPr/>
              </p:nvSpPr>
              <p:spPr bwMode="auto">
                <a:xfrm>
                  <a:off x="2057400" y="2654300"/>
                  <a:ext cx="1028700" cy="1028700"/>
                </a:xfrm>
                <a:prstGeom prst="ellipse">
                  <a:avLst/>
                </a:prstGeom>
                <a:solidFill>
                  <a:srgbClr val="9570D5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7232" tIns="67232" rIns="25215" bIns="25215" rtlCol="0" anchor="b" anchorCtr="0"/>
                <a:lstStyle/>
                <a:p>
                  <a:pPr algn="ctr" defTabSz="685529"/>
                  <a:endParaRPr lang="en-US" sz="588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pic>
              <p:nvPicPr>
                <p:cNvPr id="64" name="Picture 63" descr="Apple_logo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9103" y="2866641"/>
                  <a:ext cx="468070" cy="523137"/>
                </a:xfrm>
                <a:prstGeom prst="rect">
                  <a:avLst/>
                </a:prstGeom>
              </p:spPr>
            </p:pic>
          </p:grpSp>
          <p:grpSp>
            <p:nvGrpSpPr>
              <p:cNvPr id="57" name="Group 56"/>
              <p:cNvGrpSpPr/>
              <p:nvPr/>
            </p:nvGrpSpPr>
            <p:grpSpPr>
              <a:xfrm>
                <a:off x="2991123" y="1838670"/>
                <a:ext cx="625793" cy="625793"/>
                <a:chOff x="3810000" y="3073400"/>
                <a:chExt cx="1028700" cy="1028700"/>
              </a:xfrm>
            </p:grpSpPr>
            <p:sp>
              <p:nvSpPr>
                <p:cNvPr id="61" name="Oval 60"/>
                <p:cNvSpPr/>
                <p:nvPr/>
              </p:nvSpPr>
              <p:spPr bwMode="auto">
                <a:xfrm>
                  <a:off x="3810000" y="3073400"/>
                  <a:ext cx="1028700" cy="1028700"/>
                </a:xfrm>
                <a:prstGeom prst="ellipse">
                  <a:avLst/>
                </a:prstGeom>
                <a:solidFill>
                  <a:srgbClr val="66B11F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7232" tIns="67232" rIns="25215" bIns="25215" rtlCol="0" anchor="b" anchorCtr="0"/>
                <a:lstStyle/>
                <a:p>
                  <a:pPr algn="ctr" defTabSz="685529"/>
                  <a:endParaRPr lang="en-US" sz="588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pic>
              <p:nvPicPr>
                <p:cNvPr id="62" name="Picture 61" descr="Android_logo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97337" y="3331368"/>
                  <a:ext cx="434974" cy="500220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/>
              <p:cNvGrpSpPr/>
              <p:nvPr/>
            </p:nvGrpSpPr>
            <p:grpSpPr>
              <a:xfrm>
                <a:off x="4543108" y="1838670"/>
                <a:ext cx="625793" cy="625793"/>
                <a:chOff x="6083300" y="3073400"/>
                <a:chExt cx="1028700" cy="1028700"/>
              </a:xfrm>
            </p:grpSpPr>
            <p:sp>
              <p:nvSpPr>
                <p:cNvPr id="59" name="Oval 58"/>
                <p:cNvSpPr/>
                <p:nvPr/>
              </p:nvSpPr>
              <p:spPr bwMode="auto">
                <a:xfrm>
                  <a:off x="6083300" y="3073400"/>
                  <a:ext cx="1028700" cy="1028700"/>
                </a:xfrm>
                <a:prstGeom prst="ellipse">
                  <a:avLst/>
                </a:prstGeom>
                <a:solidFill>
                  <a:srgbClr val="00BBF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7232" tIns="67232" rIns="25215" bIns="25215" rtlCol="0" anchor="b" anchorCtr="0"/>
                <a:lstStyle/>
                <a:p>
                  <a:pPr algn="ctr" defTabSz="685529"/>
                  <a:endParaRPr lang="en-US" sz="588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pic>
              <p:nvPicPr>
                <p:cNvPr id="60" name="Picture 59" descr="Windows_logo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65885" y="3365500"/>
                  <a:ext cx="466044" cy="434974"/>
                </a:xfrm>
                <a:prstGeom prst="rect">
                  <a:avLst/>
                </a:prstGeom>
              </p:spPr>
            </p:pic>
          </p:grpSp>
        </p:grpSp>
        <p:sp>
          <p:nvSpPr>
            <p:cNvPr id="66" name="TextBox 65"/>
            <p:cNvSpPr txBox="1"/>
            <p:nvPr/>
          </p:nvSpPr>
          <p:spPr>
            <a:xfrm>
              <a:off x="6680201" y="2597523"/>
              <a:ext cx="4584701" cy="787929"/>
            </a:xfrm>
            <a:prstGeom prst="rect">
              <a:avLst/>
            </a:prstGeom>
            <a:noFill/>
          </p:spPr>
          <p:txBody>
            <a:bodyPr wrap="square" lIns="134464" tIns="107571" rIns="134464" bIns="107571" rtlCol="0">
              <a:spAutoFit/>
            </a:bodyPr>
            <a:lstStyle/>
            <a:p>
              <a:pPr algn="ctr" defTabSz="6855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bg1"/>
                  </a:solidFill>
                </a:rPr>
                <a:t>Shared UI Code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57096" y="3495807"/>
            <a:ext cx="3370194" cy="511491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r>
              <a:rPr lang="en-US" sz="1912" dirty="0">
                <a:solidFill>
                  <a:schemeClr val="bg1"/>
                </a:solidFill>
                <a:latin typeface="+mj-lt"/>
              </a:rPr>
              <a:t>Shared C# Backend</a:t>
            </a:r>
          </a:p>
        </p:txBody>
      </p:sp>
    </p:spTree>
    <p:extLst>
      <p:ext uri="{BB962C8B-B14F-4D97-AF65-F5344CB8AC3E}">
        <p14:creationId xmlns:p14="http://schemas.microsoft.com/office/powerpoint/2010/main" val="1725686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Intellisense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sk-SK" dirty="0" err="1"/>
              <a:t>Extensions</a:t>
            </a:r>
            <a:r>
              <a:rPr lang="sk-SK" dirty="0"/>
              <a:t>:</a:t>
            </a:r>
          </a:p>
          <a:p>
            <a:pPr lvl="1" fontAlgn="base"/>
            <a:r>
              <a:rPr lang="en-US" dirty="0"/>
              <a:t>Enable XAML Language for </a:t>
            </a:r>
            <a:r>
              <a:rPr lang="en-US" dirty="0" err="1"/>
              <a:t>Xamarin.Forms</a:t>
            </a:r>
            <a:endParaRPr lang="en-US" dirty="0"/>
          </a:p>
          <a:p>
            <a:pPr lvl="1"/>
            <a:r>
              <a:rPr lang="sk-SK" dirty="0" err="1"/>
              <a:t>Resharper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95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Data</a:t>
            </a:r>
            <a:r>
              <a:rPr lang="sk-SK" dirty="0"/>
              <a:t> </a:t>
            </a:r>
            <a:r>
              <a:rPr lang="sk-SK" dirty="0" err="1"/>
              <a:t>Binding</a:t>
            </a:r>
            <a:r>
              <a:rPr lang="sk-SK" dirty="0"/>
              <a:t> </a:t>
            </a:r>
            <a:r>
              <a:rPr lang="sk-SK" dirty="0" err="1"/>
              <a:t>Intellisense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1900" dirty="0" err="1">
                <a:solidFill>
                  <a:srgbClr val="800080"/>
                </a:solidFill>
                <a:latin typeface="Consolas" panose="020B0609020204030204" pitchFamily="49" charset="0"/>
              </a:rPr>
              <a:t>xmlns</a:t>
            </a:r>
            <a:r>
              <a:rPr lang="cs-CZ" altLang="cs-CZ" sz="1900" dirty="0" err="1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cs-CZ" altLang="cs-CZ" sz="1900" dirty="0" err="1">
                <a:solidFill>
                  <a:srgbClr val="800080"/>
                </a:solidFill>
                <a:latin typeface="Consolas" panose="020B0609020204030204" pitchFamily="49" charset="0"/>
              </a:rPr>
              <a:t>d</a:t>
            </a:r>
            <a:r>
              <a:rPr lang="cs-CZ" altLang="cs-CZ" sz="1900" dirty="0">
                <a:solidFill>
                  <a:srgbClr val="0000FF"/>
                </a:solidFill>
                <a:latin typeface="Consolas" panose="020B0609020204030204" pitchFamily="49" charset="0"/>
              </a:rPr>
              <a:t>=</a:t>
            </a:r>
            <a:r>
              <a:rPr lang="cs-CZ" altLang="cs-CZ" sz="1900" dirty="0">
                <a:solidFill>
                  <a:srgbClr val="0000FF"/>
                </a:solidFill>
                <a:latin typeface="Consolas" panose="020B0609020204030204" pitchFamily="49" charset="0"/>
                <a:hlinkClick r:id="rId2"/>
              </a:rPr>
              <a:t>http://schemas.microsoft.com/expression/blend/2008</a:t>
            </a:r>
            <a:endParaRPr lang="cs-CZ" altLang="cs-CZ" sz="1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altLang="cs-CZ" sz="1900" dirty="0" err="1">
                <a:solidFill>
                  <a:srgbClr val="800080"/>
                </a:solidFill>
                <a:latin typeface="Consolas" panose="020B0609020204030204" pitchFamily="49" charset="0"/>
              </a:rPr>
              <a:t>xmlns</a:t>
            </a:r>
            <a:r>
              <a:rPr lang="cs-CZ" altLang="cs-CZ" sz="1900" dirty="0" err="1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cs-CZ" altLang="cs-CZ" sz="1900" dirty="0" err="1">
                <a:solidFill>
                  <a:srgbClr val="800080"/>
                </a:solidFill>
                <a:latin typeface="Consolas" panose="020B0609020204030204" pitchFamily="49" charset="0"/>
              </a:rPr>
              <a:t>mc</a:t>
            </a:r>
            <a:r>
              <a:rPr lang="cs-CZ" altLang="cs-CZ" sz="1900" dirty="0">
                <a:solidFill>
                  <a:srgbClr val="0000FF"/>
                </a:solidFill>
                <a:latin typeface="Consolas" panose="020B0609020204030204" pitchFamily="49" charset="0"/>
              </a:rPr>
              <a:t>=</a:t>
            </a:r>
            <a:r>
              <a:rPr lang="cs-CZ" altLang="cs-CZ" sz="1900" dirty="0">
                <a:solidFill>
                  <a:srgbClr val="0000FF"/>
                </a:solidFill>
                <a:latin typeface="Consolas" panose="020B0609020204030204" pitchFamily="49" charset="0"/>
                <a:hlinkClick r:id="rId3"/>
              </a:rPr>
              <a:t>http://schemas.openxmlformats.org/markup-compatibility/2006</a:t>
            </a:r>
            <a:endParaRPr lang="cs-CZ" altLang="cs-CZ" sz="1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altLang="cs-CZ" sz="1900" dirty="0" err="1">
                <a:solidFill>
                  <a:srgbClr val="800080"/>
                </a:solidFill>
                <a:latin typeface="Consolas" panose="020B0609020204030204" pitchFamily="49" charset="0"/>
              </a:rPr>
              <a:t>mc</a:t>
            </a:r>
            <a:r>
              <a:rPr lang="cs-CZ" altLang="cs-CZ" sz="1900" dirty="0" err="1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cs-CZ" altLang="cs-CZ" sz="1900" dirty="0" err="1">
                <a:solidFill>
                  <a:srgbClr val="00008B"/>
                </a:solidFill>
                <a:latin typeface="Consolas" panose="020B0609020204030204" pitchFamily="49" charset="0"/>
              </a:rPr>
              <a:t>Ignorable</a:t>
            </a:r>
            <a:r>
              <a:rPr lang="cs-CZ" altLang="cs-CZ" sz="1900" dirty="0">
                <a:solidFill>
                  <a:srgbClr val="0000FF"/>
                </a:solidFill>
                <a:latin typeface="Consolas" panose="020B0609020204030204" pitchFamily="49" charset="0"/>
              </a:rPr>
              <a:t>=</a:t>
            </a:r>
            <a:r>
              <a:rPr lang="cs-CZ" altLang="cs-CZ" sz="190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cs-CZ" altLang="cs-CZ" sz="1900" dirty="0">
                <a:solidFill>
                  <a:srgbClr val="800080"/>
                </a:solidFill>
                <a:latin typeface="Consolas" panose="020B0609020204030204" pitchFamily="49" charset="0"/>
              </a:rPr>
              <a:t>d</a:t>
            </a:r>
            <a:r>
              <a:rPr lang="cs-CZ" altLang="cs-CZ" sz="190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endParaRPr lang="cs-CZ" altLang="cs-CZ" sz="19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1900" dirty="0">
                <a:solidFill>
                  <a:srgbClr val="800080"/>
                </a:solidFill>
                <a:latin typeface="Consolas" panose="020B0609020204030204" pitchFamily="49" charset="0"/>
              </a:rPr>
              <a:t>d</a:t>
            </a:r>
            <a:r>
              <a:rPr lang="cs-CZ" altLang="cs-CZ" sz="1900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cs-CZ" altLang="cs-CZ" sz="1900" dirty="0">
                <a:solidFill>
                  <a:srgbClr val="00008B"/>
                </a:solidFill>
                <a:latin typeface="Consolas" panose="020B0609020204030204" pitchFamily="49" charset="0"/>
              </a:rPr>
              <a:t>DataContext</a:t>
            </a:r>
            <a:r>
              <a:rPr lang="cs-CZ" altLang="cs-CZ" sz="1900" dirty="0">
                <a:solidFill>
                  <a:srgbClr val="0000FF"/>
                </a:solidFill>
                <a:latin typeface="Consolas" panose="020B0609020204030204" pitchFamily="49" charset="0"/>
              </a:rPr>
              <a:t>=</a:t>
            </a:r>
            <a:r>
              <a:rPr lang="cs-CZ" altLang="cs-CZ" sz="190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cs-CZ" altLang="cs-CZ" sz="1900" dirty="0">
                <a:solidFill>
                  <a:srgbClr val="0000FF"/>
                </a:solidFill>
                <a:latin typeface="Consolas" panose="020B0609020204030204" pitchFamily="49" charset="0"/>
              </a:rPr>
              <a:t>{</a:t>
            </a:r>
            <a:r>
              <a:rPr lang="cs-CZ" altLang="cs-CZ" sz="1900" dirty="0">
                <a:solidFill>
                  <a:srgbClr val="800080"/>
                </a:solidFill>
                <a:latin typeface="Consolas" panose="020B0609020204030204" pitchFamily="49" charset="0"/>
              </a:rPr>
              <a:t>d</a:t>
            </a:r>
            <a:r>
              <a:rPr lang="cs-CZ" altLang="cs-CZ" sz="19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cs-CZ" altLang="cs-CZ" sz="1900" dirty="0">
                <a:solidFill>
                  <a:srgbClr val="00008B"/>
                </a:solidFill>
                <a:latin typeface="Consolas" panose="020B0609020204030204" pitchFamily="49" charset="0"/>
              </a:rPr>
              <a:t>DesignInstance</a:t>
            </a:r>
            <a:r>
              <a:rPr lang="cs-CZ" altLang="cs-CZ" sz="1900" dirty="0">
                <a:solidFill>
                  <a:srgbClr val="0000FF"/>
                </a:solidFill>
                <a:latin typeface="Consolas" panose="020B0609020204030204" pitchFamily="49" charset="0"/>
              </a:rPr>
              <a:t> </a:t>
            </a:r>
            <a:r>
              <a:rPr lang="cs-CZ" altLang="cs-CZ" sz="1900" dirty="0" err="1">
                <a:solidFill>
                  <a:srgbClr val="800080"/>
                </a:solidFill>
                <a:latin typeface="Consolas" panose="020B0609020204030204" pitchFamily="49" charset="0"/>
              </a:rPr>
              <a:t>test</a:t>
            </a:r>
            <a:r>
              <a:rPr lang="cs-CZ" altLang="cs-CZ" sz="1900" dirty="0" err="1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cs-CZ" altLang="cs-CZ" sz="1900" dirty="0" err="1">
                <a:solidFill>
                  <a:srgbClr val="00008B"/>
                </a:solidFill>
                <a:latin typeface="Consolas" panose="020B0609020204030204" pitchFamily="49" charset="0"/>
              </a:rPr>
              <a:t>TestViewModel</a:t>
            </a:r>
            <a:r>
              <a:rPr lang="cs-CZ" altLang="cs-CZ" sz="1900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cs-CZ" altLang="cs-CZ" sz="190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endParaRPr lang="sk-SK" dirty="0"/>
          </a:p>
          <a:p>
            <a:pPr marL="514350" indent="-514350">
              <a:buFont typeface="+mj-lt"/>
              <a:buAutoNum type="arabicPeriod"/>
            </a:pPr>
            <a:r>
              <a:rPr lang="sk-SK" dirty="0" err="1"/>
              <a:t>Nainstalovat</a:t>
            </a:r>
            <a:r>
              <a:rPr lang="sk-SK" dirty="0"/>
              <a:t> </a:t>
            </a:r>
            <a:r>
              <a:rPr lang="en-US" dirty="0"/>
              <a:t>XCC</a:t>
            </a:r>
            <a:r>
              <a:rPr lang="sk-SK" dirty="0"/>
              <a:t> do projektu </a:t>
            </a:r>
          </a:p>
          <a:p>
            <a:pPr marL="400050" lvl="1" indent="0">
              <a:buNone/>
            </a:pPr>
            <a:r>
              <a:rPr lang="sk-SK" dirty="0"/>
              <a:t>	(</a:t>
            </a:r>
            <a:r>
              <a:rPr lang="sk-SK" dirty="0" err="1"/>
              <a:t>Xaml</a:t>
            </a:r>
            <a:r>
              <a:rPr lang="sk-SK" dirty="0"/>
              <a:t> </a:t>
            </a:r>
            <a:r>
              <a:rPr lang="sk-SK" dirty="0" err="1"/>
              <a:t>Conditional</a:t>
            </a:r>
            <a:r>
              <a:rPr lang="sk-SK" dirty="0"/>
              <a:t> </a:t>
            </a:r>
            <a:r>
              <a:rPr lang="sk-SK" dirty="0" err="1"/>
              <a:t>Compilation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Do .</a:t>
            </a:r>
            <a:r>
              <a:rPr lang="sk-SK" dirty="0" err="1"/>
              <a:t>csproj</a:t>
            </a:r>
            <a:r>
              <a:rPr lang="sk-SK" dirty="0"/>
              <a:t> </a:t>
            </a:r>
            <a:r>
              <a:rPr lang="sk-SK" dirty="0" err="1"/>
              <a:t>přidat</a:t>
            </a:r>
            <a:r>
              <a:rPr lang="sk-SK" dirty="0"/>
              <a:t>:</a:t>
            </a:r>
          </a:p>
          <a:p>
            <a:pPr marL="0" indent="0">
              <a:buNone/>
            </a:pPr>
            <a:r>
              <a:rPr lang="cs-CZ" altLang="cs-CZ" sz="19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cs-CZ" altLang="cs-CZ" sz="1900" dirty="0" err="1">
                <a:solidFill>
                  <a:srgbClr val="A31515"/>
                </a:solidFill>
                <a:latin typeface="Consolas" panose="020B0609020204030204" pitchFamily="49" charset="0"/>
              </a:rPr>
              <a:t>XccRemoveIgnorableContent</a:t>
            </a:r>
            <a:r>
              <a:rPr lang="cs-CZ" altLang="cs-CZ" sz="19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cs-CZ" altLang="cs-CZ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True</a:t>
            </a:r>
            <a:r>
              <a:rPr lang="cs-CZ" altLang="cs-CZ" sz="1900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cs-CZ" altLang="cs-CZ" sz="1900" dirty="0" err="1">
                <a:solidFill>
                  <a:srgbClr val="A31515"/>
                </a:solidFill>
                <a:latin typeface="Consolas" panose="020B0609020204030204" pitchFamily="49" charset="0"/>
              </a:rPr>
              <a:t>XccRemoveIgnorableContent</a:t>
            </a:r>
            <a:r>
              <a:rPr lang="cs-CZ" altLang="cs-CZ" sz="19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sk-SK" sz="1900" dirty="0"/>
          </a:p>
          <a:p>
            <a:r>
              <a:rPr lang="sk-SK" dirty="0" err="1"/>
              <a:t>Gorilla</a:t>
            </a:r>
            <a:r>
              <a:rPr lang="sk-SK" dirty="0"/>
              <a:t> </a:t>
            </a:r>
            <a:r>
              <a:rPr lang="sk-SK" dirty="0" err="1"/>
              <a:t>Player</a:t>
            </a:r>
            <a:r>
              <a:rPr lang="sk-SK" dirty="0"/>
              <a:t> nepodporuje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242500"/>
            <a:ext cx="269626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90100"/>
            <a:ext cx="269626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1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Xamarin</a:t>
            </a:r>
            <a:r>
              <a:rPr lang="sk-SK" dirty="0"/>
              <a:t> </a:t>
            </a:r>
            <a:r>
              <a:rPr lang="sk-SK" dirty="0" err="1"/>
              <a:t>Studio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 niektoré veci sa hodí</a:t>
            </a:r>
          </a:p>
          <a:p>
            <a:r>
              <a:rPr lang="sk-SK" dirty="0"/>
              <a:t>Už nie je distribuované</a:t>
            </a:r>
            <a:endParaRPr lang="cs-CZ" dirty="0"/>
          </a:p>
          <a:p>
            <a:r>
              <a:rPr lang="cs-CZ" dirty="0">
                <a:hlinkClick r:id="rId2"/>
              </a:rPr>
              <a:t>http://download.xamarin.com/studio/Windows/XamarinStudio-6.1.0.5383-0.msi</a:t>
            </a:r>
            <a:endParaRPr lang="cs-CZ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59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Layoutové</a:t>
            </a:r>
            <a:r>
              <a:rPr lang="sk-SK" dirty="0"/>
              <a:t> podivnosti 1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Default </a:t>
            </a:r>
            <a:r>
              <a:rPr lang="sk-SK" dirty="0" err="1"/>
              <a:t>spacing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cs-CZ" altLang="cs-CZ" sz="2800" dirty="0" err="1">
                <a:solidFill>
                  <a:srgbClr val="00008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Grid</a:t>
            </a:r>
            <a:r>
              <a:rPr lang="cs-CZ" altLang="cs-CZ" sz="2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cs-CZ" altLang="cs-CZ" sz="2800" dirty="0" err="1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ColumnSpacing</a:t>
            </a:r>
            <a:r>
              <a:rPr lang="cs-CZ" altLang="cs-CZ" sz="2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cs-CZ" altLang="cs-CZ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cs-CZ" altLang="cs-CZ" sz="2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cs-CZ" altLang="cs-CZ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cs-CZ" altLang="cs-CZ" sz="2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cs-CZ" altLang="cs-CZ" sz="2800" dirty="0" err="1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RowSpacing</a:t>
            </a:r>
            <a:r>
              <a:rPr lang="cs-CZ" altLang="cs-CZ" sz="2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cs-CZ" altLang="cs-CZ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cs-CZ" altLang="cs-CZ" sz="2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cs-CZ" altLang="cs-CZ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cs-CZ" altLang="cs-CZ" sz="28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/&gt;</a:t>
            </a:r>
            <a:r>
              <a:rPr lang="cs-CZ" altLang="cs-CZ" sz="2800" dirty="0"/>
              <a:t> </a:t>
            </a:r>
            <a:endParaRPr lang="cs-CZ" altLang="cs-CZ" sz="28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44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7017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Layoutové</a:t>
            </a:r>
            <a:r>
              <a:rPr lang="sk-SK" dirty="0"/>
              <a:t> podivnosti </a:t>
            </a:r>
            <a:r>
              <a:rPr lang="en-US" dirty="0"/>
              <a:t>2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err="1"/>
              <a:t>Grid</a:t>
            </a:r>
            <a:r>
              <a:rPr lang="sk-SK" dirty="0"/>
              <a:t> – automatické </a:t>
            </a:r>
            <a:r>
              <a:rPr lang="sk-SK" dirty="0" err="1"/>
              <a:t>Rows</a:t>
            </a:r>
            <a:r>
              <a:rPr lang="en-US" dirty="0"/>
              <a:t>/Col</a:t>
            </a:r>
            <a:r>
              <a:rPr lang="sk-SK" dirty="0" err="1"/>
              <a:t>umns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cs-CZ" altLang="cs-CZ" dirty="0" err="1">
                <a:solidFill>
                  <a:srgbClr val="00008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Grid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  </a:t>
            </a:r>
            <a:endParaRPr lang="en-US" altLang="cs-CZ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cs-CZ" altLang="cs-CZ" dirty="0" err="1">
                <a:solidFill>
                  <a:srgbClr val="00008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Grid</a:t>
            </a:r>
            <a:r>
              <a:rPr lang="cs-CZ" altLang="cs-CZ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cs-CZ" altLang="cs-CZ" dirty="0" err="1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RowDefinitions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    </a:t>
            </a:r>
            <a:endParaRPr lang="en-US" altLang="cs-CZ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cs-CZ" altLang="cs-CZ" dirty="0" err="1">
                <a:solidFill>
                  <a:srgbClr val="00008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RowDefinition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/&gt;    </a:t>
            </a:r>
            <a:endParaRPr lang="en-US" altLang="cs-CZ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cs-CZ" altLang="cs-CZ" dirty="0" err="1">
                <a:solidFill>
                  <a:srgbClr val="00008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RowDefinition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/&gt;  </a:t>
            </a:r>
            <a:endParaRPr lang="en-US" altLang="cs-CZ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&lt;/</a:t>
            </a:r>
            <a:r>
              <a:rPr lang="cs-CZ" altLang="cs-CZ" dirty="0" err="1">
                <a:solidFill>
                  <a:srgbClr val="00008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Grid</a:t>
            </a:r>
            <a:r>
              <a:rPr lang="cs-CZ" altLang="cs-CZ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cs-CZ" altLang="cs-CZ" dirty="0" err="1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RowDefinitions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  </a:t>
            </a:r>
            <a:endParaRPr lang="en-US" altLang="cs-CZ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cs-CZ" altLang="cs-CZ" dirty="0">
                <a:solidFill>
                  <a:srgbClr val="00008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Label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cs-CZ" altLang="cs-CZ" dirty="0" err="1">
                <a:solidFill>
                  <a:srgbClr val="00008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Grid</a:t>
            </a:r>
            <a:r>
              <a:rPr lang="cs-CZ" altLang="cs-CZ" dirty="0" err="1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cs-CZ" altLang="cs-CZ" dirty="0" err="1">
                <a:solidFill>
                  <a:srgbClr val="008B8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Row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cs-CZ" alt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cs-CZ" alt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cs-CZ" altLang="cs-CZ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cs-CZ" alt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 1</a:t>
            </a:r>
            <a:r>
              <a:rPr lang="cs-CZ" alt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/&gt;  </a:t>
            </a:r>
            <a:endParaRPr lang="en-US" altLang="cs-CZ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cs-CZ" altLang="cs-CZ" dirty="0">
                <a:solidFill>
                  <a:srgbClr val="00008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Label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cs-CZ" altLang="cs-CZ" dirty="0" err="1">
                <a:solidFill>
                  <a:srgbClr val="00008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Grid</a:t>
            </a:r>
            <a:r>
              <a:rPr lang="cs-CZ" altLang="cs-CZ" dirty="0" err="1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cs-CZ" altLang="cs-CZ" dirty="0" err="1">
                <a:solidFill>
                  <a:srgbClr val="008B8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Row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cs-CZ" alt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cs-CZ" alt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cs-CZ" altLang="cs-CZ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cs-CZ" alt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 2</a:t>
            </a:r>
            <a:r>
              <a:rPr lang="cs-CZ" alt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/&gt;  </a:t>
            </a:r>
            <a:endParaRPr lang="en-US" altLang="cs-CZ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cs-CZ" altLang="cs-CZ" dirty="0">
                <a:solidFill>
                  <a:srgbClr val="00008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Label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cs-CZ" altLang="cs-CZ" dirty="0" err="1">
                <a:solidFill>
                  <a:srgbClr val="00008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Grid</a:t>
            </a:r>
            <a:r>
              <a:rPr lang="cs-CZ" altLang="cs-CZ" dirty="0" err="1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cs-CZ" altLang="cs-CZ" dirty="0" err="1">
                <a:solidFill>
                  <a:srgbClr val="008B8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Row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cs-CZ" alt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cs-CZ" alt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cs-CZ" altLang="cs-CZ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cs-CZ" alt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 3</a:t>
            </a:r>
            <a:r>
              <a:rPr lang="cs-CZ" alt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/&gt;</a:t>
            </a:r>
            <a:endParaRPr lang="en-US" altLang="cs-CZ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&lt;/</a:t>
            </a:r>
            <a:r>
              <a:rPr lang="cs-CZ" altLang="cs-CZ" dirty="0" err="1">
                <a:solidFill>
                  <a:srgbClr val="00008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Grid</a:t>
            </a:r>
            <a:r>
              <a:rPr lang="cs-CZ" alt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r>
              <a:rPr lang="cs-CZ" altLang="cs-CZ" sz="800" dirty="0"/>
              <a:t> </a:t>
            </a:r>
            <a:endParaRPr lang="cs-CZ" altLang="cs-CZ" sz="4400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9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Button </a:t>
            </a:r>
            <a:r>
              <a:rPr lang="en-US" strike="sngStrike" dirty="0"/>
              <a:t>Content</a:t>
            </a:r>
            <a:endParaRPr lang="cs-CZ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Tla</a:t>
            </a:r>
            <a:r>
              <a:rPr lang="sk-SK" dirty="0" err="1"/>
              <a:t>čítko</a:t>
            </a:r>
            <a:r>
              <a:rPr lang="sk-SK" dirty="0"/>
              <a:t> má len text</a:t>
            </a:r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Rie</a:t>
            </a:r>
            <a:r>
              <a:rPr lang="sk-SK" dirty="0" err="1"/>
              <a:t>šenia</a:t>
            </a:r>
            <a:r>
              <a:rPr lang="sk-SK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Prieh</a:t>
            </a:r>
            <a:r>
              <a:rPr lang="sk-SK" dirty="0" err="1"/>
              <a:t>ľadné</a:t>
            </a:r>
            <a:r>
              <a:rPr lang="sk-SK" dirty="0"/>
              <a:t> </a:t>
            </a:r>
            <a:r>
              <a:rPr lang="sk-SK" dirty="0" err="1"/>
              <a:t>tlačítko</a:t>
            </a:r>
            <a:r>
              <a:rPr lang="sk-SK" dirty="0"/>
              <a:t> nad </a:t>
            </a:r>
            <a:r>
              <a:rPr lang="sk-SK" dirty="0" err="1"/>
              <a:t>Grid</a:t>
            </a:r>
            <a:endParaRPr lang="sk-SK" dirty="0"/>
          </a:p>
          <a:p>
            <a:pPr marL="514350" indent="-514350">
              <a:buFont typeface="+mj-lt"/>
              <a:buAutoNum type="arabicPeriod"/>
            </a:pPr>
            <a:r>
              <a:rPr lang="sk-SK" b="1" dirty="0" err="1"/>
              <a:t>GestureRecogni</a:t>
            </a:r>
            <a:r>
              <a:rPr lang="en-US" b="1" dirty="0"/>
              <a:t>z</a:t>
            </a:r>
            <a:r>
              <a:rPr lang="sk-SK" b="1" dirty="0" err="1"/>
              <a:t>ers</a:t>
            </a:r>
            <a:r>
              <a:rPr lang="en-US" b="1" dirty="0"/>
              <a:t>! (Tap, Pinch, Pan)</a:t>
            </a:r>
            <a:endParaRPr lang="cs-CZ" b="1" dirty="0"/>
          </a:p>
          <a:p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1657581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Platforme špecifické (1) 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131" y="2015236"/>
            <a:ext cx="4635738" cy="369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Platforme špecifické (2)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Navig</a:t>
            </a:r>
            <a:r>
              <a:rPr lang="sk-SK" dirty="0" err="1"/>
              <a:t>ácia</a:t>
            </a:r>
            <a:r>
              <a:rPr lang="sk-SK" dirty="0"/>
              <a:t> na </a:t>
            </a:r>
            <a:r>
              <a:rPr lang="en-US" dirty="0"/>
              <a:t>Activity/</a:t>
            </a:r>
            <a:r>
              <a:rPr lang="sk-SK" dirty="0" err="1"/>
              <a:t>Storyboard</a:t>
            </a:r>
            <a:endParaRPr lang="sk-SK" dirty="0"/>
          </a:p>
          <a:p>
            <a:r>
              <a:rPr lang="sk-SK" dirty="0"/>
              <a:t>Dá sa navigovať oboma smermi</a:t>
            </a:r>
          </a:p>
        </p:txBody>
      </p:sp>
    </p:spTree>
    <p:extLst>
      <p:ext uri="{BB962C8B-B14F-4D97-AF65-F5344CB8AC3E}">
        <p14:creationId xmlns:p14="http://schemas.microsoft.com/office/powerpoint/2010/main" val="24291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Custom</a:t>
            </a:r>
            <a:r>
              <a:rPr lang="sk-SK" dirty="0"/>
              <a:t> </a:t>
            </a:r>
            <a:r>
              <a:rPr lang="sk-SK" dirty="0" err="1"/>
              <a:t>Renderer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</a:t>
            </a:r>
            <a:r>
              <a:rPr lang="sk-SK" dirty="0"/>
              <a:t>ď sa niečo nedá v XAML</a:t>
            </a:r>
          </a:p>
          <a:p>
            <a:r>
              <a:rPr lang="sk-SK" dirty="0" err="1"/>
              <a:t>Platformne</a:t>
            </a:r>
            <a:r>
              <a:rPr lang="sk-SK" dirty="0"/>
              <a:t> špecifické</a:t>
            </a:r>
          </a:p>
          <a:p>
            <a:r>
              <a:rPr lang="sk-SK" dirty="0"/>
              <a:t>Vo </a:t>
            </a:r>
            <a:r>
              <a:rPr lang="sk-SK" dirty="0" err="1"/>
              <a:t>Forms</a:t>
            </a:r>
            <a:r>
              <a:rPr lang="sk-SK" dirty="0"/>
              <a:t> projekte vyrobiť triedu</a:t>
            </a:r>
          </a:p>
          <a:p>
            <a:r>
              <a:rPr lang="sk-SK" dirty="0"/>
              <a:t>V </a:t>
            </a:r>
            <a:r>
              <a:rPr lang="en-US" dirty="0"/>
              <a:t>Android/iOS </a:t>
            </a:r>
            <a:r>
              <a:rPr lang="en-US" dirty="0" err="1"/>
              <a:t>projekte</a:t>
            </a:r>
            <a:r>
              <a:rPr lang="en-US" dirty="0"/>
              <a:t> </a:t>
            </a:r>
            <a:r>
              <a:rPr lang="en-US" dirty="0" err="1"/>
              <a:t>vyrobi</a:t>
            </a:r>
            <a:r>
              <a:rPr lang="sk-SK" dirty="0"/>
              <a:t>ť </a:t>
            </a:r>
            <a:r>
              <a:rPr lang="sk-SK" dirty="0" err="1"/>
              <a:t>Renderer</a:t>
            </a:r>
            <a:endParaRPr lang="sk-SK" dirty="0"/>
          </a:p>
          <a:p>
            <a:r>
              <a:rPr lang="cs-CZ" alt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cs-CZ" altLang="cs-CZ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assembly</a:t>
            </a:r>
            <a:r>
              <a:rPr lang="cs-CZ" alt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: </a:t>
            </a:r>
            <a:r>
              <a:rPr lang="cs-CZ" altLang="cs-CZ" sz="1600" dirty="0" err="1">
                <a:solidFill>
                  <a:srgbClr val="00008B"/>
                </a:solidFill>
                <a:latin typeface="Consolas" panose="020B0609020204030204" pitchFamily="49" charset="0"/>
              </a:rPr>
              <a:t>ExportRenderer</a:t>
            </a:r>
            <a:r>
              <a:rPr lang="cs-CZ" alt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altLang="cs-CZ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cs-CZ" alt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altLang="cs-CZ" sz="1600" dirty="0" err="1">
                <a:solidFill>
                  <a:srgbClr val="00008B"/>
                </a:solidFill>
                <a:latin typeface="Consolas" panose="020B0609020204030204" pitchFamily="49" charset="0"/>
              </a:rPr>
              <a:t>Border</a:t>
            </a:r>
            <a:r>
              <a:rPr lang="cs-CZ" alt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), </a:t>
            </a:r>
            <a:r>
              <a:rPr lang="cs-CZ" altLang="cs-CZ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cs-CZ" alt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altLang="cs-CZ" sz="1600" dirty="0" err="1">
                <a:solidFill>
                  <a:srgbClr val="00008B"/>
                </a:solidFill>
                <a:latin typeface="Consolas" panose="020B0609020204030204" pitchFamily="49" charset="0"/>
              </a:rPr>
              <a:t>BorderRenderer</a:t>
            </a:r>
            <a:r>
              <a:rPr lang="cs-CZ" alt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))] </a:t>
            </a:r>
            <a:endParaRPr lang="cs-CZ" altLang="cs-CZ" sz="1600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99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Circle</a:t>
            </a:r>
            <a:r>
              <a:rPr lang="sk-SK" dirty="0"/>
              <a:t> Image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BorderRadius</a:t>
            </a:r>
            <a:r>
              <a:rPr lang="en-US" dirty="0"/>
              <a:t>?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1657581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/>
              <a:t>Aktuálny stav</a:t>
            </a:r>
            <a:endParaRPr lang="en-US" dirty="0"/>
          </a:p>
        </p:txBody>
      </p:sp>
      <p:sp>
        <p:nvSpPr>
          <p:cNvPr id="10" name="Text Placeholder 18"/>
          <p:cNvSpPr txBox="1">
            <a:spLocks/>
          </p:cNvSpPr>
          <p:nvPr/>
        </p:nvSpPr>
        <p:spPr>
          <a:xfrm>
            <a:off x="4394582" y="2311680"/>
            <a:ext cx="4158806" cy="2987500"/>
          </a:xfrm>
          <a:prstGeom prst="rect">
            <a:avLst/>
          </a:prstGeom>
        </p:spPr>
        <p:txBody>
          <a:bodyPr vert="horz" wrap="square" lIns="107571" tIns="67232" rIns="107571" bIns="67232" rtlCol="0">
            <a:no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100000">
                      <a:srgbClr val="000000">
                        <a:lumMod val="75000"/>
                        <a:lumOff val="25000"/>
                      </a:srgbClr>
                    </a:gs>
                    <a:gs pos="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59" dirty="0">
                <a:solidFill>
                  <a:srgbClr val="6FBD23"/>
                </a:solidFill>
              </a:rPr>
              <a:t>✓  </a:t>
            </a:r>
            <a:r>
              <a:rPr lang="en-US" sz="2059" dirty="0">
                <a:solidFill>
                  <a:schemeClr val="tx1"/>
                </a:solidFill>
                <a:latin typeface="+mj-lt"/>
              </a:rPr>
              <a:t>40+ </a:t>
            </a:r>
            <a:r>
              <a:rPr lang="sk-SK" sz="2059" dirty="0">
                <a:solidFill>
                  <a:schemeClr val="tx1"/>
                </a:solidFill>
                <a:latin typeface="+mj-lt"/>
              </a:rPr>
              <a:t>stránok</a:t>
            </a:r>
            <a:r>
              <a:rPr lang="en-US" sz="2059" dirty="0">
                <a:solidFill>
                  <a:schemeClr val="tx1"/>
                </a:solidFill>
                <a:latin typeface="+mj-lt"/>
              </a:rPr>
              <a:t>, layout</a:t>
            </a:r>
            <a:r>
              <a:rPr lang="sk-SK" sz="2059" dirty="0" err="1">
                <a:solidFill>
                  <a:schemeClr val="tx1"/>
                </a:solidFill>
                <a:latin typeface="+mj-lt"/>
              </a:rPr>
              <a:t>ov</a:t>
            </a:r>
            <a:r>
              <a:rPr lang="en-US" sz="2059" dirty="0">
                <a:solidFill>
                  <a:schemeClr val="tx1"/>
                </a:solidFill>
                <a:latin typeface="+mj-lt"/>
              </a:rPr>
              <a:t>,</a:t>
            </a:r>
            <a:r>
              <a:rPr lang="sk-SK" sz="2059" dirty="0">
                <a:solidFill>
                  <a:schemeClr val="tx1"/>
                </a:solidFill>
                <a:latin typeface="+mj-lt"/>
              </a:rPr>
              <a:t> komponent</a:t>
            </a:r>
            <a:endParaRPr lang="en-US" sz="2059" dirty="0">
              <a:solidFill>
                <a:schemeClr val="tx1"/>
              </a:solidFill>
              <a:latin typeface="+mj-lt"/>
            </a:endParaRPr>
          </a:p>
          <a:p>
            <a:pPr marL="0" indent="0"/>
            <a:r>
              <a:rPr lang="en-US" sz="2059" dirty="0">
                <a:solidFill>
                  <a:schemeClr val="tx1"/>
                </a:solidFill>
                <a:latin typeface="+mj-lt"/>
              </a:rPr>
              <a:t>      </a:t>
            </a:r>
            <a:r>
              <a:rPr lang="en-US" sz="1765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(XAML)</a:t>
            </a:r>
          </a:p>
          <a:p>
            <a:pPr marL="0" indent="0">
              <a:lnSpc>
                <a:spcPct val="110000"/>
              </a:lnSpc>
            </a:pPr>
            <a:r>
              <a:rPr lang="en-US" sz="2059" dirty="0">
                <a:solidFill>
                  <a:srgbClr val="6FBD23"/>
                </a:solidFill>
              </a:rPr>
              <a:t>✓  </a:t>
            </a:r>
            <a:r>
              <a:rPr lang="sk-SK" sz="2059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sz="2059" dirty="0" err="1">
                <a:solidFill>
                  <a:schemeClr val="tx1"/>
                </a:solidFill>
                <a:latin typeface="+mj-lt"/>
              </a:rPr>
              <a:t>ata</a:t>
            </a:r>
            <a:r>
              <a:rPr lang="en-US" sz="2059" dirty="0">
                <a:solidFill>
                  <a:schemeClr val="tx1"/>
                </a:solidFill>
                <a:latin typeface="+mj-lt"/>
              </a:rPr>
              <a:t> binding</a:t>
            </a:r>
          </a:p>
          <a:p>
            <a:pPr marL="0" indent="0">
              <a:lnSpc>
                <a:spcPct val="110000"/>
              </a:lnSpc>
            </a:pPr>
            <a:r>
              <a:rPr lang="en-US" sz="2059" dirty="0">
                <a:solidFill>
                  <a:srgbClr val="6FBD23"/>
                </a:solidFill>
              </a:rPr>
              <a:t>✓  </a:t>
            </a:r>
            <a:r>
              <a:rPr lang="sk-SK" sz="2059" dirty="0">
                <a:solidFill>
                  <a:schemeClr val="tx1"/>
                </a:solidFill>
                <a:latin typeface="+mj-lt"/>
              </a:rPr>
              <a:t>Navigácia</a:t>
            </a:r>
            <a:endParaRPr lang="en-US" sz="2059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</a:pPr>
            <a:r>
              <a:rPr lang="en-US" sz="2059" dirty="0">
                <a:solidFill>
                  <a:srgbClr val="6FBD23"/>
                </a:solidFill>
              </a:rPr>
              <a:t>✓  </a:t>
            </a:r>
            <a:r>
              <a:rPr lang="sk-SK" sz="2059" dirty="0">
                <a:solidFill>
                  <a:schemeClr val="tx1"/>
                </a:solidFill>
                <a:latin typeface="+mj-lt"/>
              </a:rPr>
              <a:t>Animácie</a:t>
            </a:r>
            <a:endParaRPr lang="en-US" sz="2059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</a:pPr>
            <a:r>
              <a:rPr lang="sk-SK" sz="2059" dirty="0">
                <a:solidFill>
                  <a:schemeClr val="tx1"/>
                </a:solidFill>
                <a:latin typeface="+mj-lt"/>
              </a:rPr>
              <a:t>...</a:t>
            </a:r>
            <a:endParaRPr lang="en-US" sz="2059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68615" y="2396265"/>
            <a:ext cx="3377351" cy="2401886"/>
            <a:chOff x="6671469" y="1838670"/>
            <a:chExt cx="4593431" cy="3266731"/>
          </a:xfrm>
        </p:grpSpPr>
        <p:sp>
          <p:nvSpPr>
            <p:cNvPr id="49" name="Rectangle 48"/>
            <p:cNvSpPr/>
            <p:nvPr/>
          </p:nvSpPr>
          <p:spPr bwMode="auto">
            <a:xfrm>
              <a:off x="6671469" y="2585525"/>
              <a:ext cx="1518168" cy="68775"/>
            </a:xfrm>
            <a:prstGeom prst="rect">
              <a:avLst/>
            </a:prstGeom>
            <a:solidFill>
              <a:srgbClr val="9570D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7232" tIns="67232" rIns="25215" bIns="25215" rtlCol="0" anchor="b" anchorCtr="0"/>
            <a:lstStyle/>
            <a:p>
              <a:pPr algn="ctr" defTabSz="685529"/>
              <a:r>
                <a:rPr lang="en-US" sz="58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671469" y="3378200"/>
              <a:ext cx="4593431" cy="1727201"/>
            </a:xfrm>
            <a:prstGeom prst="rect">
              <a:avLst/>
            </a:prstGeom>
            <a:solidFill>
              <a:srgbClr val="82B0BD">
                <a:alpha val="49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7232" tIns="67232" rIns="25215" bIns="25215" rtlCol="0" anchor="b" anchorCtr="0"/>
            <a:lstStyle/>
            <a:p>
              <a:pPr algn="ctr" defTabSz="685529"/>
              <a:r>
                <a:rPr lang="en-US" sz="58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8209101" y="2585525"/>
              <a:ext cx="1518168" cy="68775"/>
            </a:xfrm>
            <a:prstGeom prst="rect">
              <a:avLst/>
            </a:prstGeom>
            <a:solidFill>
              <a:srgbClr val="66B11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7232" tIns="67232" rIns="25215" bIns="25215" rtlCol="0" anchor="b" anchorCtr="0"/>
            <a:lstStyle/>
            <a:p>
              <a:pPr algn="ctr" defTabSz="685529"/>
              <a:r>
                <a:rPr lang="en-US" sz="58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9746732" y="2585525"/>
              <a:ext cx="1518168" cy="68775"/>
            </a:xfrm>
            <a:prstGeom prst="rect">
              <a:avLst/>
            </a:prstGeom>
            <a:solidFill>
              <a:srgbClr val="00BBF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7232" tIns="67232" rIns="25215" bIns="25215" rtlCol="0" anchor="b" anchorCtr="0"/>
            <a:lstStyle/>
            <a:p>
              <a:pPr algn="ctr" defTabSz="685529"/>
              <a:r>
                <a:rPr lang="en-US" sz="588" dirty="0">
                  <a:solidFill>
                    <a:srgbClr val="00BBF1"/>
                  </a:solidFill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681202" y="3791323"/>
              <a:ext cx="4583698" cy="695663"/>
            </a:xfrm>
            <a:prstGeom prst="rect">
              <a:avLst/>
            </a:prstGeom>
            <a:noFill/>
          </p:spPr>
          <p:txBody>
            <a:bodyPr wrap="square" lIns="134464" tIns="107571" rIns="134464" bIns="107571" rtlCol="0">
              <a:spAutoFit/>
            </a:bodyPr>
            <a:lstStyle/>
            <a:p>
              <a:pPr algn="ctr" defTabSz="6855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12" dirty="0">
                  <a:solidFill>
                    <a:schemeClr val="bg1"/>
                  </a:solidFill>
                  <a:latin typeface="+mj-lt"/>
                </a:rPr>
                <a:t>Shared C# Backend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671469" y="2667001"/>
              <a:ext cx="4593431" cy="698499"/>
            </a:xfrm>
            <a:prstGeom prst="rect">
              <a:avLst/>
            </a:prstGeom>
            <a:solidFill>
              <a:srgbClr val="008DB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7232" tIns="67232" rIns="25215" bIns="25215" rtlCol="0" anchor="b" anchorCtr="0"/>
            <a:lstStyle/>
            <a:p>
              <a:pPr algn="ctr" defTabSz="685529"/>
              <a:r>
                <a:rPr lang="en-US" sz="58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073901" y="1838670"/>
              <a:ext cx="3797300" cy="628137"/>
              <a:chOff x="1371601" y="1838670"/>
              <a:chExt cx="3797300" cy="628137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371601" y="1841014"/>
                <a:ext cx="625793" cy="625793"/>
                <a:chOff x="2057400" y="2654300"/>
                <a:chExt cx="1028700" cy="1028700"/>
              </a:xfrm>
            </p:grpSpPr>
            <p:sp>
              <p:nvSpPr>
                <p:cNvPr id="64" name="Oval 63"/>
                <p:cNvSpPr/>
                <p:nvPr/>
              </p:nvSpPr>
              <p:spPr bwMode="auto">
                <a:xfrm>
                  <a:off x="2057400" y="2654300"/>
                  <a:ext cx="1028700" cy="1028700"/>
                </a:xfrm>
                <a:prstGeom prst="ellipse">
                  <a:avLst/>
                </a:prstGeom>
                <a:solidFill>
                  <a:srgbClr val="9570D5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7232" tIns="67232" rIns="25215" bIns="25215" rtlCol="0" anchor="b" anchorCtr="0"/>
                <a:lstStyle/>
                <a:p>
                  <a:pPr algn="ctr" defTabSz="685529"/>
                  <a:endParaRPr lang="en-US" sz="588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pic>
              <p:nvPicPr>
                <p:cNvPr id="65" name="Picture 64" descr="Apple_logo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9103" y="2866641"/>
                  <a:ext cx="468070" cy="523137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/>
              <p:cNvGrpSpPr/>
              <p:nvPr/>
            </p:nvGrpSpPr>
            <p:grpSpPr>
              <a:xfrm>
                <a:off x="2991123" y="1838670"/>
                <a:ext cx="625793" cy="625793"/>
                <a:chOff x="3810000" y="3073400"/>
                <a:chExt cx="1028700" cy="1028700"/>
              </a:xfrm>
            </p:grpSpPr>
            <p:sp>
              <p:nvSpPr>
                <p:cNvPr id="62" name="Oval 61"/>
                <p:cNvSpPr/>
                <p:nvPr/>
              </p:nvSpPr>
              <p:spPr bwMode="auto">
                <a:xfrm>
                  <a:off x="3810000" y="3073400"/>
                  <a:ext cx="1028700" cy="1028700"/>
                </a:xfrm>
                <a:prstGeom prst="ellipse">
                  <a:avLst/>
                </a:prstGeom>
                <a:solidFill>
                  <a:srgbClr val="66B11F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7232" tIns="67232" rIns="25215" bIns="25215" rtlCol="0" anchor="b" anchorCtr="0"/>
                <a:lstStyle/>
                <a:p>
                  <a:pPr algn="ctr" defTabSz="685529"/>
                  <a:endParaRPr lang="en-US" sz="588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pic>
              <p:nvPicPr>
                <p:cNvPr id="63" name="Picture 62" descr="Android_logo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97337" y="3331368"/>
                  <a:ext cx="434974" cy="500220"/>
                </a:xfrm>
                <a:prstGeom prst="rect">
                  <a:avLst/>
                </a:prstGeom>
              </p:spPr>
            </p:pic>
          </p:grpSp>
          <p:grpSp>
            <p:nvGrpSpPr>
              <p:cNvPr id="59" name="Group 58"/>
              <p:cNvGrpSpPr/>
              <p:nvPr/>
            </p:nvGrpSpPr>
            <p:grpSpPr>
              <a:xfrm>
                <a:off x="4543108" y="1838670"/>
                <a:ext cx="625793" cy="625793"/>
                <a:chOff x="6083300" y="3073400"/>
                <a:chExt cx="1028700" cy="102870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6083300" y="3073400"/>
                  <a:ext cx="1028700" cy="1028700"/>
                </a:xfrm>
                <a:prstGeom prst="ellipse">
                  <a:avLst/>
                </a:prstGeom>
                <a:solidFill>
                  <a:srgbClr val="00BBF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7232" tIns="67232" rIns="25215" bIns="25215" rtlCol="0" anchor="b" anchorCtr="0"/>
                <a:lstStyle/>
                <a:p>
                  <a:pPr algn="ctr" defTabSz="685529"/>
                  <a:endParaRPr lang="en-US" sz="588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pic>
              <p:nvPicPr>
                <p:cNvPr id="61" name="Picture 60" descr="Windows_logo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65885" y="3365500"/>
                  <a:ext cx="466044" cy="434974"/>
                </a:xfrm>
                <a:prstGeom prst="rect">
                  <a:avLst/>
                </a:prstGeom>
              </p:spPr>
            </p:pic>
          </p:grpSp>
        </p:grpSp>
        <p:sp>
          <p:nvSpPr>
            <p:cNvPr id="56" name="TextBox 55"/>
            <p:cNvSpPr txBox="1"/>
            <p:nvPr/>
          </p:nvSpPr>
          <p:spPr>
            <a:xfrm>
              <a:off x="6681202" y="2597523"/>
              <a:ext cx="4583698" cy="787929"/>
            </a:xfrm>
            <a:prstGeom prst="rect">
              <a:avLst/>
            </a:prstGeom>
            <a:noFill/>
          </p:spPr>
          <p:txBody>
            <a:bodyPr wrap="square" lIns="134464" tIns="107571" rIns="134464" bIns="107571" rtlCol="0">
              <a:spAutoFit/>
            </a:bodyPr>
            <a:lstStyle/>
            <a:p>
              <a:pPr algn="ctr" defTabSz="6855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bg1"/>
                  </a:solidFill>
                </a:rPr>
                <a:t>Shared UI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608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Frame</a:t>
            </a:r>
            <a:r>
              <a:rPr lang="en-US" dirty="0"/>
              <a:t> –</a:t>
            </a:r>
            <a:r>
              <a:rPr lang="en-US" dirty="0" err="1"/>
              <a:t>ak</a:t>
            </a:r>
            <a:r>
              <a:rPr lang="en-US" dirty="0"/>
              <a:t> to </a:t>
            </a:r>
            <a:r>
              <a:rPr lang="en-US" dirty="0" err="1"/>
              <a:t>nepotrebujete</a:t>
            </a:r>
            <a:r>
              <a:rPr lang="en-US" dirty="0"/>
              <a:t> </a:t>
            </a:r>
            <a:r>
              <a:rPr lang="en-US" dirty="0" err="1"/>
              <a:t>modifikova</a:t>
            </a:r>
            <a:r>
              <a:rPr lang="sk-SK" dirty="0"/>
              <a:t>ť</a:t>
            </a:r>
            <a:endParaRPr lang="en-US" dirty="0"/>
          </a:p>
          <a:p>
            <a:r>
              <a:rPr lang="en-US" dirty="0" err="1"/>
              <a:t>Inak</a:t>
            </a:r>
            <a:r>
              <a:rPr lang="en-US" dirty="0"/>
              <a:t> Custom Renderer</a:t>
            </a:r>
            <a:endParaRPr lang="sk-SK" dirty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24944"/>
            <a:ext cx="5153744" cy="290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6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</a:t>
            </a:r>
            <a:r>
              <a:rPr lang="en-US" dirty="0" err="1"/>
              <a:t>napravo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66" y="1600200"/>
            <a:ext cx="2236667" cy="4525963"/>
          </a:xfrm>
        </p:spPr>
      </p:pic>
    </p:spTree>
    <p:extLst>
      <p:ext uri="{BB962C8B-B14F-4D97-AF65-F5344CB8AC3E}">
        <p14:creationId xmlns:p14="http://schemas.microsoft.com/office/powerpoint/2010/main" val="39728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s</a:t>
            </a:r>
            <a:r>
              <a:rPr lang="sk-SK" dirty="0" err="1"/>
              <a:t>lider</a:t>
            </a:r>
            <a:endParaRPr lang="cs-C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49" y="1686698"/>
            <a:ext cx="1879853" cy="38122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41" y="1686698"/>
            <a:ext cx="1876945" cy="3810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77" y="1686698"/>
            <a:ext cx="1872789" cy="381029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Light" pitchFamily="34" charset="0"/>
                <a:ea typeface="+mn-ea"/>
                <a:cs typeface="Segoe UI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Segoe UI Light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Segoe UI Light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Light" pitchFamily="34" charset="0"/>
                <a:ea typeface="+mn-ea"/>
                <a:cs typeface="Segoe UI Light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Light" pitchFamily="34" charset="0"/>
                <a:ea typeface="+mn-ea"/>
                <a:cs typeface="Segoe UI Light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/>
              <a:t>Gradient</a:t>
            </a:r>
          </a:p>
          <a:p>
            <a:pPr marL="285750" indent="-285750"/>
            <a:r>
              <a:rPr lang="en-US" dirty="0" err="1"/>
              <a:t>Vrstvy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8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SV</a:t>
            </a:r>
            <a:r>
              <a:rPr lang="en-US" dirty="0"/>
              <a:t>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Externé knižnice</a:t>
            </a:r>
          </a:p>
          <a:p>
            <a:r>
              <a:rPr lang="en-US" dirty="0" err="1"/>
              <a:t>Najjednoduch</a:t>
            </a:r>
            <a:r>
              <a:rPr lang="sk-SK" dirty="0" err="1"/>
              <a:t>šie</a:t>
            </a:r>
            <a:r>
              <a:rPr lang="sk-SK" dirty="0"/>
              <a:t> – </a:t>
            </a:r>
            <a:r>
              <a:rPr lang="sk-SK" dirty="0" err="1"/>
              <a:t>custom</a:t>
            </a:r>
            <a:r>
              <a:rPr lang="sk-SK" dirty="0"/>
              <a:t> font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036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IoC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Autofac</a:t>
            </a:r>
            <a:endParaRPr lang="cs-CZ" dirty="0"/>
          </a:p>
          <a:p>
            <a:r>
              <a:rPr lang="cs-CZ" dirty="0" err="1"/>
              <a:t>Ninject</a:t>
            </a:r>
            <a:endParaRPr lang="cs-CZ" dirty="0"/>
          </a:p>
          <a:p>
            <a:r>
              <a:rPr lang="cs-CZ" dirty="0" err="1"/>
              <a:t>SimpleInjector</a:t>
            </a:r>
            <a:endParaRPr lang="cs-CZ" dirty="0"/>
          </a:p>
          <a:p>
            <a:r>
              <a:rPr lang="cs-CZ" dirty="0" err="1"/>
              <a:t>TinyIoC</a:t>
            </a:r>
            <a:endParaRPr lang="cs-CZ" dirty="0"/>
          </a:p>
          <a:p>
            <a:r>
              <a:rPr lang="cs-CZ" dirty="0" err="1"/>
              <a:t>MvvmCross</a:t>
            </a:r>
            <a:endParaRPr lang="en-US" dirty="0"/>
          </a:p>
          <a:p>
            <a:r>
              <a:rPr lang="en-US" dirty="0"/>
              <a:t>Unity</a:t>
            </a:r>
          </a:p>
          <a:p>
            <a:pPr marL="0" indent="0">
              <a:buNone/>
            </a:pPr>
            <a:endParaRPr lang="en-US" dirty="0"/>
          </a:p>
          <a:p>
            <a:r>
              <a:rPr lang="sk-SK" b="1" dirty="0" err="1"/>
              <a:t>XLabs</a:t>
            </a:r>
            <a:r>
              <a:rPr lang="sk-SK" b="1" dirty="0"/>
              <a:t> má </a:t>
            </a:r>
            <a:r>
              <a:rPr lang="en-US" b="1" dirty="0"/>
              <a:t>wrapper </a:t>
            </a:r>
            <a:r>
              <a:rPr lang="en-US" b="1" dirty="0" err="1"/>
              <a:t>nad</a:t>
            </a:r>
            <a:r>
              <a:rPr lang="en-US" b="1" dirty="0"/>
              <a:t> </a:t>
            </a:r>
            <a:r>
              <a:rPr lang="en-US" b="1" dirty="0" err="1"/>
              <a:t>kontajnermi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3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Pozitíva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XAML!</a:t>
            </a:r>
          </a:p>
          <a:p>
            <a:r>
              <a:rPr lang="sk-SK" dirty="0"/>
              <a:t>.Net</a:t>
            </a:r>
          </a:p>
          <a:p>
            <a:r>
              <a:rPr lang="sk-SK" dirty="0"/>
              <a:t>Dokumentácia</a:t>
            </a:r>
            <a:endParaRPr lang="en-US" dirty="0"/>
          </a:p>
          <a:p>
            <a:r>
              <a:rPr lang="en-US" dirty="0" err="1"/>
              <a:t>Zdie</a:t>
            </a:r>
            <a:r>
              <a:rPr lang="sk-SK" dirty="0" err="1"/>
              <a:t>ľanie</a:t>
            </a:r>
            <a:r>
              <a:rPr lang="sk-SK" dirty="0"/>
              <a:t> kódu – 85-90</a:t>
            </a:r>
            <a:r>
              <a:rPr lang="en-US" dirty="0"/>
              <a:t>%</a:t>
            </a: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Negatíva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Padajúci simulátor</a:t>
            </a:r>
          </a:p>
          <a:p>
            <a:r>
              <a:rPr lang="sk-SK" dirty="0"/>
              <a:t>OS</a:t>
            </a:r>
            <a:r>
              <a:rPr lang="en-US" dirty="0"/>
              <a:t> X</a:t>
            </a:r>
            <a:r>
              <a:rPr lang="sk-SK" dirty="0"/>
              <a:t> </a:t>
            </a:r>
            <a:r>
              <a:rPr lang="sk-SK" dirty="0">
                <a:sym typeface="Wingdings" panose="05000000000000000000" pitchFamily="2" charset="2"/>
              </a:rPr>
              <a:t>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Ke</a:t>
            </a:r>
            <a:r>
              <a:rPr lang="sk-SK" dirty="0">
                <a:sym typeface="Wingdings" panose="05000000000000000000" pitchFamily="2" charset="2"/>
              </a:rPr>
              <a:t>ď sa niečo nedá napísať v XAML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20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Kurzy </a:t>
            </a:r>
            <a:r>
              <a:rPr lang="fr-FR" dirty="0" err="1"/>
              <a:t>Xamarin</a:t>
            </a:r>
            <a:r>
              <a:rPr lang="fr-FR" dirty="0"/>
              <a:t> </a:t>
            </a:r>
            <a:r>
              <a:rPr lang="fr-FR" dirty="0" err="1"/>
              <a:t>Forms</a:t>
            </a:r>
            <a:br>
              <a:rPr lang="sk-SK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5829" y="2276872"/>
            <a:ext cx="7257578" cy="2808312"/>
          </a:xfrm>
        </p:spPr>
        <p:txBody>
          <a:bodyPr>
            <a:normAutofit/>
          </a:bodyPr>
          <a:lstStyle/>
          <a:p>
            <a:r>
              <a:rPr lang="sk-SK" sz="4400" dirty="0" err="1"/>
              <a:t>DotNetCollege</a:t>
            </a:r>
            <a:r>
              <a:rPr lang="sk-SK" sz="4400" dirty="0"/>
              <a:t> </a:t>
            </a:r>
            <a:r>
              <a:rPr lang="sk-SK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Brno</a:t>
            </a:r>
          </a:p>
          <a:p>
            <a:r>
              <a:rPr lang="en-US" sz="4400" b="1" dirty="0"/>
              <a:t>28. 11. – 30. 11.</a:t>
            </a:r>
          </a:p>
          <a:p>
            <a:r>
              <a:rPr lang="en-US" sz="4400" b="1" dirty="0"/>
              <a:t>12. 12. – 14. 12.</a:t>
            </a:r>
            <a:endParaRPr lang="sk-SK" sz="4400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5829" y="4812957"/>
            <a:ext cx="7257578" cy="201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Segoe UI Light" pitchFamily="34" charset="0"/>
                <a:ea typeface="+mn-ea"/>
                <a:cs typeface="Segoe UI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Segoe UI Light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Segoe UI Light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Light" pitchFamily="34" charset="0"/>
                <a:ea typeface="+mn-ea"/>
                <a:cs typeface="Segoe UI Light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Light" pitchFamily="34" charset="0"/>
                <a:ea typeface="+mn-ea"/>
                <a:cs typeface="Segoe UI Light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4400" b="1" dirty="0">
                <a:solidFill>
                  <a:schemeClr val="bg1"/>
                </a:solidFill>
              </a:rPr>
              <a:t>Roman Ja</a:t>
            </a:r>
            <a:r>
              <a:rPr lang="sk-SK" sz="4400" b="1" dirty="0">
                <a:solidFill>
                  <a:schemeClr val="bg1"/>
                </a:solidFill>
              </a:rPr>
              <a:t>šek</a:t>
            </a:r>
            <a:endParaRPr lang="cs-CZ" sz="4400" b="1" dirty="0">
              <a:solidFill>
                <a:schemeClr val="bg1"/>
              </a:solidFill>
            </a:endParaRPr>
          </a:p>
          <a:p>
            <a:pPr algn="r"/>
            <a:r>
              <a:rPr lang="cs-CZ" i="1" dirty="0">
                <a:solidFill>
                  <a:schemeClr val="bg1"/>
                </a:solidFill>
              </a:rPr>
              <a:t>MSP</a:t>
            </a:r>
          </a:p>
          <a:p>
            <a:pPr algn="r"/>
            <a:r>
              <a:rPr lang="cs-CZ" dirty="0">
                <a:solidFill>
                  <a:schemeClr val="bg1"/>
                </a:solidFill>
              </a:rPr>
              <a:t>roman.jasek@riganti.cz </a:t>
            </a:r>
          </a:p>
          <a:p>
            <a:pPr algn="r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56" y="3949487"/>
            <a:ext cx="1624769" cy="674653"/>
          </a:xfrm>
        </p:spPr>
        <p:txBody>
          <a:bodyPr>
            <a:noAutofit/>
          </a:bodyPr>
          <a:lstStyle/>
          <a:p>
            <a:pPr algn="r"/>
            <a:r>
              <a:rPr lang="sk-SK" sz="3000" dirty="0" err="1">
                <a:solidFill>
                  <a:schemeClr val="tx1"/>
                </a:solidFill>
              </a:rPr>
              <a:t>Layouty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7956" y="2044584"/>
            <a:ext cx="1624769" cy="674653"/>
          </a:xfrm>
          <a:prstGeom prst="rect">
            <a:avLst/>
          </a:prstGeom>
        </p:spPr>
        <p:txBody>
          <a:bodyPr vert="horz" wrap="square" lIns="107571" tIns="67232" rIns="107571" bIns="67232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r"/>
            <a:r>
              <a:rPr lang="sk-SK" sz="3529" dirty="0">
                <a:solidFill>
                  <a:schemeClr val="tx1"/>
                </a:solidFill>
              </a:rPr>
              <a:t>Stránky</a:t>
            </a:r>
            <a:endParaRPr lang="en-US" sz="3529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94782" y="3600098"/>
            <a:ext cx="6518507" cy="1713588"/>
            <a:chOff x="2738440" y="3806168"/>
            <a:chExt cx="8865623" cy="2330598"/>
          </a:xfrm>
        </p:grpSpPr>
        <p:sp>
          <p:nvSpPr>
            <p:cNvPr id="21" name="TextBox 20"/>
            <p:cNvSpPr txBox="1"/>
            <p:nvPr/>
          </p:nvSpPr>
          <p:spPr>
            <a:xfrm>
              <a:off x="2767565" y="5826567"/>
              <a:ext cx="958996" cy="3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2" dirty="0">
                  <a:cs typeface="Helvetica"/>
                </a:rPr>
                <a:t>Stack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60566" y="5825526"/>
              <a:ext cx="958996" cy="3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2" dirty="0">
                  <a:cs typeface="Helvetica"/>
                </a:rPr>
                <a:t>Absolute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82425" y="5825526"/>
              <a:ext cx="958996" cy="3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2" dirty="0">
                  <a:cs typeface="Helvetica"/>
                </a:rPr>
                <a:t>Relative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95645" y="5825526"/>
              <a:ext cx="958996" cy="3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2" dirty="0">
                  <a:cs typeface="Helvetica"/>
                </a:rPr>
                <a:t>Grid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45436" y="5824485"/>
              <a:ext cx="1081863" cy="3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2" dirty="0" err="1">
                  <a:cs typeface="Helvetica"/>
                </a:rPr>
                <a:t>ContentView</a:t>
              </a:r>
              <a:endParaRPr lang="en-US" sz="882" dirty="0">
                <a:cs typeface="Helvetic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13962" y="5824485"/>
              <a:ext cx="958996" cy="3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2" dirty="0" err="1">
                  <a:cs typeface="Helvetica"/>
                </a:rPr>
                <a:t>ScrollView</a:t>
              </a:r>
              <a:endParaRPr lang="en-US" sz="882" dirty="0">
                <a:cs typeface="Helvetic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45067" y="5826567"/>
              <a:ext cx="958996" cy="3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2" dirty="0">
                  <a:cs typeface="Helvetica"/>
                </a:rPr>
                <a:t>Frame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8440" y="3806168"/>
              <a:ext cx="8851570" cy="193423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004119" y="1654405"/>
            <a:ext cx="4614587" cy="1576961"/>
            <a:chOff x="2751141" y="1159889"/>
            <a:chExt cx="6276158" cy="214477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141" y="1159889"/>
              <a:ext cx="6215058" cy="171186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767564" y="2994467"/>
              <a:ext cx="958996" cy="3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2" dirty="0">
                  <a:cs typeface="Helvetica"/>
                </a:rPr>
                <a:t>Content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97066" y="2993426"/>
              <a:ext cx="1082933" cy="3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2" dirty="0">
                  <a:cs typeface="Helvetica"/>
                </a:rPr>
                <a:t>MasterDetail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82425" y="2993426"/>
              <a:ext cx="958996" cy="3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2" dirty="0">
                  <a:cs typeface="Helvetica"/>
                </a:rPr>
                <a:t>Navigation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95647" y="2993426"/>
              <a:ext cx="958996" cy="3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2" dirty="0">
                  <a:cs typeface="Helvetica"/>
                </a:rPr>
                <a:t>Tabbed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45436" y="2992384"/>
              <a:ext cx="1081863" cy="3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2" dirty="0" err="1">
                  <a:cs typeface="Helvetica"/>
                </a:rPr>
                <a:t>Carousel</a:t>
              </a:r>
              <a:endParaRPr lang="en-US" sz="882" dirty="0"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2379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7668" y="2220114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 err="1">
                <a:solidFill>
                  <a:schemeClr val="bg2"/>
                </a:solidFill>
                <a:cs typeface="Helvetica Light"/>
              </a:rPr>
              <a:t>ActivityIndicator</a:t>
            </a:r>
            <a:endParaRPr lang="en-US" sz="1324" dirty="0">
              <a:solidFill>
                <a:schemeClr val="bg2"/>
              </a:solidFill>
              <a:cs typeface="Helvetica Ligh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81106" y="2220114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 err="1">
                <a:solidFill>
                  <a:schemeClr val="bg2"/>
                </a:solidFill>
                <a:cs typeface="Helvetica Light"/>
              </a:rPr>
              <a:t>BoxView</a:t>
            </a:r>
            <a:endParaRPr lang="en-US" sz="1324" dirty="0">
              <a:solidFill>
                <a:schemeClr val="bg2"/>
              </a:solidFill>
              <a:cs typeface="Helvetica Ligh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94544" y="2220114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>
                <a:solidFill>
                  <a:schemeClr val="bg2"/>
                </a:solidFill>
                <a:cs typeface="Helvetica Light"/>
              </a:rPr>
              <a:t>Button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07982" y="2220114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 err="1">
                <a:solidFill>
                  <a:schemeClr val="bg2"/>
                </a:solidFill>
                <a:cs typeface="Helvetica Light"/>
              </a:rPr>
              <a:t>DatePicker</a:t>
            </a:r>
            <a:endParaRPr lang="en-US" sz="1324" dirty="0">
              <a:solidFill>
                <a:schemeClr val="bg2"/>
              </a:solidFill>
              <a:cs typeface="Helvetica Ligh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21419" y="2220114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>
                <a:solidFill>
                  <a:schemeClr val="bg2"/>
                </a:solidFill>
                <a:cs typeface="Helvetica Light"/>
              </a:rPr>
              <a:t>Editor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7668" y="2915647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>
                <a:solidFill>
                  <a:schemeClr val="bg2"/>
                </a:solidFill>
                <a:cs typeface="Helvetica Light"/>
              </a:rPr>
              <a:t>Entry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81106" y="2915647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>
                <a:solidFill>
                  <a:schemeClr val="bg2"/>
                </a:solidFill>
                <a:cs typeface="Helvetica Light"/>
              </a:rPr>
              <a:t>Image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94544" y="2915647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>
                <a:solidFill>
                  <a:schemeClr val="bg2"/>
                </a:solidFill>
                <a:cs typeface="Helvetica Light"/>
              </a:rPr>
              <a:t>Label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07982" y="2915647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 err="1">
                <a:solidFill>
                  <a:schemeClr val="bg2"/>
                </a:solidFill>
                <a:cs typeface="Helvetica Light"/>
              </a:rPr>
              <a:t>ListView</a:t>
            </a:r>
            <a:endParaRPr lang="en-US" sz="1324" dirty="0">
              <a:solidFill>
                <a:schemeClr val="bg2"/>
              </a:solidFill>
              <a:cs typeface="Helvetica Ligh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21419" y="2915647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>
                <a:solidFill>
                  <a:schemeClr val="bg2"/>
                </a:solidFill>
                <a:cs typeface="Helvetica Light"/>
              </a:rPr>
              <a:t>Map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7668" y="3611181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 err="1">
                <a:solidFill>
                  <a:schemeClr val="bg2"/>
                </a:solidFill>
                <a:cs typeface="Helvetica Light"/>
              </a:rPr>
              <a:t>OpenGLView</a:t>
            </a:r>
            <a:endParaRPr lang="en-US" sz="1324" dirty="0">
              <a:solidFill>
                <a:schemeClr val="bg2"/>
              </a:solidFill>
              <a:cs typeface="Helvetica Ligh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81106" y="3611181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>
                <a:solidFill>
                  <a:schemeClr val="bg2"/>
                </a:solidFill>
                <a:cs typeface="Helvetica Light"/>
              </a:rPr>
              <a:t>Picker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94544" y="3611181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 err="1">
                <a:solidFill>
                  <a:schemeClr val="bg2"/>
                </a:solidFill>
                <a:cs typeface="Helvetica Light"/>
              </a:rPr>
              <a:t>ProgressBar</a:t>
            </a:r>
            <a:endParaRPr lang="en-US" sz="1324" dirty="0">
              <a:solidFill>
                <a:schemeClr val="bg2"/>
              </a:solidFill>
              <a:cs typeface="Helvetica Ligh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07982" y="3611181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 err="1">
                <a:solidFill>
                  <a:schemeClr val="bg2"/>
                </a:solidFill>
                <a:cs typeface="Helvetica Light"/>
              </a:rPr>
              <a:t>SearchBar</a:t>
            </a:r>
            <a:endParaRPr lang="en-US" sz="1324" dirty="0">
              <a:solidFill>
                <a:schemeClr val="bg2"/>
              </a:solidFill>
              <a:cs typeface="Helvetica Ligh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221419" y="3611181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>
                <a:solidFill>
                  <a:schemeClr val="bg2"/>
                </a:solidFill>
                <a:cs typeface="Helvetica Light"/>
              </a:rPr>
              <a:t>Slider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7668" y="4306713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>
                <a:solidFill>
                  <a:schemeClr val="bg2"/>
                </a:solidFill>
                <a:cs typeface="Helvetica Light"/>
              </a:rPr>
              <a:t>Stepper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81106" y="4306713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 err="1">
                <a:solidFill>
                  <a:schemeClr val="bg2"/>
                </a:solidFill>
                <a:cs typeface="Helvetica Light"/>
              </a:rPr>
              <a:t>TableView</a:t>
            </a:r>
            <a:endParaRPr lang="en-US" sz="1324" dirty="0">
              <a:solidFill>
                <a:schemeClr val="bg2"/>
              </a:solidFill>
              <a:cs typeface="Helvetica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794544" y="4306713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 err="1">
                <a:solidFill>
                  <a:schemeClr val="bg2"/>
                </a:solidFill>
                <a:cs typeface="Helvetica Light"/>
              </a:rPr>
              <a:t>TimePicker</a:t>
            </a:r>
            <a:endParaRPr lang="en-US" sz="1324" dirty="0">
              <a:solidFill>
                <a:schemeClr val="bg2"/>
              </a:solidFill>
              <a:cs typeface="Helvetica Ligh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507982" y="4312448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 err="1">
                <a:solidFill>
                  <a:schemeClr val="bg2"/>
                </a:solidFill>
                <a:cs typeface="Helvetica Light"/>
              </a:rPr>
              <a:t>WebView</a:t>
            </a:r>
            <a:endParaRPr lang="en-US" sz="1324" dirty="0">
              <a:solidFill>
                <a:schemeClr val="bg2"/>
              </a:solidFill>
              <a:cs typeface="Helvetica Ligh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21419" y="4312448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 err="1">
                <a:solidFill>
                  <a:schemeClr val="bg2"/>
                </a:solidFill>
                <a:cs typeface="Helvetica Light"/>
              </a:rPr>
              <a:t>EntryCell</a:t>
            </a:r>
            <a:endParaRPr lang="en-US" sz="1324" dirty="0">
              <a:solidFill>
                <a:schemeClr val="bg2"/>
              </a:solidFill>
              <a:cs typeface="Helvetica Ligh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7668" y="5002248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 err="1">
                <a:solidFill>
                  <a:schemeClr val="bg2"/>
                </a:solidFill>
                <a:cs typeface="Helvetica Light"/>
              </a:rPr>
              <a:t>ImageCell</a:t>
            </a:r>
            <a:endParaRPr lang="en-US" sz="1324" dirty="0">
              <a:solidFill>
                <a:schemeClr val="bg2"/>
              </a:solidFill>
              <a:cs typeface="Helvetica Ligh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081106" y="5002248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 err="1">
                <a:solidFill>
                  <a:schemeClr val="bg2"/>
                </a:solidFill>
                <a:cs typeface="Helvetica Light"/>
              </a:rPr>
              <a:t>SwitchCell</a:t>
            </a:r>
            <a:endParaRPr lang="en-US" sz="1324" dirty="0">
              <a:solidFill>
                <a:schemeClr val="bg2"/>
              </a:solidFill>
              <a:cs typeface="Helvetica Ligh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94544" y="5002248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 err="1">
                <a:solidFill>
                  <a:schemeClr val="bg2"/>
                </a:solidFill>
                <a:cs typeface="Helvetica Light"/>
              </a:rPr>
              <a:t>TextCell</a:t>
            </a:r>
            <a:endParaRPr lang="en-US" sz="1324" dirty="0">
              <a:solidFill>
                <a:schemeClr val="bg2"/>
              </a:solidFill>
              <a:cs typeface="Helvetica Ligh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07982" y="5002248"/>
            <a:ext cx="1525423" cy="499735"/>
          </a:xfrm>
          <a:prstGeom prst="roundRect">
            <a:avLst>
              <a:gd name="adj" fmla="val 0"/>
            </a:avLst>
          </a:prstGeom>
          <a:solidFill>
            <a:srgbClr val="008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4" dirty="0" err="1">
                <a:solidFill>
                  <a:schemeClr val="bg2"/>
                </a:solidFill>
                <a:cs typeface="Helvetica Light"/>
              </a:rPr>
              <a:t>ViewCell</a:t>
            </a:r>
            <a:endParaRPr lang="en-US" sz="1324" dirty="0">
              <a:solidFill>
                <a:schemeClr val="bg2"/>
              </a:solidFill>
              <a:cs typeface="Helvetica Ligh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/>
              <a:t>Komponenty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376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02432" y="1073944"/>
            <a:ext cx="8741569" cy="675085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>
                <a:solidFill>
                  <a:schemeClr val="bg2"/>
                </a:solidFill>
              </a:rPr>
              <a:t>Komponenty tretích strán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6840" y="2637269"/>
            <a:ext cx="8572061" cy="2487152"/>
            <a:chOff x="388937" y="2881510"/>
            <a:chExt cx="11658598" cy="3382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937" y="2881510"/>
              <a:ext cx="11620500" cy="18841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038" y="4380110"/>
              <a:ext cx="11620497" cy="1884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07788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753259"/>
              </p:ext>
            </p:extLst>
          </p:nvPr>
        </p:nvGraphicFramePr>
        <p:xfrm>
          <a:off x="755782" y="1543050"/>
          <a:ext cx="4302443" cy="3855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10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sk-SK" sz="1700" dirty="0"/>
                        <a:t>WPF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Xamarin</a:t>
                      </a:r>
                      <a:r>
                        <a:rPr lang="sk-SK" sz="1700" baseline="0" dirty="0"/>
                        <a:t> </a:t>
                      </a:r>
                      <a:r>
                        <a:rPr lang="en-US" sz="1700" dirty="0"/>
                        <a:t>Forms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FF0000"/>
                          </a:solidFill>
                        </a:rPr>
                        <a:t>StackPanel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FF0000"/>
                          </a:solidFill>
                        </a:rPr>
                        <a:t>StackLayout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FF0000"/>
                          </a:solidFill>
                        </a:rPr>
                        <a:t>TextBox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</a:rPr>
                        <a:t>Entry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FF0000"/>
                          </a:solidFill>
                        </a:rPr>
                        <a:t>ListBox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FF0000"/>
                          </a:solidFill>
                        </a:rPr>
                        <a:t>ListView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FF0000"/>
                          </a:solidFill>
                        </a:rPr>
                        <a:t>CheckBox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</a:rPr>
                        <a:t>Switch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FF0000"/>
                          </a:solidFill>
                        </a:rPr>
                        <a:t>ProgressBar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FF0000"/>
                          </a:solidFill>
                        </a:rPr>
                        <a:t>ActivityIndicator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700" dirty="0"/>
                        <a:t>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Grid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700" dirty="0"/>
                        <a:t>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700" dirty="0"/>
                        <a:t>Button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Button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700" dirty="0"/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Image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700" dirty="0"/>
                        <a:t>Date/</a:t>
                      </a:r>
                      <a:r>
                        <a:rPr lang="en-US" sz="1700" dirty="0" err="1"/>
                        <a:t>TimePicker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Date/</a:t>
                      </a:r>
                      <a:r>
                        <a:rPr lang="en-US" sz="1700" dirty="0" err="1"/>
                        <a:t>TimePicker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r>
              <a:rPr lang="sk-SK" dirty="0"/>
              <a:t>Rozdiely </a:t>
            </a:r>
            <a:r>
              <a:rPr lang="en-US" dirty="0"/>
              <a:t>– n</a:t>
            </a:r>
            <a:r>
              <a:rPr lang="sk-SK" dirty="0" err="1"/>
              <a:t>ázvy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3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48997" y="1558190"/>
          <a:ext cx="4309228" cy="267136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154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227">
                <a:tc>
                  <a:txBody>
                    <a:bodyPr/>
                    <a:lstStyle/>
                    <a:p>
                      <a:r>
                        <a:rPr lang="en-US" sz="1800" dirty="0"/>
                        <a:t>Windows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Xamarin.Forms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22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DataContext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BindingContext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227">
                <a:tc>
                  <a:txBody>
                    <a:bodyPr/>
                    <a:lstStyle/>
                    <a:p>
                      <a:r>
                        <a:rPr lang="en-US" sz="1800" dirty="0"/>
                        <a:t>{Binding Property}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{Binding</a:t>
                      </a:r>
                      <a:r>
                        <a:rPr lang="en-US" sz="1800" baseline="0" dirty="0"/>
                        <a:t> Property}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227">
                <a:tc>
                  <a:txBody>
                    <a:bodyPr/>
                    <a:lstStyle/>
                    <a:p>
                      <a:r>
                        <a:rPr lang="en-US" sz="1800" dirty="0" err="1"/>
                        <a:t>ItemsSource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ItemsSource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227">
                <a:tc>
                  <a:txBody>
                    <a:bodyPr/>
                    <a:lstStyle/>
                    <a:p>
                      <a:r>
                        <a:rPr lang="en-US" sz="1800" dirty="0" err="1"/>
                        <a:t>ItemTemplate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ItemTemplate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227">
                <a:tc>
                  <a:txBody>
                    <a:bodyPr/>
                    <a:lstStyle/>
                    <a:p>
                      <a:r>
                        <a:rPr lang="en-US" sz="1800" dirty="0" err="1"/>
                        <a:t>DataTemplate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DataTemplate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23" y="4495197"/>
            <a:ext cx="4494044" cy="9264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r>
              <a:rPr lang="sk-SK" dirty="0"/>
              <a:t>Rozdiely</a:t>
            </a:r>
            <a:r>
              <a:rPr lang="en-US" dirty="0"/>
              <a:t> </a:t>
            </a:r>
            <a:r>
              <a:rPr lang="sk-SK" dirty="0"/>
              <a:t>– </a:t>
            </a:r>
            <a:r>
              <a:rPr lang="sk-SK" dirty="0" err="1"/>
              <a:t>Data</a:t>
            </a:r>
            <a:r>
              <a:rPr lang="sk-SK" dirty="0"/>
              <a:t> </a:t>
            </a:r>
            <a:r>
              <a:rPr lang="sk-SK" dirty="0" err="1"/>
              <a:t>Binding</a:t>
            </a:r>
            <a:endParaRPr lang="cs-CZ" dirty="0"/>
          </a:p>
        </p:txBody>
      </p:sp>
      <p:sp>
        <p:nvSpPr>
          <p:cNvPr id="2" name="TextBox 1"/>
          <p:cNvSpPr txBox="1"/>
          <p:nvPr/>
        </p:nvSpPr>
        <p:spPr>
          <a:xfrm>
            <a:off x="652923" y="5502580"/>
            <a:ext cx="21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Chýba mód </a:t>
            </a:r>
            <a:r>
              <a:rPr lang="sk-SK" dirty="0" err="1"/>
              <a:t>OneTime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4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Grid, </a:t>
            </a:r>
            <a:r>
              <a:rPr lang="en-US" dirty="0" err="1"/>
              <a:t>StackLayout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Prakticky rovnaké použitie ako vo WPF</a:t>
            </a:r>
          </a:p>
          <a:p>
            <a:r>
              <a:rPr lang="sk-SK" dirty="0"/>
              <a:t>Môžeme používať </a:t>
            </a:r>
            <a:r>
              <a:rPr lang="sk-SK" dirty="0" err="1"/>
              <a:t>Grid</a:t>
            </a:r>
            <a:r>
              <a:rPr lang="sk-SK" dirty="0"/>
              <a:t> </a:t>
            </a:r>
            <a:r>
              <a:rPr lang="en-US" dirty="0"/>
              <a:t>v </a:t>
            </a:r>
            <a:r>
              <a:rPr lang="sk-SK" dirty="0"/>
              <a:t>Android</a:t>
            </a:r>
            <a:r>
              <a:rPr lang="en-US" dirty="0"/>
              <a:t>/iOS? Awesome!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60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c master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" id="{CF246C45-E9FC-4CF1-AD2F-5CCF49897CB4}" vid="{D9559CFF-8A38-4F07-B36A-853357FCFC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772</TotalTime>
  <Words>605</Words>
  <Application>Microsoft Office PowerPoint</Application>
  <PresentationFormat>Předvádění na obrazovce (4:3)</PresentationFormat>
  <Paragraphs>260</Paragraphs>
  <Slides>37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8" baseType="lpstr">
      <vt:lpstr>Arial</vt:lpstr>
      <vt:lpstr>Calibri</vt:lpstr>
      <vt:lpstr>Consolas</vt:lpstr>
      <vt:lpstr>Courier New</vt:lpstr>
      <vt:lpstr>Helvetica</vt:lpstr>
      <vt:lpstr>Helvetica Light</vt:lpstr>
      <vt:lpstr>Segoe UI</vt:lpstr>
      <vt:lpstr>Segoe UI Light</vt:lpstr>
      <vt:lpstr>Times New Roman</vt:lpstr>
      <vt:lpstr>Wingdings</vt:lpstr>
      <vt:lpstr>Basic master</vt:lpstr>
      <vt:lpstr>Xamarin Forms  Je to vôbec použiteľné?</vt:lpstr>
      <vt:lpstr>Xamarin vs. Xamarin Forms</vt:lpstr>
      <vt:lpstr>Aktuálny stav</vt:lpstr>
      <vt:lpstr>Layouty</vt:lpstr>
      <vt:lpstr>Komponenty</vt:lpstr>
      <vt:lpstr>Komponenty tretích strán</vt:lpstr>
      <vt:lpstr>Prezentace aplikace PowerPoint</vt:lpstr>
      <vt:lpstr>Prezentace aplikace PowerPoint</vt:lpstr>
      <vt:lpstr>Grid, StackLayout</vt:lpstr>
      <vt:lpstr>TableView &amp; ListView</vt:lpstr>
      <vt:lpstr>TextCell</vt:lpstr>
      <vt:lpstr>EntryCell</vt:lpstr>
      <vt:lpstr>SwitchCell</vt:lpstr>
      <vt:lpstr>ImageCell</vt:lpstr>
      <vt:lpstr>ViewCell</vt:lpstr>
      <vt:lpstr>ListView – problém 1</vt:lpstr>
      <vt:lpstr>ListView – problém 2</vt:lpstr>
      <vt:lpstr>Ladenie layoutu 1</vt:lpstr>
      <vt:lpstr>Ladenie layoutu 2</vt:lpstr>
      <vt:lpstr>Intellisense</vt:lpstr>
      <vt:lpstr>Data Binding Intellisense</vt:lpstr>
      <vt:lpstr>Xamarin Studio</vt:lpstr>
      <vt:lpstr>Layoutové podivnosti 1</vt:lpstr>
      <vt:lpstr>Layoutové podivnosti 2</vt:lpstr>
      <vt:lpstr>Button Content</vt:lpstr>
      <vt:lpstr>Platforme špecifické (1) </vt:lpstr>
      <vt:lpstr>Platforme špecifické (2) </vt:lpstr>
      <vt:lpstr>Custom Renderer</vt:lpstr>
      <vt:lpstr>Circle Image</vt:lpstr>
      <vt:lpstr>Border</vt:lpstr>
      <vt:lpstr>Menu napravo</vt:lpstr>
      <vt:lpstr>Custom slider</vt:lpstr>
      <vt:lpstr>SVG</vt:lpstr>
      <vt:lpstr>IoC</vt:lpstr>
      <vt:lpstr>Pozitíva</vt:lpstr>
      <vt:lpstr>Negatíva</vt:lpstr>
      <vt:lpstr>Kurzy Xamarin Forms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Jašek</dc:creator>
  <cp:lastModifiedBy>Roman Jašek</cp:lastModifiedBy>
  <cp:revision>270</cp:revision>
  <dcterms:created xsi:type="dcterms:W3CDTF">2016-10-07T16:19:45Z</dcterms:created>
  <dcterms:modified xsi:type="dcterms:W3CDTF">2016-10-08T09:50:49Z</dcterms:modified>
</cp:coreProperties>
</file>