
<file path=[Content_Types].xml><?xml version="1.0" encoding="utf-8"?>
<Types xmlns="http://schemas.openxmlformats.org/package/2006/content-types">
  <Default Extension="tmp" ContentType="image/pn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94" r:id="rId2"/>
    <p:sldId id="322" r:id="rId3"/>
    <p:sldId id="299" r:id="rId4"/>
    <p:sldId id="295" r:id="rId5"/>
    <p:sldId id="296" r:id="rId6"/>
    <p:sldId id="297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3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Gešvindr" initials="DG" lastIdx="1" clrIdx="0">
    <p:extLst>
      <p:ext uri="{19B8F6BF-5375-455C-9EA6-DF929625EA0E}">
        <p15:presenceInfo xmlns:p15="http://schemas.microsoft.com/office/powerpoint/2012/main" userId="a31ab96f3e212c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2795" autoAdjust="0"/>
  </p:normalViewPr>
  <p:slideViewPr>
    <p:cSldViewPr snapToGrid="0">
      <p:cViewPr varScale="1">
        <p:scale>
          <a:sx n="56" d="100"/>
          <a:sy n="56" d="100"/>
        </p:scale>
        <p:origin x="3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Burnown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 do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1. den</c:v>
                </c:pt>
                <c:pt idx="1">
                  <c:v>2. den</c:v>
                </c:pt>
                <c:pt idx="2">
                  <c:v>3. den</c:v>
                </c:pt>
                <c:pt idx="3">
                  <c:v>4. den</c:v>
                </c:pt>
                <c:pt idx="4">
                  <c:v>5. den</c:v>
                </c:pt>
                <c:pt idx="5">
                  <c:v>6. den</c:v>
                </c:pt>
                <c:pt idx="6">
                  <c:v>7. den</c:v>
                </c:pt>
                <c:pt idx="7">
                  <c:v>8. den</c:v>
                </c:pt>
                <c:pt idx="8">
                  <c:v>9. den</c:v>
                </c:pt>
                <c:pt idx="9">
                  <c:v>10. den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88</c:v>
                </c:pt>
                <c:pt idx="2">
                  <c:v>86</c:v>
                </c:pt>
                <c:pt idx="3">
                  <c:v>78</c:v>
                </c:pt>
                <c:pt idx="4">
                  <c:v>70</c:v>
                </c:pt>
                <c:pt idx="5">
                  <c:v>46</c:v>
                </c:pt>
                <c:pt idx="6">
                  <c:v>32</c:v>
                </c:pt>
                <c:pt idx="7">
                  <c:v>28</c:v>
                </c:pt>
                <c:pt idx="8">
                  <c:v>18</c:v>
                </c:pt>
                <c:pt idx="9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23-45E5-BEA5-47BACFFE49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Done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1. den</c:v>
                </c:pt>
                <c:pt idx="1">
                  <c:v>2. den</c:v>
                </c:pt>
                <c:pt idx="2">
                  <c:v>3. den</c:v>
                </c:pt>
                <c:pt idx="3">
                  <c:v>4. den</c:v>
                </c:pt>
                <c:pt idx="4">
                  <c:v>5. den</c:v>
                </c:pt>
                <c:pt idx="5">
                  <c:v>6. den</c:v>
                </c:pt>
                <c:pt idx="6">
                  <c:v>7. den</c:v>
                </c:pt>
                <c:pt idx="7">
                  <c:v>8. den</c:v>
                </c:pt>
                <c:pt idx="8">
                  <c:v>9. den</c:v>
                </c:pt>
                <c:pt idx="9">
                  <c:v>10. den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14</c:v>
                </c:pt>
                <c:pt idx="3">
                  <c:v>22</c:v>
                </c:pt>
                <c:pt idx="4">
                  <c:v>30</c:v>
                </c:pt>
                <c:pt idx="5">
                  <c:v>54</c:v>
                </c:pt>
                <c:pt idx="6">
                  <c:v>68</c:v>
                </c:pt>
                <c:pt idx="7">
                  <c:v>72</c:v>
                </c:pt>
                <c:pt idx="8">
                  <c:v>82</c:v>
                </c:pt>
                <c:pt idx="9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23-45E5-BEA5-47BACFFE49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Plan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1. den</c:v>
                </c:pt>
                <c:pt idx="1">
                  <c:v>2. den</c:v>
                </c:pt>
                <c:pt idx="2">
                  <c:v>3. den</c:v>
                </c:pt>
                <c:pt idx="3">
                  <c:v>4. den</c:v>
                </c:pt>
                <c:pt idx="4">
                  <c:v>5. den</c:v>
                </c:pt>
                <c:pt idx="5">
                  <c:v>6. den</c:v>
                </c:pt>
                <c:pt idx="6">
                  <c:v>7. den</c:v>
                </c:pt>
                <c:pt idx="7">
                  <c:v>8. den</c:v>
                </c:pt>
                <c:pt idx="8">
                  <c:v>9. den</c:v>
                </c:pt>
                <c:pt idx="9">
                  <c:v>10. den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23-45E5-BEA5-47BACFFE4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398400"/>
        <c:axId val="423394088"/>
      </c:lineChart>
      <c:catAx>
        <c:axId val="42339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3394088"/>
        <c:crosses val="autoZero"/>
        <c:auto val="1"/>
        <c:lblAlgn val="ctr"/>
        <c:lblOffset val="100"/>
        <c:noMultiLvlLbl val="0"/>
      </c:catAx>
      <c:valAx>
        <c:axId val="42339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339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E87B-896E-4A6E-8BB0-3AF685827CA8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D07D-66ED-47CD-9F0B-2D4333AB0F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81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5BB2-817B-45DF-8390-85E5CD07A6B4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639BB-2091-4AC4-BFCD-83489BC60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23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Agile manifesto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9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Meetingy nejsou nutné zlo, ale neco co pomáhá všem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87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Meetingy nejsou nutné zlo, ale neco co pomáhá všem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759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Meetingy nejsou nutné zlo, ale neco co pomáhá všem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560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Meetingy nejsou nutné zlo, ale neco co pomáhá všem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4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Meetingy nejsou nutné zlo, ale neco co pomáhá všem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50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B09A4-3506-4FA1-8421-63BF0019BE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4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Nejdůležitější</a:t>
            </a:r>
            <a:r>
              <a:rPr lang="cs-CZ" baseline="0" dirty="0"/>
              <a:t> role. Musí nadchnout a motivovat ostatní. Přirozená autorita, klíč k úspěchu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8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Technické úkoly (max 1MD)</a:t>
            </a:r>
          </a:p>
          <a:p>
            <a:r>
              <a:rPr lang="cs-CZ" dirty="0"/>
              <a:t>Pořadí zpracování od nejtěžších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24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Technické úkoly (max 1MD)</a:t>
            </a:r>
          </a:p>
          <a:p>
            <a:r>
              <a:rPr lang="cs-CZ" dirty="0"/>
              <a:t>Pořadí zpracování od nejtěžších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76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Technické úkoly (max 1MD)</a:t>
            </a:r>
          </a:p>
          <a:p>
            <a:r>
              <a:rPr lang="cs-CZ" dirty="0"/>
              <a:t>Pořadí zpracování od nejtěžších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5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Technické úkoly (max 1MD)</a:t>
            </a:r>
          </a:p>
          <a:p>
            <a:r>
              <a:rPr lang="cs-CZ" dirty="0"/>
              <a:t>Pořadí zpracování od nejtěžších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56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Technické úkoly (max 1MD)</a:t>
            </a:r>
          </a:p>
          <a:p>
            <a:r>
              <a:rPr lang="cs-CZ" dirty="0"/>
              <a:t>Pořadí zpracování od nejtěžších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4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Technické úkoly (max 1MD)</a:t>
            </a:r>
          </a:p>
          <a:p>
            <a:r>
              <a:rPr lang="cs-CZ" dirty="0"/>
              <a:t>Pořadí zpracování od nejtěžších</a:t>
            </a:r>
          </a:p>
          <a:p>
            <a:endParaRPr lang="cs-CZ" dirty="0"/>
          </a:p>
          <a:p>
            <a:r>
              <a:rPr lang="cs-CZ" dirty="0"/>
              <a:t>Grooming – průběžná činnost (nutno vyhradit čas) celého týmu prasátek. PO vysvětlí význam a obsah stories a prasátka vymyslí implementaci (architekturu) a odhadnou pracnost (story points - fibonacci)</a:t>
            </a:r>
          </a:p>
          <a:p>
            <a:r>
              <a:rPr lang="cs-CZ" dirty="0"/>
              <a:t>Každá story má Business value (důležitost z pohledu steakholdra/zákazníka) a pracnost =&gt; ROI return of Investment (pracnost/business value) Na základě ROI se pak dělá prioritizace a „odříznutí“ do sprint backlogu podle výkonosti týmu</a:t>
            </a:r>
          </a:p>
          <a:p>
            <a:r>
              <a:rPr lang="cs-CZ" dirty="0"/>
              <a:t>Sprint backlog musí být před každým sprintem odsouhlasen všemi prasátky a poté uzamčen a finálně odsouhlasen PO</a:t>
            </a:r>
          </a:p>
          <a:p>
            <a:r>
              <a:rPr lang="cs-CZ" dirty="0"/>
              <a:t>Grooming a veškeré ostatní aktivity musí být odečteny z výkonosti týmu</a:t>
            </a:r>
          </a:p>
          <a:p>
            <a:r>
              <a:rPr lang="cs-CZ" dirty="0"/>
              <a:t>Překážky a závislosti (externí) musí být jasně vydefinovány</a:t>
            </a:r>
          </a:p>
          <a:p>
            <a:r>
              <a:rPr lang="cs-CZ" dirty="0"/>
              <a:t>V případě nenadálého vstupu ze strany PO musí proběhnout nové plánování a definice sprint backlogu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9C25-79B6-459D-96CA-FE84E6F6BC5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333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Úkoly od nejtěžších (nejpracnějších) k nejjednodužším</a:t>
            </a:r>
          </a:p>
          <a:p>
            <a:r>
              <a:rPr lang="cs-CZ" dirty="0"/>
              <a:t>Okamžitý reporting (minimálně jednou denně před ukončením práce) stavu</a:t>
            </a:r>
          </a:p>
          <a:p>
            <a:r>
              <a:rPr lang="cs-CZ" dirty="0"/>
              <a:t>Problémy, obavy, překážky eskalovat co nejdřív</a:t>
            </a:r>
          </a:p>
          <a:p>
            <a:r>
              <a:rPr lang="cs-CZ" dirty="0"/>
              <a:t>Nesplněné závislosti musí být eskalovány před započetím práce na úkolu a spolu s PO musí proběhnout přeplánování</a:t>
            </a:r>
          </a:p>
          <a:p>
            <a:r>
              <a:rPr lang="cs-CZ" dirty="0"/>
              <a:t>Změny kapacity týmu musí být eskalovány okamžitě a spolu s PO musí proběhnout přeplánování</a:t>
            </a:r>
          </a:p>
          <a:p>
            <a:r>
              <a:rPr lang="cs-CZ" dirty="0"/>
              <a:t>Nově nalezené skutečnosti ovlivňující dodání musí být eskalovány okamžitě a spolu s PO musí proběhnout přeplánování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639BB-2091-4AC4-BFCD-83489BC60E7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18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866527"/>
          </a:xfrm>
        </p:spPr>
        <p:txBody>
          <a:bodyPr>
            <a:normAutofit/>
          </a:bodyPr>
          <a:lstStyle>
            <a:lvl1pPr>
              <a:defRPr sz="4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730069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spc="-6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Kontaktní informace</a:t>
            </a:r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2997200"/>
            <a:ext cx="7921625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Podtitul</a:t>
            </a:r>
          </a:p>
        </p:txBody>
      </p:sp>
    </p:spTree>
    <p:extLst>
      <p:ext uri="{BB962C8B-B14F-4D97-AF65-F5344CB8AC3E}">
        <p14:creationId xmlns:p14="http://schemas.microsoft.com/office/powerpoint/2010/main" val="253787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spc="-6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>
            <a:lvl1pPr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 i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4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782960"/>
          </a:xfrm>
        </p:spPr>
        <p:txBody>
          <a:bodyPr>
            <a:normAutofit/>
          </a:bodyPr>
          <a:lstStyle>
            <a:lvl1pPr>
              <a:defRPr sz="3600" spc="-6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8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53336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1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2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1742827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>
                <a:solidFill>
                  <a:srgbClr val="1E32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E326C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1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6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0" lang="cs-CZ" sz="4000" b="1" i="0" u="none" strike="noStrike" kern="1200" cap="none" spc="-60" normalizeH="0" baseline="0" noProof="0" dirty="0">
                <a:ln>
                  <a:noFill/>
                </a:ln>
                <a:solidFill>
                  <a:srgbClr val="163C7D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Název kurzu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  <p:grpSp>
        <p:nvGrpSpPr>
          <p:cNvPr id="24" name="Skupina 23"/>
          <p:cNvGrpSpPr/>
          <p:nvPr userDrawn="1"/>
        </p:nvGrpSpPr>
        <p:grpSpPr bwMode="gray">
          <a:xfrm flipH="1">
            <a:off x="4572000" y="0"/>
            <a:ext cx="4572000" cy="151200"/>
            <a:chOff x="3203928" y="2491755"/>
            <a:chExt cx="2160000" cy="72000"/>
          </a:xfrm>
        </p:grpSpPr>
        <p:sp>
          <p:nvSpPr>
            <p:cNvPr id="25" name="Obdélník 24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0" name="Obdélník 29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22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683" r:id="rId7"/>
    <p:sldLayoutId id="2147483684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spc="-60" baseline="0">
          <a:solidFill>
            <a:srgbClr val="163C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1800" i="1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mailto:janpos@microsoft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hyperlink" Target="mailto:janpos@microsoft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Agilní vývoj, SCRUM a jak ho nedělat</a:t>
            </a:r>
            <a:br>
              <a:rPr lang="cs-CZ" sz="4000" dirty="0"/>
            </a:br>
            <a:r>
              <a:rPr lang="cs-CZ" sz="2000" dirty="0"/>
              <a:t>Agilní vývoj v Čechách aneb čehu se vyvarovat a co neopomenout</a:t>
            </a:r>
            <a:r>
              <a:rPr lang="cs-CZ" sz="4050" dirty="0"/>
              <a:t>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6" y="5507260"/>
            <a:ext cx="298359" cy="255737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188" y="4422315"/>
            <a:ext cx="7921252" cy="1730069"/>
          </a:xfrm>
        </p:spPr>
        <p:txBody>
          <a:bodyPr/>
          <a:lstStyle/>
          <a:p>
            <a:r>
              <a:rPr lang="cs-CZ" b="1" dirty="0"/>
              <a:t>Jan Pospíšil</a:t>
            </a:r>
          </a:p>
          <a:p>
            <a:r>
              <a:rPr lang="cs-CZ" dirty="0"/>
              <a:t>Senior Te</a:t>
            </a:r>
            <a:r>
              <a:rPr lang="en-US"/>
              <a:t>ch</a:t>
            </a:r>
            <a:r>
              <a:rPr lang="cs-CZ"/>
              <a:t>nology </a:t>
            </a:r>
            <a:r>
              <a:rPr lang="cs-CZ" dirty="0"/>
              <a:t>Evangelist @ Microsoft</a:t>
            </a:r>
          </a:p>
          <a:p>
            <a:r>
              <a:rPr lang="cs-CZ" dirty="0">
                <a:hlinkClick r:id="rId4"/>
              </a:rPr>
              <a:t>janpos@microsoft.com</a:t>
            </a:r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     @pospanet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39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a jejich pravomoce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2" y="2305049"/>
            <a:ext cx="8291770" cy="2918703"/>
          </a:xfrm>
        </p:spPr>
      </p:pic>
      <p:sp>
        <p:nvSpPr>
          <p:cNvPr id="6" name="TextBox 5"/>
          <p:cNvSpPr txBox="1"/>
          <p:nvPr/>
        </p:nvSpPr>
        <p:spPr>
          <a:xfrm>
            <a:off x="4577513" y="4770882"/>
            <a:ext cx="2364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Zdroj: http://www.implementingscrum.com/</a:t>
            </a:r>
          </a:p>
        </p:txBody>
      </p:sp>
    </p:spTree>
    <p:extLst>
      <p:ext uri="{BB962C8B-B14F-4D97-AF65-F5344CB8AC3E}">
        <p14:creationId xmlns:p14="http://schemas.microsoft.com/office/powerpoint/2010/main" val="36926312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a jejich pravomoce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Má business znalost odvětví, produktu, projektu</a:t>
            </a:r>
          </a:p>
          <a:p>
            <a:r>
              <a:rPr lang="cs-CZ" dirty="0"/>
              <a:t>Má úzkou vazbu na zákazníka</a:t>
            </a:r>
          </a:p>
          <a:p>
            <a:r>
              <a:rPr lang="cs-CZ" dirty="0"/>
              <a:t>Zodpovídá za prioritizace a případné změny plánování</a:t>
            </a:r>
          </a:p>
          <a:p>
            <a:r>
              <a:rPr lang="cs-CZ" dirty="0"/>
              <a:t>Musí mít k dispozici nejaktuálnější přehled o průběhu projektu</a:t>
            </a:r>
          </a:p>
          <a:p>
            <a:r>
              <a:rPr lang="cs-CZ" dirty="0"/>
              <a:t>Zodpovídá za zdroje (lidské i finanční)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37" y="3109130"/>
            <a:ext cx="1829217" cy="1648201"/>
          </a:xfrm>
        </p:spPr>
      </p:pic>
    </p:spTree>
    <p:extLst>
      <p:ext uri="{BB962C8B-B14F-4D97-AF65-F5344CB8AC3E}">
        <p14:creationId xmlns:p14="http://schemas.microsoft.com/office/powerpoint/2010/main" val="24433596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a jejich pravomoce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2" y="3099122"/>
            <a:ext cx="1851428" cy="166821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„Strážce“ procesu</a:t>
            </a:r>
          </a:p>
          <a:p>
            <a:r>
              <a:rPr lang="cs-CZ" dirty="0"/>
              <a:t>Zodpovídá za dodržení po formální stránce</a:t>
            </a:r>
          </a:p>
          <a:p>
            <a:r>
              <a:rPr lang="cs-CZ" dirty="0"/>
              <a:t>Nemusí mít technickou, ani projektovou znalost</a:t>
            </a:r>
          </a:p>
          <a:p>
            <a:r>
              <a:rPr lang="cs-CZ" dirty="0"/>
              <a:t>Musí být dobrým mentorem a psychologem (musí umět vysvětlit a motivovat celý tým, včetně zákazníka)</a:t>
            </a:r>
          </a:p>
          <a:p>
            <a:r>
              <a:rPr lang="cs-CZ" dirty="0"/>
              <a:t>Musí mít perfektní znalost SCRUMu a to včetně implementace</a:t>
            </a:r>
          </a:p>
          <a:p>
            <a:r>
              <a:rPr lang="cs-CZ" dirty="0"/>
              <a:t>Zodpovídá za nástroje pro SCRUM</a:t>
            </a:r>
          </a:p>
        </p:txBody>
      </p:sp>
    </p:spTree>
    <p:extLst>
      <p:ext uri="{BB962C8B-B14F-4D97-AF65-F5344CB8AC3E}">
        <p14:creationId xmlns:p14="http://schemas.microsoft.com/office/powerpoint/2010/main" val="3136641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a jejich pravomoce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2" y="3099122"/>
            <a:ext cx="1851428" cy="166821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Výkoný člen týmu (vývojář, analytik, tester, IT pro, DB pro, ...)</a:t>
            </a:r>
          </a:p>
          <a:p>
            <a:r>
              <a:rPr lang="cs-CZ" dirty="0"/>
              <a:t>Má právo zasahovat do odhadů</a:t>
            </a:r>
          </a:p>
          <a:p>
            <a:r>
              <a:rPr lang="cs-CZ" dirty="0"/>
              <a:t>Má zodpovědnost za odhadnuté a odsouhlasené úkoly</a:t>
            </a:r>
          </a:p>
          <a:p>
            <a:r>
              <a:rPr lang="cs-CZ" dirty="0"/>
              <a:t>Má právo aktivně vystupovat na veškerých meetinzích</a:t>
            </a:r>
          </a:p>
          <a:p>
            <a:r>
              <a:rPr lang="cs-CZ" dirty="0"/>
              <a:t>Má zodpovědnost za odevzdanou práci</a:t>
            </a:r>
          </a:p>
        </p:txBody>
      </p:sp>
    </p:spTree>
    <p:extLst>
      <p:ext uri="{BB962C8B-B14F-4D97-AF65-F5344CB8AC3E}">
        <p14:creationId xmlns:p14="http://schemas.microsoft.com/office/powerpoint/2010/main" val="41479657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a jejich pravomoce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2" y="3099122"/>
            <a:ext cx="1851428" cy="166821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Ostatní členové týmu (steakholder, manager, zákazník)</a:t>
            </a:r>
          </a:p>
          <a:p>
            <a:r>
              <a:rPr lang="cs-CZ" dirty="0"/>
              <a:t>Má právo tiše se účastnit všech meetingů</a:t>
            </a:r>
          </a:p>
          <a:p>
            <a:r>
              <a:rPr lang="cs-CZ" dirty="0"/>
              <a:t>Má právo se dotazovat na demo meetinzích</a:t>
            </a:r>
          </a:p>
          <a:p>
            <a:r>
              <a:rPr lang="cs-CZ" dirty="0"/>
              <a:t>Má zodpovědnost za přebranou funkcionalitu</a:t>
            </a:r>
          </a:p>
          <a:p>
            <a:r>
              <a:rPr lang="cs-CZ" dirty="0"/>
              <a:t>Má zodpovědnost za definici úkolů (v product backlogu)</a:t>
            </a:r>
          </a:p>
          <a:p>
            <a:r>
              <a:rPr lang="cs-CZ" dirty="0"/>
              <a:t>Musí mít k dispozici nejaktuálnější přehled o průběhu projektu</a:t>
            </a:r>
          </a:p>
        </p:txBody>
      </p:sp>
    </p:spTree>
    <p:extLst>
      <p:ext uri="{BB962C8B-B14F-4D97-AF65-F5344CB8AC3E}">
        <p14:creationId xmlns:p14="http://schemas.microsoft.com/office/powerpoint/2010/main" val="36625735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SCRUM implementovat</a:t>
            </a:r>
            <a:br>
              <a:rPr lang="cs-CZ" dirty="0"/>
            </a:br>
            <a:r>
              <a:rPr lang="cs-CZ" dirty="0"/>
              <a:t>Vše začíná backlogem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Product backlog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Veškeré požadavky na funkcionalitu musí být zadané formou „Story“</a:t>
            </a:r>
          </a:p>
          <a:p>
            <a:r>
              <a:rPr lang="cs-CZ" dirty="0"/>
              <a:t>Story musí popisovat CO a né JAK udělat</a:t>
            </a:r>
          </a:p>
          <a:p>
            <a:r>
              <a:rPr lang="cs-CZ" dirty="0"/>
              <a:t>Story musí být dostatečně podrobná</a:t>
            </a:r>
          </a:p>
          <a:p>
            <a:r>
              <a:rPr lang="cs-CZ" dirty="0"/>
              <a:t>Stavy</a:t>
            </a:r>
          </a:p>
          <a:p>
            <a:pPr lvl="1"/>
            <a:r>
              <a:rPr lang="cs-CZ" dirty="0"/>
              <a:t>Nový, K doplnění, Validovaný, Odhadnutý</a:t>
            </a:r>
          </a:p>
          <a:p>
            <a:r>
              <a:rPr lang="cs-CZ" dirty="0"/>
              <a:t>Vlastnosti</a:t>
            </a:r>
          </a:p>
          <a:p>
            <a:pPr lvl="1"/>
            <a:r>
              <a:rPr lang="cs-CZ" dirty="0"/>
              <a:t>Pracnost (SP), Business value =&gt; ROI</a:t>
            </a:r>
          </a:p>
          <a:p>
            <a:pPr lvl="1"/>
            <a:r>
              <a:rPr lang="cs-CZ" dirty="0"/>
              <a:t>DoD – Definition of Done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Sprint backlog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Plně doplněné Story rozpadnuté na technické úkoly</a:t>
            </a:r>
          </a:p>
          <a:p>
            <a:r>
              <a:rPr lang="cs-CZ" dirty="0"/>
              <a:t>Technické úkoly obsahují JAK konkrétní věc udělat</a:t>
            </a:r>
          </a:p>
          <a:p>
            <a:r>
              <a:rPr lang="cs-CZ" dirty="0"/>
              <a:t>Granularita technických úkolů musí být taková, aby pracnost každého z nich nepřekročila 1MD</a:t>
            </a:r>
          </a:p>
          <a:p>
            <a:r>
              <a:rPr lang="cs-CZ" dirty="0"/>
              <a:t>Položky ve sprint backlogu musí být srozumitelné a uchopitelné (splnitelné) pro jakékoliv „prase“</a:t>
            </a:r>
          </a:p>
        </p:txBody>
      </p:sp>
    </p:spTree>
    <p:extLst>
      <p:ext uri="{BB962C8B-B14F-4D97-AF65-F5344CB8AC3E}">
        <p14:creationId xmlns:p14="http://schemas.microsoft.com/office/powerpoint/2010/main" val="3487833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SCRUM implementovat</a:t>
            </a:r>
            <a:br>
              <a:rPr lang="cs-CZ" dirty="0"/>
            </a:br>
            <a:r>
              <a:rPr lang="cs-CZ" dirty="0"/>
              <a:t>Vše začíná backlogem – jak ho nadefinovat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1" y="2305050"/>
            <a:ext cx="3440880" cy="19399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85" y="3764159"/>
            <a:ext cx="4757174" cy="1918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001" y="5683154"/>
            <a:ext cx="20313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Zdroj: http://www.romanpichler.com/</a:t>
            </a:r>
          </a:p>
        </p:txBody>
      </p:sp>
    </p:spTree>
    <p:extLst>
      <p:ext uri="{BB962C8B-B14F-4D97-AF65-F5344CB8AC3E}">
        <p14:creationId xmlns:p14="http://schemas.microsoft.com/office/powerpoint/2010/main" val="85201337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SCRUM implementovat</a:t>
            </a:r>
            <a:br>
              <a:rPr lang="cs-CZ" dirty="0"/>
            </a:br>
            <a:r>
              <a:rPr lang="cs-CZ" dirty="0"/>
              <a:t>Vše začíná backlogem – externí změny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1" y="2191605"/>
            <a:ext cx="4108526" cy="2649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52" y="3184686"/>
            <a:ext cx="3955651" cy="2484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01" y="5683154"/>
            <a:ext cx="20313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Zdroj: http://www.romanpichler.com/</a:t>
            </a:r>
          </a:p>
        </p:txBody>
      </p:sp>
    </p:spTree>
    <p:extLst>
      <p:ext uri="{BB962C8B-B14F-4D97-AF65-F5344CB8AC3E}">
        <p14:creationId xmlns:p14="http://schemas.microsoft.com/office/powerpoint/2010/main" val="1106142100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SCRUM implementovat</a:t>
            </a:r>
            <a:br>
              <a:rPr lang="cs-CZ" dirty="0"/>
            </a:br>
            <a:r>
              <a:rPr lang="cs-CZ" dirty="0"/>
              <a:t>Vše začíná backlogem – interní změny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1" y="5683154"/>
            <a:ext cx="20313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Zdroj: http://www.romanpichler.com/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351929"/>
            <a:ext cx="4071152" cy="2658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72" y="3079692"/>
            <a:ext cx="2601214" cy="12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9545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SCRUM implementovat</a:t>
            </a:r>
            <a:br>
              <a:rPr lang="cs-CZ" dirty="0"/>
            </a:br>
            <a:r>
              <a:rPr lang="cs-CZ" dirty="0"/>
              <a:t>Vše začíná backlogem – úrovně abstrakce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Feature (vize)</a:t>
            </a:r>
          </a:p>
          <a:p>
            <a:pPr lvl="1"/>
            <a:r>
              <a:rPr lang="cs-CZ" dirty="0"/>
              <a:t>Větší blok funkcionality např. CRM modul do fakturačního systému</a:t>
            </a:r>
          </a:p>
          <a:p>
            <a:r>
              <a:rPr lang="cs-CZ" dirty="0"/>
              <a:t> Story (Product backlog =&gt; Sprint backlog)</a:t>
            </a:r>
          </a:p>
          <a:p>
            <a:pPr lvl="1"/>
            <a:r>
              <a:rPr lang="cs-CZ" dirty="0"/>
              <a:t>Rozpad Feature např. Administrátor musí mít přehledovou obrazovku se všemy zákazníky CRM</a:t>
            </a:r>
          </a:p>
          <a:p>
            <a:r>
              <a:rPr lang="cs-CZ" dirty="0"/>
              <a:t>Task (Sprint backlog)</a:t>
            </a:r>
          </a:p>
          <a:p>
            <a:pPr lvl="1"/>
            <a:r>
              <a:rPr lang="cs-CZ" dirty="0"/>
              <a:t>Technická specifikace Story např. vytvoření UI komponenty zobrazující detail zákazníka na základě ID</a:t>
            </a:r>
          </a:p>
          <a:p>
            <a:r>
              <a:rPr lang="cs-CZ" dirty="0"/>
              <a:t>Bug (Product backlog =&gt; Sprint backlog)</a:t>
            </a:r>
          </a:p>
          <a:p>
            <a:pPr lvl="1"/>
            <a:r>
              <a:rPr lang="cs-CZ" dirty="0"/>
              <a:t>Chyba nalezená uživatelem (chyby nalezené testerem se opravují v rámci sprintu)</a:t>
            </a:r>
          </a:p>
        </p:txBody>
      </p:sp>
    </p:spTree>
    <p:extLst>
      <p:ext uri="{BB962C8B-B14F-4D97-AF65-F5344CB8AC3E}">
        <p14:creationId xmlns:p14="http://schemas.microsoft.com/office/powerpoint/2010/main" val="35755156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8" y="1773238"/>
            <a:ext cx="7953763" cy="4464050"/>
          </a:xfrm>
        </p:spPr>
      </p:pic>
    </p:spTree>
    <p:extLst>
      <p:ext uri="{BB962C8B-B14F-4D97-AF65-F5344CB8AC3E}">
        <p14:creationId xmlns:p14="http://schemas.microsoft.com/office/powerpoint/2010/main" val="120978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SCRUM implementovat</a:t>
            </a:r>
            <a:br>
              <a:rPr lang="cs-CZ" dirty="0"/>
            </a:br>
            <a:r>
              <a:rPr lang="cs-CZ" dirty="0"/>
              <a:t>Vše začíná backlogem – plánování sprintu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Grooming – průběžná činnost (nutno vyhradit čas) celého</a:t>
            </a:r>
          </a:p>
          <a:p>
            <a:r>
              <a:rPr lang="cs-CZ" dirty="0"/>
              <a:t>Každá story má Business value a pracnost =&gt;</a:t>
            </a:r>
          </a:p>
          <a:p>
            <a:r>
              <a:rPr lang="cs-CZ" dirty="0"/>
              <a:t>Sprint backlog musí být odsouhlasen všemi</a:t>
            </a:r>
          </a:p>
          <a:p>
            <a:r>
              <a:rPr lang="cs-CZ" dirty="0"/>
              <a:t>Překážky a závislosti (externí) musí být jasně vydefinovány</a:t>
            </a:r>
          </a:p>
          <a:p>
            <a:r>
              <a:rPr lang="cs-CZ" dirty="0"/>
              <a:t>V případě nenadálého vstupu ze strany PO musí proběhnout nové plánování a definice sprint backlogu</a:t>
            </a:r>
          </a:p>
        </p:txBody>
      </p:sp>
    </p:spTree>
    <p:extLst>
      <p:ext uri="{BB962C8B-B14F-4D97-AF65-F5344CB8AC3E}">
        <p14:creationId xmlns:p14="http://schemas.microsoft.com/office/powerpoint/2010/main" val="28312450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Sprint</a:t>
            </a:r>
            <a:br>
              <a:rPr lang="cs-CZ" dirty="0"/>
            </a:br>
            <a:r>
              <a:rPr lang="cs-CZ" dirty="0"/>
              <a:t>jak běžet a neupadnout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Úkoly od nejtěžších k nejjednodužším</a:t>
            </a:r>
          </a:p>
          <a:p>
            <a:endParaRPr lang="cs-CZ" sz="3600" dirty="0"/>
          </a:p>
          <a:p>
            <a:r>
              <a:rPr lang="cs-CZ" sz="3600" dirty="0"/>
              <a:t>Okamžitý reporting</a:t>
            </a:r>
          </a:p>
          <a:p>
            <a:endParaRPr lang="cs-CZ" sz="3600" dirty="0"/>
          </a:p>
          <a:p>
            <a:r>
              <a:rPr lang="cs-CZ" sz="3600" dirty="0"/>
              <a:t>Eskalovat co nejdřív</a:t>
            </a:r>
          </a:p>
        </p:txBody>
      </p:sp>
    </p:spTree>
    <p:extLst>
      <p:ext uri="{BB962C8B-B14F-4D97-AF65-F5344CB8AC3E}">
        <p14:creationId xmlns:p14="http://schemas.microsoft.com/office/powerpoint/2010/main" val="21918588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Sprint</a:t>
            </a:r>
            <a:br>
              <a:rPr lang="cs-CZ" dirty="0"/>
            </a:br>
            <a:r>
              <a:rPr lang="cs-CZ" dirty="0"/>
              <a:t>jak běžet a neupadnout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Grooming – musí se účastnit všechny prasátka a PO. Odhady pracnosti musí být společným rozhodnutím (poker play)</a:t>
            </a:r>
          </a:p>
          <a:p>
            <a:r>
              <a:rPr lang="cs-CZ" dirty="0"/>
              <a:t>Daily scrum (daily stand-up) – max 15min, 3 otázky, každý se musí zapojit, probíhá momo pracoviště</a:t>
            </a:r>
          </a:p>
          <a:p>
            <a:pPr lvl="1"/>
            <a:r>
              <a:rPr lang="cs-CZ" dirty="0"/>
              <a:t>Co jsem dělal (udělal) od posledního scrumu</a:t>
            </a:r>
          </a:p>
          <a:p>
            <a:pPr lvl="1"/>
            <a:r>
              <a:rPr lang="cs-CZ" dirty="0"/>
              <a:t>Co budu dělat dál</a:t>
            </a:r>
          </a:p>
          <a:p>
            <a:pPr lvl="1"/>
            <a:r>
              <a:rPr lang="cs-CZ" dirty="0"/>
              <a:t>Co, pokud něco, mi brání splnit moje úkoly</a:t>
            </a:r>
          </a:p>
          <a:p>
            <a:r>
              <a:rPr lang="cs-CZ" dirty="0"/>
              <a:t>Review – předvádění dodané funkcionality zákazníkovy, PO, ...</a:t>
            </a:r>
          </a:p>
          <a:p>
            <a:r>
              <a:rPr lang="cs-CZ" dirty="0"/>
              <a:t>Retrospective – učení se z vlastních chyb, hodnocení</a:t>
            </a:r>
          </a:p>
        </p:txBody>
      </p:sp>
    </p:spTree>
    <p:extLst>
      <p:ext uri="{BB962C8B-B14F-4D97-AF65-F5344CB8AC3E}">
        <p14:creationId xmlns:p14="http://schemas.microsoft.com/office/powerpoint/2010/main" val="2573416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Sprint</a:t>
            </a:r>
            <a:br>
              <a:rPr lang="cs-CZ" dirty="0"/>
            </a:br>
            <a:r>
              <a:rPr lang="cs-CZ" dirty="0"/>
              <a:t>jak běžet a neupadnout - Dashboard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" y="4130563"/>
            <a:ext cx="2657811" cy="1711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2" y="2416960"/>
            <a:ext cx="2601693" cy="160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37" y="4130563"/>
            <a:ext cx="2178750" cy="1625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29" y="2305050"/>
            <a:ext cx="2552268" cy="168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39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Sprint</a:t>
            </a:r>
            <a:br>
              <a:rPr lang="cs-CZ" dirty="0"/>
            </a:br>
            <a:r>
              <a:rPr lang="cs-CZ" dirty="0"/>
              <a:t>jak běžet a neupadnout -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100" dirty="0"/>
              <a:t>Jednoduchý</a:t>
            </a:r>
          </a:p>
          <a:p>
            <a:r>
              <a:rPr lang="cs-CZ" sz="2100" dirty="0"/>
              <a:t>Přehledný</a:t>
            </a:r>
          </a:p>
          <a:p>
            <a:r>
              <a:rPr lang="cs-CZ" sz="2100" dirty="0"/>
              <a:t>Snadno ovladatelný</a:t>
            </a:r>
          </a:p>
          <a:p>
            <a:r>
              <a:rPr lang="cs-CZ" sz="2100" dirty="0"/>
              <a:t>Srozumitelný</a:t>
            </a:r>
          </a:p>
          <a:p>
            <a:endParaRPr lang="cs-CZ" sz="2100" dirty="0"/>
          </a:p>
          <a:p>
            <a:r>
              <a:rPr lang="cs-CZ" sz="4050" dirty="0"/>
              <a:t>Stále na očích</a:t>
            </a:r>
          </a:p>
        </p:txBody>
      </p:sp>
    </p:spTree>
    <p:extLst>
      <p:ext uri="{BB962C8B-B14F-4D97-AF65-F5344CB8AC3E}">
        <p14:creationId xmlns:p14="http://schemas.microsoft.com/office/powerpoint/2010/main" val="20261154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Sprint</a:t>
            </a:r>
            <a:br>
              <a:rPr lang="cs-CZ" dirty="0"/>
            </a:br>
            <a:r>
              <a:rPr lang="cs-CZ" dirty="0"/>
              <a:t>jak běžet a neupadnout - Burdown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Team capacity (lidské zdroje)</a:t>
            </a:r>
          </a:p>
          <a:p>
            <a:pPr lvl="1"/>
            <a:r>
              <a:rPr lang="cs-CZ" dirty="0"/>
              <a:t>Story points – abstraktní jednotka pracnosti</a:t>
            </a:r>
          </a:p>
          <a:p>
            <a:r>
              <a:rPr lang="cs-CZ" dirty="0"/>
              <a:t>Velocity</a:t>
            </a:r>
          </a:p>
          <a:p>
            <a:pPr lvl="1"/>
            <a:r>
              <a:rPr lang="cs-CZ" dirty="0"/>
              <a:t>Výkonost týmu (SP/sprint)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817144" y="2477691"/>
          <a:ext cx="3138488" cy="291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621688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Sprint</a:t>
            </a:r>
            <a:br>
              <a:rPr lang="cs-CZ" dirty="0"/>
            </a:br>
            <a:r>
              <a:rPr lang="cs-CZ" dirty="0"/>
              <a:t>jak běžet a neupadnout – Product increment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100" dirty="0"/>
              <a:t>Doručitelný</a:t>
            </a:r>
          </a:p>
          <a:p>
            <a:endParaRPr lang="cs-CZ" sz="2100" dirty="0"/>
          </a:p>
          <a:p>
            <a:r>
              <a:rPr lang="cs-CZ" sz="2100" dirty="0"/>
              <a:t>Testovatelný</a:t>
            </a:r>
          </a:p>
          <a:p>
            <a:endParaRPr lang="cs-CZ" sz="2100" dirty="0"/>
          </a:p>
          <a:p>
            <a:r>
              <a:rPr lang="cs-CZ" sz="2100" dirty="0"/>
              <a:t>Jasně definovaný (DoD)</a:t>
            </a:r>
          </a:p>
          <a:p>
            <a:endParaRPr lang="cs-CZ" sz="2100" dirty="0"/>
          </a:p>
          <a:p>
            <a:r>
              <a:rPr lang="cs-CZ" sz="2100" dirty="0"/>
              <a:t>Společný (tým, PO, Zákazník)</a:t>
            </a:r>
          </a:p>
        </p:txBody>
      </p:sp>
    </p:spTree>
    <p:extLst>
      <p:ext uri="{BB962C8B-B14F-4D97-AF65-F5344CB8AC3E}">
        <p14:creationId xmlns:p14="http://schemas.microsoft.com/office/powerpoint/2010/main" val="25064206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přejít na SCRUM „za běhu“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Mikrosprinty – jasné časové ohraničení (50:50, 80:20, ...)</a:t>
            </a:r>
          </a:p>
          <a:p>
            <a:r>
              <a:rPr lang="cs-CZ" dirty="0"/>
              <a:t>Jasně definovaný rozsah – celky bez minimálních závislostí a návazností</a:t>
            </a:r>
          </a:p>
          <a:p>
            <a:r>
              <a:rPr lang="cs-CZ" dirty="0"/>
              <a:t>Krátké sprinty</a:t>
            </a:r>
          </a:p>
          <a:p>
            <a:r>
              <a:rPr lang="cs-CZ" dirty="0"/>
              <a:t>Jednoduchý reporting</a:t>
            </a:r>
          </a:p>
          <a:p>
            <a:r>
              <a:rPr lang="cs-CZ" dirty="0"/>
              <a:t>Předpřipravený backlog</a:t>
            </a:r>
          </a:p>
          <a:p>
            <a:r>
              <a:rPr lang="cs-CZ" dirty="0"/>
              <a:t>Známé technologie</a:t>
            </a:r>
          </a:p>
          <a:p>
            <a:r>
              <a:rPr lang="cs-CZ" dirty="0"/>
              <a:t>Bez externích závislostí</a:t>
            </a:r>
          </a:p>
          <a:p>
            <a:r>
              <a:rPr lang="cs-CZ" dirty="0"/>
              <a:t>Minimum nástrojů</a:t>
            </a:r>
          </a:p>
          <a:p>
            <a:r>
              <a:rPr lang="cs-CZ" dirty="0"/>
              <a:t>Dashboard na papíře, tabuli, ...</a:t>
            </a:r>
          </a:p>
        </p:txBody>
      </p:sp>
    </p:spTree>
    <p:extLst>
      <p:ext uri="{BB962C8B-B14F-4D97-AF65-F5344CB8AC3E}">
        <p14:creationId xmlns:p14="http://schemas.microsoft.com/office/powerpoint/2010/main" val="2302269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věci k zapamatování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SCRUM = vizibilita Proces musí slabá místa ukazovat, ne schovávat</a:t>
            </a:r>
          </a:p>
          <a:p>
            <a:endParaRPr lang="cs-CZ" sz="2400" dirty="0"/>
          </a:p>
          <a:p>
            <a:r>
              <a:rPr lang="cs-CZ" sz="2400" dirty="0"/>
              <a:t>SCRUM musí být pochopený, ne vynucený</a:t>
            </a:r>
          </a:p>
          <a:p>
            <a:endParaRPr lang="cs-CZ" sz="2400" dirty="0"/>
          </a:p>
          <a:p>
            <a:r>
              <a:rPr lang="cs-CZ" sz="2400" dirty="0"/>
              <a:t>SCRUM musí být použitý v celé šířce (ne jen vývoj)</a:t>
            </a:r>
          </a:p>
        </p:txBody>
      </p:sp>
    </p:spTree>
    <p:extLst>
      <p:ext uri="{BB962C8B-B14F-4D97-AF65-F5344CB8AC3E}">
        <p14:creationId xmlns:p14="http://schemas.microsoft.com/office/powerpoint/2010/main" val="9133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kroky k úspěšnému SCRUMu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50" dirty="0"/>
              <a:t>Tréning a osvěta </a:t>
            </a:r>
          </a:p>
          <a:p>
            <a:r>
              <a:rPr lang="cs-CZ" sz="4050" dirty="0"/>
              <a:t>Tréning a osvěta</a:t>
            </a:r>
          </a:p>
          <a:p>
            <a:r>
              <a:rPr lang="cs-CZ" sz="4050" dirty="0"/>
              <a:t>Tréning a osvěta</a:t>
            </a:r>
          </a:p>
        </p:txBody>
      </p:sp>
    </p:spTree>
    <p:extLst>
      <p:ext uri="{BB962C8B-B14F-4D97-AF65-F5344CB8AC3E}">
        <p14:creationId xmlns:p14="http://schemas.microsoft.com/office/powerpoint/2010/main" val="3311455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realita?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1" y="1807114"/>
            <a:ext cx="3538104" cy="3974180"/>
          </a:xfrm>
        </p:spPr>
      </p:pic>
    </p:spTree>
    <p:extLst>
      <p:ext uri="{BB962C8B-B14F-4D97-AF65-F5344CB8AC3E}">
        <p14:creationId xmlns:p14="http://schemas.microsoft.com/office/powerpoint/2010/main" val="3416873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NP0uTrTK96dXiP565_7H5_a2OoFxCXC9H8G-c2WKkY-551RjjXMVnbWZ7OmAWo3Cg42Ty4RZ-0ZOEo0NNNsfHzAooI0v1dhswNGptWG5Png_F2oj34zvhhGS6wkOhw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5" y="1439157"/>
            <a:ext cx="3097912" cy="22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52513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Jan Pospíšil – Senior Technology Evangelist</a:t>
            </a:r>
          </a:p>
          <a:p>
            <a:r>
              <a:rPr lang="cs-CZ" dirty="0">
                <a:hlinkClick r:id="rId4"/>
              </a:rPr>
              <a:t>janpos@microsoft.com</a:t>
            </a:r>
            <a:endParaRPr lang="cs-CZ" dirty="0"/>
          </a:p>
          <a:p>
            <a:r>
              <a:rPr lang="cs-CZ" dirty="0"/>
              <a:t>@pospanet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41" y="291998"/>
            <a:ext cx="4588503" cy="45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6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Agile &amp; Scrum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Agile SW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Individuals and interactions over Processes and tools</a:t>
            </a:r>
          </a:p>
          <a:p>
            <a:pPr lvl="1"/>
            <a:r>
              <a:rPr lang="cs-CZ" dirty="0"/>
              <a:t>Lidé a jejich práce nesmí bý omezená nástroji a procesy.</a:t>
            </a:r>
            <a:endParaRPr lang="en-US" dirty="0"/>
          </a:p>
          <a:p>
            <a:r>
              <a:rPr lang="en-US" dirty="0"/>
              <a:t>Working software over Comprehensive documentation</a:t>
            </a:r>
          </a:p>
          <a:p>
            <a:pPr lvl="1"/>
            <a:r>
              <a:rPr lang="cs-CZ" dirty="0"/>
              <a:t>Funkční SW je důležitější, než jeho dokonalý popis</a:t>
            </a:r>
            <a:endParaRPr lang="en-US" dirty="0"/>
          </a:p>
          <a:p>
            <a:r>
              <a:rPr lang="en-US" dirty="0"/>
              <a:t>Customer collaboration over Contract negotiation</a:t>
            </a:r>
          </a:p>
          <a:p>
            <a:pPr lvl="1"/>
            <a:r>
              <a:rPr lang="cs-CZ" dirty="0"/>
              <a:t>Spolupráce dodavatele a zákazníka je důležitější než slépé dodržování smlouvy</a:t>
            </a:r>
            <a:endParaRPr lang="en-US" dirty="0"/>
          </a:p>
          <a:p>
            <a:r>
              <a:rPr lang="en-US" dirty="0"/>
              <a:t>Responding to change over Following a plan</a:t>
            </a:r>
          </a:p>
          <a:p>
            <a:pPr lvl="1"/>
            <a:r>
              <a:rPr lang="cs-CZ" dirty="0"/>
              <a:t>Flexibilita je důležitější než přesné dodržení plánu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Konkrétní implementace Agilního přístupu nejen k SW vývoji. Definuje klíčové postupy, principy, role a interakce nejen v rámci realizačního týmu.</a:t>
            </a:r>
          </a:p>
          <a:p>
            <a:r>
              <a:rPr lang="cs-CZ" dirty="0"/>
              <a:t>Plně formalizovaný (neznamená neměnný) a oproti naříklad Kanbanu procesně stálý (předvidatelný)</a:t>
            </a:r>
          </a:p>
        </p:txBody>
      </p:sp>
    </p:spTree>
    <p:extLst>
      <p:ext uri="{BB962C8B-B14F-4D97-AF65-F5344CB8AC3E}">
        <p14:creationId xmlns:p14="http://schemas.microsoft.com/office/powerpoint/2010/main" val="38437091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stavební prvky SCRUMu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Product owner</a:t>
            </a:r>
          </a:p>
          <a:p>
            <a:pPr lvl="1"/>
            <a:r>
              <a:rPr lang="cs-CZ" dirty="0"/>
              <a:t>Komunikace se Steakholdry</a:t>
            </a:r>
          </a:p>
          <a:p>
            <a:pPr lvl="1"/>
            <a:r>
              <a:rPr lang="cs-CZ" dirty="0"/>
              <a:t>Definice releasů</a:t>
            </a:r>
          </a:p>
          <a:p>
            <a:pPr lvl="1"/>
            <a:r>
              <a:rPr lang="cs-CZ" dirty="0"/>
              <a:t>Reporting</a:t>
            </a:r>
          </a:p>
          <a:p>
            <a:pPr lvl="1"/>
            <a:r>
              <a:rPr lang="cs-CZ" dirty="0"/>
              <a:t>Prioritizace, plánování, scope</a:t>
            </a:r>
          </a:p>
          <a:p>
            <a:pPr lvl="1"/>
            <a:r>
              <a:rPr lang="cs-CZ" dirty="0"/>
              <a:t>Přehlednost a viditelnost backlogu</a:t>
            </a:r>
          </a:p>
          <a:p>
            <a:r>
              <a:rPr lang="cs-CZ" dirty="0"/>
              <a:t>Development team</a:t>
            </a:r>
          </a:p>
          <a:p>
            <a:pPr lvl="1"/>
            <a:r>
              <a:rPr lang="cs-CZ" dirty="0"/>
              <a:t>Analytici</a:t>
            </a:r>
          </a:p>
          <a:p>
            <a:pPr lvl="1"/>
            <a:r>
              <a:rPr lang="cs-CZ" dirty="0"/>
              <a:t>Vývojáři (App, DB, ...)</a:t>
            </a:r>
          </a:p>
          <a:p>
            <a:pPr lvl="1"/>
            <a:r>
              <a:rPr lang="cs-CZ" dirty="0"/>
              <a:t>Testeři</a:t>
            </a:r>
          </a:p>
          <a:p>
            <a:r>
              <a:rPr lang="cs-CZ" dirty="0"/>
              <a:t>Scrum master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Artefakty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Produc backlog</a:t>
            </a:r>
          </a:p>
          <a:p>
            <a:r>
              <a:rPr lang="cs-CZ" dirty="0"/>
              <a:t>Sprint backlog</a:t>
            </a:r>
          </a:p>
          <a:p>
            <a:r>
              <a:rPr lang="cs-CZ" dirty="0"/>
              <a:t>Story board</a:t>
            </a:r>
          </a:p>
          <a:p>
            <a:r>
              <a:rPr lang="cs-CZ" dirty="0"/>
              <a:t>Product Increment</a:t>
            </a:r>
          </a:p>
          <a:p>
            <a:r>
              <a:rPr lang="cs-CZ" dirty="0"/>
              <a:t>Burndown chart</a:t>
            </a:r>
          </a:p>
        </p:txBody>
      </p:sp>
    </p:spTree>
    <p:extLst>
      <p:ext uri="{BB962C8B-B14F-4D97-AF65-F5344CB8AC3E}">
        <p14:creationId xmlns:p14="http://schemas.microsoft.com/office/powerpoint/2010/main" val="768692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stavební prvky SCRUMu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Procesy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Sprint</a:t>
            </a:r>
          </a:p>
          <a:p>
            <a:r>
              <a:rPr lang="cs-CZ" dirty="0"/>
              <a:t>Meetingy</a:t>
            </a:r>
          </a:p>
          <a:p>
            <a:pPr lvl="1"/>
            <a:r>
              <a:rPr lang="cs-CZ" dirty="0"/>
              <a:t>Sprint planning</a:t>
            </a:r>
          </a:p>
          <a:p>
            <a:pPr lvl="1"/>
            <a:r>
              <a:rPr lang="cs-CZ" dirty="0"/>
              <a:t>Daily Scrum</a:t>
            </a:r>
          </a:p>
          <a:p>
            <a:pPr lvl="1"/>
            <a:r>
              <a:rPr lang="cs-CZ" dirty="0"/>
              <a:t>Sprint Review</a:t>
            </a:r>
          </a:p>
          <a:p>
            <a:pPr lvl="1"/>
            <a:r>
              <a:rPr lang="cs-CZ" dirty="0"/>
              <a:t>Sprint Retrospective</a:t>
            </a:r>
          </a:p>
          <a:p>
            <a:r>
              <a:rPr lang="cs-CZ" dirty="0"/>
              <a:t>Rozšíření</a:t>
            </a:r>
          </a:p>
          <a:p>
            <a:pPr lvl="1"/>
            <a:r>
              <a:rPr lang="cs-CZ" dirty="0"/>
              <a:t>Grooming</a:t>
            </a:r>
          </a:p>
          <a:p>
            <a:pPr lvl="1"/>
            <a:r>
              <a:rPr lang="cs-CZ" dirty="0"/>
              <a:t>Scum of Scrums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Cyklus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54" y="3268257"/>
            <a:ext cx="3139678" cy="1762144"/>
          </a:xfrm>
        </p:spPr>
      </p:pic>
    </p:spTree>
    <p:extLst>
      <p:ext uri="{BB962C8B-B14F-4D97-AF65-F5344CB8AC3E}">
        <p14:creationId xmlns:p14="http://schemas.microsoft.com/office/powerpoint/2010/main" val="28954357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 cyklus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1" y="2036826"/>
            <a:ext cx="6451713" cy="3621024"/>
          </a:xfrm>
        </p:spPr>
      </p:pic>
    </p:spTree>
    <p:extLst>
      <p:ext uri="{BB962C8B-B14F-4D97-AF65-F5344CB8AC3E}">
        <p14:creationId xmlns:p14="http://schemas.microsoft.com/office/powerpoint/2010/main" val="257541536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 jak je to v praxi?</a:t>
            </a:r>
            <a:br>
              <a:rPr lang="cs-CZ" dirty="0"/>
            </a:br>
            <a:r>
              <a:rPr lang="cs-CZ" dirty="0"/>
              <a:t>Nejčastější chyby v implementaci SCRUMu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Nejde jen o vývojový tým</a:t>
            </a:r>
          </a:p>
          <a:p>
            <a:pPr lvl="1"/>
            <a:r>
              <a:rPr lang="cs-CZ" dirty="0"/>
              <a:t>Pokud se do procesu nezapojí všichni, nemůže to fungovat. Pokud vývoj používá SCRUM a zbytek firmy vodopád, přináší to pouze tlak na vývoj který nikdy nedodá co ostatní požadují</a:t>
            </a:r>
          </a:p>
          <a:p>
            <a:pPr lvl="1"/>
            <a:r>
              <a:rPr lang="cs-CZ" dirty="0"/>
              <a:t>Nutné zapojení vlastníka - plánování, obchodníka – nabízení kapacit, zákazníka – zapojení zo změnového procesu (odsouhlasení)</a:t>
            </a:r>
          </a:p>
          <a:p>
            <a:r>
              <a:rPr lang="cs-CZ" dirty="0"/>
              <a:t>SCRUM nesmí být jen na papíru</a:t>
            </a:r>
          </a:p>
          <a:p>
            <a:pPr lvl="1"/>
            <a:r>
              <a:rPr lang="cs-CZ" dirty="0"/>
              <a:t>Je nutné proškolit nejen vývojový tým, ale i všechny ostatní včetně zákazníka</a:t>
            </a:r>
          </a:p>
          <a:p>
            <a:pPr lvl="1"/>
            <a:r>
              <a:rPr lang="cs-CZ" dirty="0"/>
              <a:t>Team master musí mít možnost zasáhnout (ubránit tým) proti projekťákům, obchodníkům, ...</a:t>
            </a:r>
          </a:p>
          <a:p>
            <a:pPr lvl="1"/>
            <a:r>
              <a:rPr lang="cs-CZ" dirty="0"/>
              <a:t>Zákazník musí chápat a být součástí agilního vývoje</a:t>
            </a:r>
          </a:p>
        </p:txBody>
      </p:sp>
    </p:spTree>
    <p:extLst>
      <p:ext uri="{BB962C8B-B14F-4D97-AF65-F5344CB8AC3E}">
        <p14:creationId xmlns:p14="http://schemas.microsoft.com/office/powerpoint/2010/main" val="8830680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 jak je to v praxi?</a:t>
            </a:r>
            <a:br>
              <a:rPr lang="cs-CZ" dirty="0"/>
            </a:br>
            <a:r>
              <a:rPr lang="cs-CZ" dirty="0"/>
              <a:t>Nejčastější chyby v implementaci SCRUMu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Backlog maintenance</a:t>
            </a:r>
          </a:p>
          <a:p>
            <a:pPr lvl="1"/>
            <a:r>
              <a:rPr lang="cs-CZ" dirty="0"/>
              <a:t>Je nutné průběžně kontrolovat a udržovat (odhadovat a validovat) backlogy</a:t>
            </a:r>
          </a:p>
          <a:p>
            <a:r>
              <a:rPr lang="cs-CZ" dirty="0"/>
              <a:t>Plánování</a:t>
            </a:r>
          </a:p>
          <a:p>
            <a:pPr lvl="1"/>
            <a:r>
              <a:rPr lang="cs-CZ" dirty="0"/>
              <a:t>Je nutné mít vizi (architekturu) o produktu</a:t>
            </a:r>
          </a:p>
          <a:p>
            <a:r>
              <a:rPr lang="cs-CZ" dirty="0"/>
              <a:t>Meetingy</a:t>
            </a:r>
          </a:p>
          <a:p>
            <a:pPr lvl="1"/>
            <a:r>
              <a:rPr lang="cs-CZ" dirty="0"/>
              <a:t>Daily stand-up</a:t>
            </a:r>
          </a:p>
          <a:p>
            <a:pPr lvl="1"/>
            <a:r>
              <a:rPr lang="cs-CZ" dirty="0"/>
              <a:t>Retrospective</a:t>
            </a:r>
          </a:p>
          <a:p>
            <a:pPr lvl="1"/>
            <a:r>
              <a:rPr lang="cs-CZ" dirty="0"/>
              <a:t>Demo</a:t>
            </a:r>
          </a:p>
          <a:p>
            <a:pPr lvl="1"/>
            <a:endParaRPr lang="cs-CZ" dirty="0"/>
          </a:p>
          <a:p>
            <a:r>
              <a:rPr lang="cs-CZ" sz="2100" dirty="0"/>
              <a:t>SCRUM </a:t>
            </a:r>
            <a:r>
              <a:rPr lang="cs-CZ" sz="2325" dirty="0">
                <a:solidFill>
                  <a:srgbClr val="FF0000"/>
                </a:solidFill>
              </a:rPr>
              <a:t>≠</a:t>
            </a:r>
            <a:r>
              <a:rPr lang="cs-CZ" sz="2100" dirty="0"/>
              <a:t> Anarchie</a:t>
            </a:r>
          </a:p>
          <a:p>
            <a:r>
              <a:rPr lang="cs-CZ" sz="2100" dirty="0"/>
              <a:t>SCRUMem se nesmí „přikrýt“ nepořádek, ale pomocí něj zoptimalizovat, zefektivnit a zlevnit proces vývoje</a:t>
            </a:r>
          </a:p>
        </p:txBody>
      </p:sp>
    </p:spTree>
    <p:extLst>
      <p:ext uri="{BB962C8B-B14F-4D97-AF65-F5344CB8AC3E}">
        <p14:creationId xmlns:p14="http://schemas.microsoft.com/office/powerpoint/2010/main" val="220606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8|2.8|3.2"/>
</p:tagLst>
</file>

<file path=ppt/theme/theme1.xml><?xml version="1.0" encoding="utf-8"?>
<a:theme xmlns:a="http://schemas.openxmlformats.org/drawingml/2006/main" name="Gopas 1  (3 barvy)">
  <a:themeElements>
    <a:clrScheme name="Custom 1">
      <a:dk1>
        <a:sysClr val="windowText" lastClr="000000"/>
      </a:dk1>
      <a:lt1>
        <a:sysClr val="window" lastClr="FFFFFF"/>
      </a:lt1>
      <a:dk2>
        <a:srgbClr val="1E326C"/>
      </a:dk2>
      <a:lt2>
        <a:srgbClr val="FFFFFF"/>
      </a:lt2>
      <a:accent1>
        <a:srgbClr val="5E98D1"/>
      </a:accent1>
      <a:accent2>
        <a:srgbClr val="FDCB00"/>
      </a:accent2>
      <a:accent3>
        <a:srgbClr val="ED7539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6168</TotalTime>
  <Words>1395</Words>
  <Application>Microsoft Office PowerPoint</Application>
  <PresentationFormat>On-screen Show (4:3)</PresentationFormat>
  <Paragraphs>242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Segoe UI</vt:lpstr>
      <vt:lpstr>Segoe UI Semibold</vt:lpstr>
      <vt:lpstr>Wingdings</vt:lpstr>
      <vt:lpstr>Gopas 1  (3 barvy)</vt:lpstr>
      <vt:lpstr>Agilní vývoj, SCRUM a jak ho nedělat Agilní vývoj v Čechách aneb čehu se vyvarovat a co neopomenout </vt:lpstr>
      <vt:lpstr>SCRUM</vt:lpstr>
      <vt:lpstr>A co realita?</vt:lpstr>
      <vt:lpstr>Agile &amp; Scrum</vt:lpstr>
      <vt:lpstr>Základní stavební prvky SCRUMu</vt:lpstr>
      <vt:lpstr>Základní stavební prvky SCRUMu</vt:lpstr>
      <vt:lpstr>SCRUM cyklus</vt:lpstr>
      <vt:lpstr>A jak je to v praxi? Nejčastější chyby v implementaci SCRUMu</vt:lpstr>
      <vt:lpstr>A jak je to v praxi? Nejčastější chyby v implementaci SCRUMu</vt:lpstr>
      <vt:lpstr>Role a jejich pravomoce</vt:lpstr>
      <vt:lpstr>Role a jejich pravomoce</vt:lpstr>
      <vt:lpstr>Role a jejich pravomoce</vt:lpstr>
      <vt:lpstr>Role a jejich pravomoce</vt:lpstr>
      <vt:lpstr>Role a jejich pravomoce</vt:lpstr>
      <vt:lpstr>Jak SCRUM implementovat Vše začíná backlogem</vt:lpstr>
      <vt:lpstr>Jak SCRUM implementovat Vše začíná backlogem – jak ho nadefinovat</vt:lpstr>
      <vt:lpstr>Jak SCRUM implementovat Vše začíná backlogem – externí změny</vt:lpstr>
      <vt:lpstr>Jak SCRUM implementovat Vše začíná backlogem – interní změny</vt:lpstr>
      <vt:lpstr>Jak SCRUM implementovat Vše začíná backlogem – úrovně abstrakce</vt:lpstr>
      <vt:lpstr>Jak SCRUM implementovat Vše začíná backlogem – plánování sprintu</vt:lpstr>
      <vt:lpstr>Sprint jak běžet a neupadnout</vt:lpstr>
      <vt:lpstr>Sprint jak běžet a neupadnout</vt:lpstr>
      <vt:lpstr>Sprint jak běžet a neupadnout - Dashboard</vt:lpstr>
      <vt:lpstr>Sprint jak běžet a neupadnout - Dashboard</vt:lpstr>
      <vt:lpstr>Sprint jak běžet a neupadnout - Burdown</vt:lpstr>
      <vt:lpstr>Sprint jak běžet a neupadnout – Product increment</vt:lpstr>
      <vt:lpstr>Jak přejít na SCRUM „za běhu“</vt:lpstr>
      <vt:lpstr>Klíčové věci k zapamatování</vt:lpstr>
      <vt:lpstr>3 kroky k úspěšnému SCRUMu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Agilní vývoj - SCRUM a jak ho (ne)nasazovat </dc:title>
  <dc:creator>David Gešvindr</dc:creator>
  <cp:lastModifiedBy>David Gešvindr</cp:lastModifiedBy>
  <cp:revision>151</cp:revision>
  <dcterms:created xsi:type="dcterms:W3CDTF">2016-02-02T09:45:57Z</dcterms:created>
  <dcterms:modified xsi:type="dcterms:W3CDTF">2016-10-10T10:23:10Z</dcterms:modified>
</cp:coreProperties>
</file>