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1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100" d="100"/>
          <a:sy n="100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940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61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ri@cincura.net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tmp"/><Relationship Id="rId4" Type="http://schemas.openxmlformats.org/officeDocument/2006/relationships/hyperlink" Target="https://twitter.com/cincura_ne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efproject.net/en/latest/efcore-vs-ef6/feature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Entity Framework Core - vo co de?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Jiří Činčura</a:t>
            </a:r>
          </a:p>
          <a:p>
            <a:r>
              <a:rPr lang="cs-CZ" sz="2000" dirty="0">
                <a:hlinkClick r:id="rId3"/>
              </a:rPr>
              <a:t>jiri@cincura.net</a:t>
            </a:r>
            <a:r>
              <a:rPr lang="cs-CZ" sz="2000" dirty="0"/>
              <a:t> </a:t>
            </a:r>
          </a:p>
          <a:p>
            <a:r>
              <a:rPr lang="cs-CZ" sz="2000" dirty="0">
                <a:solidFill>
                  <a:schemeClr val="tx2"/>
                </a:solidFill>
              </a:rPr>
              <a:t>     </a:t>
            </a:r>
            <a:r>
              <a:rPr lang="cs-CZ" sz="2000" dirty="0">
                <a:solidFill>
                  <a:schemeClr val="tx2"/>
                </a:solidFill>
                <a:hlinkClick r:id="rId4"/>
              </a:rPr>
              <a:t>@</a:t>
            </a:r>
            <a:r>
              <a:rPr lang="cs-CZ" dirty="0">
                <a:solidFill>
                  <a:schemeClr val="tx2"/>
                </a:solidFill>
                <a:hlinkClick r:id="rId4"/>
              </a:rPr>
              <a:t>cincura_net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8" y="5762315"/>
            <a:ext cx="302135" cy="2589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9005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 Core 1.0 – modularita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855640" y="2402887"/>
            <a:ext cx="6480720" cy="3509951"/>
            <a:chOff x="579437" y="1363662"/>
            <a:chExt cx="11353800" cy="5486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579437" y="1363662"/>
              <a:ext cx="11353800" cy="1828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34978" rIns="0" bIns="3497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99354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dirty="0">
                  <a:solidFill>
                    <a:schemeClr val="bg1"/>
                  </a:solidFill>
                </a:rPr>
                <a:t>Top Level API</a:t>
              </a:r>
              <a:br>
                <a:rPr lang="en-US" sz="3000" dirty="0">
                  <a:solidFill>
                    <a:schemeClr val="bg1"/>
                  </a:solidFill>
                </a:rPr>
              </a:br>
              <a:r>
                <a:rPr lang="en-US" sz="2100" dirty="0" err="1">
                  <a:solidFill>
                    <a:schemeClr val="bg1"/>
                  </a:solidFill>
                </a:rPr>
                <a:t>DbContext</a:t>
              </a:r>
              <a:r>
                <a:rPr lang="en-US" sz="2100" dirty="0">
                  <a:solidFill>
                    <a:schemeClr val="bg1"/>
                  </a:solidFill>
                </a:rPr>
                <a:t>, </a:t>
              </a:r>
              <a:r>
                <a:rPr lang="en-US" sz="2100" dirty="0" err="1">
                  <a:solidFill>
                    <a:schemeClr val="bg1"/>
                  </a:solidFill>
                </a:rPr>
                <a:t>DbSet</a:t>
              </a:r>
              <a:r>
                <a:rPr lang="en-US" sz="2100" dirty="0">
                  <a:solidFill>
                    <a:schemeClr val="bg1"/>
                  </a:solidFill>
                </a:rPr>
                <a:t>, </a:t>
              </a:r>
              <a:r>
                <a:rPr lang="en-US" sz="2100" dirty="0" err="1">
                  <a:solidFill>
                    <a:schemeClr val="bg1"/>
                  </a:solidFill>
                </a:rPr>
                <a:t>ChangeTracker</a:t>
              </a:r>
              <a:r>
                <a:rPr lang="en-US" sz="2100" dirty="0">
                  <a:solidFill>
                    <a:schemeClr val="bg1"/>
                  </a:solidFill>
                </a:rPr>
                <a:t>, Database, etc.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79437" y="3333138"/>
              <a:ext cx="11353800" cy="168812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978" rIns="0" bIns="3497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99354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dirty="0">
                  <a:solidFill>
                    <a:srgbClr val="505050"/>
                  </a:solidFill>
                </a:rPr>
                <a:t>Core Services</a:t>
              </a:r>
              <a:br>
                <a:rPr lang="en-US" sz="3000" dirty="0">
                  <a:solidFill>
                    <a:srgbClr val="505050"/>
                  </a:solidFill>
                </a:rPr>
              </a:br>
              <a:r>
                <a:rPr lang="en-US" sz="2100" dirty="0" err="1">
                  <a:solidFill>
                    <a:srgbClr val="505050"/>
                  </a:solidFill>
                </a:rPr>
                <a:t>StateManager</a:t>
              </a:r>
              <a:r>
                <a:rPr lang="en-US" sz="2100" dirty="0">
                  <a:solidFill>
                    <a:srgbClr val="505050"/>
                  </a:solidFill>
                </a:rPr>
                <a:t>, </a:t>
              </a:r>
              <a:r>
                <a:rPr lang="en-US" sz="2100" dirty="0" err="1">
                  <a:solidFill>
                    <a:srgbClr val="505050"/>
                  </a:solidFill>
                </a:rPr>
                <a:t>CompiledQueryCache</a:t>
              </a:r>
              <a:r>
                <a:rPr lang="en-US" sz="2100" dirty="0">
                  <a:solidFill>
                    <a:srgbClr val="505050"/>
                  </a:solidFill>
                </a:rPr>
                <a:t>, etc.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79437" y="5161938"/>
              <a:ext cx="11353800" cy="168812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978" rIns="0" bIns="3497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99354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dirty="0">
                  <a:solidFill>
                    <a:schemeClr val="bg1"/>
                  </a:solidFill>
                </a:rPr>
                <a:t>Database Provider Services</a:t>
              </a:r>
              <a:br>
                <a:rPr lang="en-US" sz="3000" dirty="0">
                  <a:solidFill>
                    <a:schemeClr val="bg1"/>
                  </a:solidFill>
                </a:rPr>
              </a:br>
              <a:r>
                <a:rPr lang="en-US" sz="2100" dirty="0" err="1">
                  <a:solidFill>
                    <a:schemeClr val="bg1"/>
                  </a:solidFill>
                </a:rPr>
                <a:t>SqlServerTypeMapper</a:t>
              </a:r>
              <a:r>
                <a:rPr lang="en-US" sz="2100" dirty="0">
                  <a:solidFill>
                    <a:schemeClr val="bg1"/>
                  </a:solidFill>
                </a:rPr>
                <a:t>, </a:t>
              </a:r>
              <a:r>
                <a:rPr lang="en-US" sz="2100" dirty="0" err="1">
                  <a:solidFill>
                    <a:schemeClr val="bg1"/>
                  </a:solidFill>
                </a:rPr>
                <a:t>SqlServerSqlGenerationHelper</a:t>
              </a:r>
              <a:r>
                <a:rPr lang="en-US" sz="2100" dirty="0">
                  <a:solidFill>
                    <a:schemeClr val="bg1"/>
                  </a:solidFill>
                </a:rPr>
                <a:t>, etc.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055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/>
              <a:t>Demo</a:t>
            </a:r>
            <a:endParaRPr lang="cs-CZ" sz="60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22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Dotazy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3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ADO.NET Entity Framework 1.0</a:t>
            </a:r>
          </a:p>
          <a:p>
            <a:r>
              <a:rPr lang="cs-CZ" dirty="0"/>
              <a:t>Entity Framework 4</a:t>
            </a:r>
          </a:p>
          <a:p>
            <a:r>
              <a:rPr lang="cs-CZ" dirty="0"/>
              <a:t>Entity Framework 4.x</a:t>
            </a:r>
          </a:p>
          <a:p>
            <a:r>
              <a:rPr lang="cs-CZ" dirty="0"/>
              <a:t>Entity Framework 5.0</a:t>
            </a:r>
          </a:p>
          <a:p>
            <a:r>
              <a:rPr lang="cs-CZ" dirty="0"/>
              <a:t>Entity Framework 6.x</a:t>
            </a:r>
          </a:p>
          <a:p>
            <a:endParaRPr lang="cs-CZ" dirty="0"/>
          </a:p>
          <a:p>
            <a:r>
              <a:rPr lang="cs-CZ" strike="sngStrike" dirty="0"/>
              <a:t>Entity Framework Everywhere</a:t>
            </a:r>
          </a:p>
          <a:p>
            <a:r>
              <a:rPr lang="cs-CZ" strike="sngStrike" dirty="0"/>
              <a:t>Entity Framework 7 (EF7)</a:t>
            </a:r>
          </a:p>
          <a:p>
            <a:r>
              <a:rPr lang="cs-CZ" i="1" dirty="0"/>
              <a:t>Entity Framework Core 1.0 (EF Core 1.0)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verzí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84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Zpětná kompatibilita</a:t>
            </a:r>
          </a:p>
          <a:p>
            <a:pPr lvl="1"/>
            <a:r>
              <a:rPr lang="cs-CZ" dirty="0"/>
              <a:t>Většina API stejná</a:t>
            </a:r>
          </a:p>
          <a:p>
            <a:pPr lvl="1"/>
            <a:r>
              <a:rPr lang="cs-CZ" dirty="0"/>
              <a:t>Ne zbytečné změny</a:t>
            </a:r>
          </a:p>
          <a:p>
            <a:r>
              <a:rPr lang="cs-CZ" dirty="0"/>
              <a:t>Posun dopředu</a:t>
            </a:r>
          </a:p>
          <a:p>
            <a:pPr lvl="1"/>
            <a:r>
              <a:rPr lang="cs-CZ" dirty="0"/>
              <a:t>Nové jádro, nový codebase</a:t>
            </a:r>
          </a:p>
          <a:p>
            <a:pPr lvl="1"/>
            <a:r>
              <a:rPr lang="cs-CZ" dirty="0"/>
              <a:t>Některé specifika EF6 nebudou implementována</a:t>
            </a:r>
          </a:p>
          <a:p>
            <a:pPr lvl="2"/>
            <a:r>
              <a:rPr lang="cs-CZ" dirty="0"/>
              <a:t>Nebo jinak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 Core</a:t>
            </a:r>
          </a:p>
        </p:txBody>
      </p:sp>
    </p:spTree>
    <p:extLst>
      <p:ext uri="{BB962C8B-B14F-4D97-AF65-F5344CB8AC3E}">
        <p14:creationId xmlns:p14="http://schemas.microsoft.com/office/powerpoint/2010/main" val="308507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Stabilní RTM release</a:t>
            </a:r>
          </a:p>
          <a:p>
            <a:r>
              <a:rPr lang="cs-CZ" dirty="0"/>
              <a:t>Podpora ze strany databází</a:t>
            </a:r>
          </a:p>
          <a:p>
            <a:r>
              <a:rPr lang="cs-CZ" dirty="0"/>
              <a:t>Opravy a malé funkce budou přidávány</a:t>
            </a:r>
          </a:p>
          <a:p>
            <a:pPr lvl="1"/>
            <a:r>
              <a:rPr lang="cs-CZ" dirty="0"/>
              <a:t>EF6.2</a:t>
            </a:r>
          </a:p>
          <a:p>
            <a:pPr lvl="1"/>
            <a:endParaRPr lang="cs-CZ" dirty="0"/>
          </a:p>
          <a:p>
            <a:r>
              <a:rPr lang="cs-CZ" dirty="0"/>
              <a:t>v1 neobsahuje všechno jako plnophodnotný ORM</a:t>
            </a:r>
          </a:p>
          <a:p>
            <a:r>
              <a:rPr lang="cs-CZ" dirty="0"/>
              <a:t>Opravdu v1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EF6 vs. EF Core 1.0</a:t>
            </a:r>
          </a:p>
        </p:txBody>
      </p:sp>
    </p:spTree>
    <p:extLst>
      <p:ext uri="{BB962C8B-B14F-4D97-AF65-F5344CB8AC3E}">
        <p14:creationId xmlns:p14="http://schemas.microsoft.com/office/powerpoint/2010/main" val="655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EF6 je aktuálně správná volba pro většinu aplikací</a:t>
            </a:r>
          </a:p>
          <a:p>
            <a:r>
              <a:rPr lang="cs-CZ" dirty="0"/>
              <a:t>Přechod na EF Core není „jen update“</a:t>
            </a:r>
          </a:p>
          <a:p>
            <a:pPr lvl="1"/>
            <a:r>
              <a:rPr lang="cs-CZ" dirty="0"/>
              <a:t>Změny v API a občasné změny v chování</a:t>
            </a:r>
          </a:p>
          <a:p>
            <a:pPr lvl="1"/>
            <a:r>
              <a:rPr lang="cs-CZ" dirty="0"/>
              <a:t>Chybějící funkce</a:t>
            </a:r>
          </a:p>
          <a:p>
            <a:r>
              <a:rPr lang="cs-CZ" dirty="0">
                <a:hlinkClick r:id="rId2"/>
              </a:rPr>
              <a:t>https://docs.efproject.net/en/latest/efcore-vs-ef6/features.html</a:t>
            </a:r>
            <a:endParaRPr lang="cs-CZ" dirty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EF6 vs. EF Core 1.0</a:t>
            </a:r>
          </a:p>
        </p:txBody>
      </p:sp>
    </p:spTree>
    <p:extLst>
      <p:ext uri="{BB962C8B-B14F-4D97-AF65-F5344CB8AC3E}">
        <p14:creationId xmlns:p14="http://schemas.microsoft.com/office/powerpoint/2010/main" val="58604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 Core 1.0 – platformy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855640" y="2062428"/>
            <a:ext cx="6534726" cy="3571881"/>
            <a:chOff x="1084794" y="1212849"/>
            <a:chExt cx="9589815" cy="5607222"/>
          </a:xfrm>
        </p:grpSpPr>
        <p:sp>
          <p:nvSpPr>
            <p:cNvPr id="5" name="Rectangle 4"/>
            <p:cNvSpPr/>
            <p:nvPr/>
          </p:nvSpPr>
          <p:spPr bwMode="auto">
            <a:xfrm>
              <a:off x="1951037" y="1212849"/>
              <a:ext cx="2827243" cy="4125291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547835" tIns="205439" rIns="67130" bIns="67133" numCol="1" rtlCol="0" anchor="t" anchorCtr="0" compatLnSpc="1">
              <a:prstTxWarp prst="textNoShape">
                <a:avLst/>
              </a:prstTxWarp>
            </a:bodyPr>
            <a:lstStyle/>
            <a:p>
              <a:pPr defTabSz="684581"/>
              <a:r>
                <a:rPr lang="en-US" sz="2098" dirty="0">
                  <a:gradFill>
                    <a:gsLst>
                      <a:gs pos="14679">
                        <a:srgbClr val="FFFFFF"/>
                      </a:gs>
                      <a:gs pos="38000">
                        <a:srgbClr val="FFFFFF"/>
                      </a:gs>
                    </a:gsLst>
                    <a:lin ang="5400000" scaled="1"/>
                  </a:gradFill>
                  <a:latin typeface="Segoe UI Light"/>
                </a:rPr>
                <a:t> 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51037" y="1212849"/>
              <a:ext cx="2819630" cy="590465"/>
            </a:xfrm>
            <a:prstGeom prst="rect">
              <a:avLst/>
            </a:prstGeom>
            <a:solidFill>
              <a:srgbClr val="000000">
                <a:alpha val="10196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405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.NET FRAMEWORK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904217" y="1212849"/>
              <a:ext cx="2817908" cy="4125291"/>
            </a:xfrm>
            <a:prstGeom prst="rect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547835" tIns="205439" rIns="67130" bIns="67133" numCol="1" rtlCol="0" anchor="t" anchorCtr="0" compatLnSpc="1">
              <a:prstTxWarp prst="textNoShape">
                <a:avLst/>
              </a:prstTxWarp>
            </a:bodyPr>
            <a:lstStyle/>
            <a:p>
              <a:pPr defTabSz="684581"/>
              <a:r>
                <a:rPr lang="en-US" sz="2098" dirty="0">
                  <a:gradFill>
                    <a:gsLst>
                      <a:gs pos="14679">
                        <a:srgbClr val="FFFFFF"/>
                      </a:gs>
                      <a:gs pos="38000">
                        <a:srgbClr val="FFFFFF"/>
                      </a:gs>
                    </a:gsLst>
                    <a:lin ang="5400000" scaled="1"/>
                  </a:gradFill>
                  <a:latin typeface="Segoe UI Light"/>
                </a:rPr>
                <a:t> 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11805" y="1212849"/>
              <a:ext cx="2810321" cy="590465"/>
            </a:xfrm>
            <a:prstGeom prst="rect">
              <a:avLst/>
            </a:prstGeom>
            <a:solidFill>
              <a:srgbClr val="000000">
                <a:alpha val="10196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405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.NET CORE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847012" y="1214056"/>
              <a:ext cx="2822415" cy="4125291"/>
            </a:xfrm>
            <a:prstGeom prst="rect">
              <a:avLst/>
            </a:prstGeom>
            <a:solidFill>
              <a:schemeClr val="accent2">
                <a:lumMod val="90000"/>
                <a:lumOff val="10000"/>
              </a:schemeClr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547835" tIns="205439" rIns="67130" bIns="67133" numCol="1" rtlCol="0" anchor="t" anchorCtr="0" compatLnSpc="1">
              <a:prstTxWarp prst="textNoShape">
                <a:avLst/>
              </a:prstTxWarp>
            </a:bodyPr>
            <a:lstStyle/>
            <a:p>
              <a:pPr defTabSz="684581"/>
              <a:r>
                <a:rPr lang="en-US" sz="2098" dirty="0">
                  <a:gradFill>
                    <a:gsLst>
                      <a:gs pos="14679">
                        <a:srgbClr val="FFFFFF"/>
                      </a:gs>
                      <a:gs pos="38000">
                        <a:srgbClr val="FFFFFF"/>
                      </a:gs>
                    </a:gsLst>
                    <a:lin ang="5400000" scaled="1"/>
                  </a:gradFill>
                  <a:latin typeface="Segoe UI Light"/>
                </a:rPr>
                <a:t> 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47012" y="1214056"/>
              <a:ext cx="2822415" cy="590465"/>
            </a:xfrm>
            <a:prstGeom prst="rect">
              <a:avLst/>
            </a:prstGeom>
            <a:solidFill>
              <a:srgbClr val="000000">
                <a:alpha val="10196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405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XAMARIN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54593" y="1969415"/>
              <a:ext cx="8714834" cy="1462909"/>
            </a:xfrm>
            <a:prstGeom prst="rect">
              <a:avLst/>
            </a:prstGeom>
            <a:solidFill>
              <a:srgbClr val="000000">
                <a:alpha val="20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lang="en-US" sz="1071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84794" y="1969415"/>
              <a:ext cx="736997" cy="1462909"/>
            </a:xfrm>
            <a:prstGeom prst="rect">
              <a:avLst/>
            </a:prstGeom>
            <a:solidFill>
              <a:schemeClr val="accent5"/>
            </a:solidFill>
          </p:spPr>
          <p:txBody>
            <a:bodyPr vert="vert270" wrap="square" rtlCol="0" anchor="ctr">
              <a:no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defRPr>
              </a:lvl1pPr>
            </a:lstStyle>
            <a:p>
              <a:r>
                <a:rPr lang="en-US" sz="1071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APP</a:t>
              </a:r>
            </a:p>
            <a:p>
              <a:r>
                <a:rPr lang="en-US" sz="1071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MODELS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54593" y="3606043"/>
              <a:ext cx="8714834" cy="1508625"/>
            </a:xfrm>
            <a:prstGeom prst="rect">
              <a:avLst/>
            </a:prstGeom>
            <a:solidFill>
              <a:srgbClr val="000000">
                <a:alpha val="20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lang="en-US" sz="1071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84794" y="3606043"/>
              <a:ext cx="736997" cy="1508625"/>
            </a:xfrm>
            <a:prstGeom prst="rect">
              <a:avLst/>
            </a:prstGeom>
            <a:solidFill>
              <a:schemeClr val="accent5"/>
            </a:solidFill>
          </p:spPr>
          <p:txBody>
            <a:bodyPr vert="vert270" wrap="square" rtlCol="0" anchor="ctr">
              <a:noAutofit/>
            </a:bodyPr>
            <a:lstStyle/>
            <a:p>
              <a:pPr algn="ctr"/>
              <a:r>
                <a:rPr lang="en-US" sz="1071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BASE</a:t>
              </a:r>
            </a:p>
            <a:p>
              <a:pPr algn="ctr"/>
              <a:r>
                <a:rPr lang="en-US" sz="1071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LIBRARIES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93058" y="4075312"/>
              <a:ext cx="2743200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Base Class Library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41571" y="4075312"/>
              <a:ext cx="2743200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Core Library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86619" y="4075312"/>
              <a:ext cx="2743200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Mono Class Library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10487" y="2828464"/>
              <a:ext cx="1300333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ASP.NET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16719" y="2168699"/>
              <a:ext cx="1573201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WinForms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48108" y="2168699"/>
              <a:ext cx="981530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WPF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41161" y="2168699"/>
              <a:ext cx="1360330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UWP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33465" y="2828464"/>
              <a:ext cx="1554339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ASP.NET Core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38171" y="2859612"/>
              <a:ext cx="358042" cy="4036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71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*</a:t>
              </a:r>
              <a:endParaRPr lang="en-US" sz="1071" dirty="0"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42869" y="2168699"/>
              <a:ext cx="1172385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iOS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293160" y="2498581"/>
              <a:ext cx="1203962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Android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1951232" y="5459552"/>
              <a:ext cx="8723377" cy="1360519"/>
              <a:chOff x="1973256" y="5338408"/>
              <a:chExt cx="8553107" cy="1333964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1973257" y="5338408"/>
                <a:ext cx="8553106" cy="1333964"/>
              </a:xfrm>
              <a:prstGeom prst="rect">
                <a:avLst/>
              </a:prstGeom>
              <a:solidFill>
                <a:schemeClr val="accent5"/>
              </a:solidFill>
            </p:spPr>
            <p:txBody>
              <a:bodyPr wrap="square" rtlCol="0" anchor="ctr">
                <a:noAutofit/>
              </a:bodyPr>
              <a:lstStyle/>
              <a:p>
                <a:pPr algn="ctr"/>
                <a:endParaRPr lang="en-US" sz="1071" dirty="0">
                  <a:latin typeface="Segoe UI Semilight" panose="020B0402040204020203" pitchFamily="34" charset="0"/>
                  <a:cs typeface="Segoe UI Semilight" panose="020B04020402040202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811442" y="5777636"/>
                <a:ext cx="2060130" cy="451493"/>
              </a:xfrm>
              <a:prstGeom prst="rect">
                <a:avLst/>
              </a:prstGeom>
              <a:solidFill>
                <a:srgbClr val="000000">
                  <a:alpha val="10196"/>
                </a:srgbClr>
              </a:solidFill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71" dirty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Compilers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235634" y="5777636"/>
                <a:ext cx="2060130" cy="451493"/>
              </a:xfrm>
              <a:prstGeom prst="rect">
                <a:avLst/>
              </a:prstGeom>
              <a:solidFill>
                <a:srgbClr val="000000">
                  <a:alpha val="10196"/>
                </a:srgbClr>
              </a:solidFill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71" dirty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Languages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659826" y="5777636"/>
                <a:ext cx="2060130" cy="451493"/>
              </a:xfrm>
              <a:prstGeom prst="rect">
                <a:avLst/>
              </a:prstGeom>
              <a:solidFill>
                <a:srgbClr val="000000">
                  <a:alpha val="10196"/>
                </a:srgbClr>
              </a:solidFill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71" dirty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Runtime components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973256" y="5338408"/>
                <a:ext cx="8553106" cy="326690"/>
              </a:xfrm>
              <a:prstGeom prst="rect">
                <a:avLst/>
              </a:prstGeom>
              <a:solidFill>
                <a:srgbClr val="000000">
                  <a:alpha val="10196"/>
                </a:srgbClr>
              </a:solidFill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71" dirty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COMMON INFRASTRUCTURE</a:t>
                </a: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8042868" y="2828464"/>
              <a:ext cx="1171549" cy="46048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 X</a:t>
              </a:r>
              <a:endParaRPr lang="en-US" sz="107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909438" y="6283391"/>
              <a:ext cx="1176098" cy="460481"/>
            </a:xfrm>
            <a:prstGeom prst="rect">
              <a:avLst/>
            </a:prstGeom>
            <a:solidFill>
              <a:srgbClr val="0060AC"/>
            </a:solidFill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algn="ctr">
                <a:defRPr sz="1428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defRPr>
              </a:lvl1pPr>
            </a:lstStyle>
            <a:p>
              <a:r>
                <a:rPr lang="en-US" sz="1071" dirty="0"/>
                <a:t>EF6.x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122048" y="6283390"/>
              <a:ext cx="1176098" cy="460481"/>
            </a:xfrm>
            <a:prstGeom prst="rect">
              <a:avLst/>
            </a:prstGeom>
            <a:solidFill>
              <a:srgbClr val="0060AC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71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EF Core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928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Relační + nerelační</a:t>
            </a:r>
          </a:p>
          <a:p>
            <a:pPr lvl="1"/>
            <a:r>
              <a:rPr lang="cs-CZ" dirty="0"/>
              <a:t>SQL Server, SQLite, Postgres, SQL Compact</a:t>
            </a:r>
          </a:p>
          <a:p>
            <a:pPr lvl="1"/>
            <a:r>
              <a:rPr lang="cs-CZ" dirty="0"/>
              <a:t>Redis</a:t>
            </a:r>
          </a:p>
          <a:p>
            <a:pPr lvl="1"/>
            <a:r>
              <a:rPr lang="cs-CZ" dirty="0"/>
              <a:t>Azure Table Storage</a:t>
            </a:r>
          </a:p>
          <a:p>
            <a:pPr lvl="1"/>
            <a:r>
              <a:rPr lang="cs-CZ" dirty="0"/>
              <a:t>In-memory</a:t>
            </a:r>
          </a:p>
          <a:p>
            <a:r>
              <a:rPr lang="cs-CZ" dirty="0"/>
              <a:t>v1.0 pouze relační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 Core 1.0 – úložiště</a:t>
            </a:r>
          </a:p>
        </p:txBody>
      </p:sp>
    </p:spTree>
    <p:extLst>
      <p:ext uri="{BB962C8B-B14F-4D97-AF65-F5344CB8AC3E}">
        <p14:creationId xmlns:p14="http://schemas.microsoft.com/office/powerpoint/2010/main" val="297030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Dávkové SaveChanges</a:t>
            </a:r>
          </a:p>
          <a:p>
            <a:r>
              <a:rPr lang="cs-CZ" dirty="0"/>
              <a:t>Části LINQ dotazu vyhodnocované na klientovi</a:t>
            </a:r>
          </a:p>
          <a:p>
            <a:r>
              <a:rPr lang="cs-CZ" dirty="0"/>
              <a:t>Shadow state</a:t>
            </a:r>
          </a:p>
          <a:p>
            <a:r>
              <a:rPr lang="cs-CZ" dirty="0"/>
              <a:t>Sekvence v SQL Serveru</a:t>
            </a:r>
          </a:p>
          <a:p>
            <a:r>
              <a:rPr lang="cs-CZ" dirty="0"/>
              <a:t>Alternativní klíče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 Core 1.0 – nové funkce</a:t>
            </a:r>
          </a:p>
        </p:txBody>
      </p:sp>
    </p:spTree>
    <p:extLst>
      <p:ext uri="{BB962C8B-B14F-4D97-AF65-F5344CB8AC3E}">
        <p14:creationId xmlns:p14="http://schemas.microsoft.com/office/powerpoint/2010/main" val="364378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Jádro modulární</a:t>
            </a:r>
          </a:p>
          <a:p>
            <a:r>
              <a:rPr lang="cs-CZ" dirty="0"/>
              <a:t>Služby a dependency injection</a:t>
            </a:r>
          </a:p>
          <a:p>
            <a:r>
              <a:rPr lang="cs-CZ" dirty="0"/>
              <a:t>Optimalizace spotřeby RAM a CPU</a:t>
            </a:r>
          </a:p>
          <a:p>
            <a:r>
              <a:rPr lang="cs-CZ"/>
              <a:t>Pay-per-play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 Core 1.0 – modularita</a:t>
            </a:r>
          </a:p>
        </p:txBody>
      </p:sp>
    </p:spTree>
    <p:extLst>
      <p:ext uri="{BB962C8B-B14F-4D97-AF65-F5344CB8AC3E}">
        <p14:creationId xmlns:p14="http://schemas.microsoft.com/office/powerpoint/2010/main" val="8285105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2986</TotalTime>
  <Words>269</Words>
  <Application>Microsoft Office PowerPoint</Application>
  <PresentationFormat>Widescreen</PresentationFormat>
  <Paragraphs>91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Segoe UI Semibold</vt:lpstr>
      <vt:lpstr>Segoe UI Semilight</vt:lpstr>
      <vt:lpstr>Wingdings</vt:lpstr>
      <vt:lpstr>Gopas 1  (3 barvy)</vt:lpstr>
      <vt:lpstr>Entity Framework Core - vo co de?</vt:lpstr>
      <vt:lpstr>Historie verzí</vt:lpstr>
      <vt:lpstr>EF Core</vt:lpstr>
      <vt:lpstr>EF6 vs. EF Core 1.0</vt:lpstr>
      <vt:lpstr>EF6 vs. EF Core 1.0</vt:lpstr>
      <vt:lpstr>EF Core 1.0 – platformy</vt:lpstr>
      <vt:lpstr>EF Core 1.0 – úložiště</vt:lpstr>
      <vt:lpstr>EF Core 1.0 – nové funkce</vt:lpstr>
      <vt:lpstr>EF Core 1.0 – modularita</vt:lpstr>
      <vt:lpstr>EF Core 1.0 – modularita</vt:lpstr>
      <vt:lpstr>Demo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Entity Framework Core - vo co de?</dc:title>
  <dc:creator>David Gešvindr</dc:creator>
  <cp:lastModifiedBy>David Gešvindr</cp:lastModifiedBy>
  <cp:revision>198</cp:revision>
  <dcterms:created xsi:type="dcterms:W3CDTF">2014-11-11T15:45:29Z</dcterms:created>
  <dcterms:modified xsi:type="dcterms:W3CDTF">2016-10-10T08:22:28Z</dcterms:modified>
</cp:coreProperties>
</file>