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9" r:id="rId2"/>
    <p:sldId id="261" r:id="rId3"/>
    <p:sldId id="262" r:id="rId4"/>
    <p:sldId id="263" r:id="rId5"/>
    <p:sldId id="264" r:id="rId6"/>
    <p:sldId id="266" r:id="rId7"/>
    <p:sldId id="267" r:id="rId8"/>
    <p:sldId id="268" r:id="rId9"/>
    <p:sldId id="269" r:id="rId10"/>
    <p:sldId id="270" r:id="rId11"/>
    <p:sldId id="275" r:id="rId12"/>
    <p:sldId id="276" r:id="rId13"/>
    <p:sldId id="274" r:id="rId14"/>
    <p:sldId id="272" r:id="rId15"/>
    <p:sldId id="277" r:id="rId16"/>
    <p:sldId id="271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8132"/>
    <a:srgbClr val="0096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74" autoAdjust="0"/>
    <p:restoredTop sz="91024" autoAdjust="0"/>
  </p:normalViewPr>
  <p:slideViewPr>
    <p:cSldViewPr snapToGrid="0">
      <p:cViewPr varScale="1">
        <p:scale>
          <a:sx n="83" d="100"/>
          <a:sy n="83" d="100"/>
        </p:scale>
        <p:origin x="55" y="4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DCBB5-9E8F-4C3C-B3FF-42B56171167A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86336-D277-4B30-A6AE-9563521DF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7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866527"/>
          </a:xfrm>
        </p:spPr>
        <p:txBody>
          <a:bodyPr>
            <a:normAutofit/>
          </a:bodyPr>
          <a:lstStyle>
            <a:lvl1pPr>
              <a:defRPr sz="54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přednášky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0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  <p:sp>
        <p:nvSpPr>
          <p:cNvPr id="5" name="Zástupný symbol pro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8" y="2997200"/>
            <a:ext cx="10562167" cy="863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cs-CZ" dirty="0"/>
              <a:t>Podtitul</a:t>
            </a:r>
          </a:p>
        </p:txBody>
      </p:sp>
    </p:spTree>
    <p:extLst>
      <p:ext uri="{BB962C8B-B14F-4D97-AF65-F5344CB8AC3E}">
        <p14:creationId xmlns:p14="http://schemas.microsoft.com/office/powerpoint/2010/main" val="3215842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ředělov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dirty="0"/>
              <a:t>Název sekce 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965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051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98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0886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39" y="1189177"/>
            <a:ext cx="11653523" cy="2184808"/>
          </a:xfrm>
        </p:spPr>
        <p:txBody>
          <a:bodyPr>
            <a:spAutoFit/>
          </a:bodyPr>
          <a:lstStyle>
            <a:lvl3pPr>
              <a:defRPr sz="2353"/>
            </a:lvl3pPr>
            <a:lvl4pPr>
              <a:defRPr sz="1961"/>
            </a:lvl4pPr>
            <a:lvl5pPr>
              <a:defRPr sz="196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889618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241623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2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772816"/>
            <a:ext cx="10972800" cy="446449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6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1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413792"/>
            <a:ext cx="10972800" cy="782960"/>
          </a:xfrm>
        </p:spPr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412776"/>
            <a:ext cx="10972800" cy="4824536"/>
          </a:xfrm>
        </p:spPr>
        <p:txBody>
          <a:bodyPr>
            <a:normAutofit/>
          </a:bodyPr>
          <a:lstStyle>
            <a:lvl1pPr>
              <a:defRPr sz="2800"/>
            </a:lvl1pPr>
            <a:lvl2pPr marL="628650" indent="-285750">
              <a:buFont typeface="Segoe UI" panose="020B0502040204020203" pitchFamily="34" charset="0"/>
              <a:buChar char="−"/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7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kurzu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024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609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97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53337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61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70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1742827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1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0784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3440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3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Čty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3933056"/>
            <a:ext cx="5390389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2011" y="1700809"/>
            <a:ext cx="5390389" cy="21602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6192011" y="3933056"/>
            <a:ext cx="5328203" cy="215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23392" y="1700808"/>
            <a:ext cx="5376597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70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413792"/>
            <a:ext cx="109728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10972800" cy="45365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9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  <p:grpSp>
        <p:nvGrpSpPr>
          <p:cNvPr id="24" name="Skupina 23"/>
          <p:cNvGrpSpPr/>
          <p:nvPr userDrawn="1"/>
        </p:nvGrpSpPr>
        <p:grpSpPr bwMode="gray">
          <a:xfrm flipH="1">
            <a:off x="6096000" y="0"/>
            <a:ext cx="6096000" cy="151200"/>
            <a:chOff x="3203928" y="2491755"/>
            <a:chExt cx="2160000" cy="72000"/>
          </a:xfrm>
        </p:grpSpPr>
        <p:sp>
          <p:nvSpPr>
            <p:cNvPr id="25" name="Obdélník 24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26" name="Obdélník 25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30" name="Obdélník 29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561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5" r:id="rId13"/>
    <p:sldLayoutId id="2147483677" r:id="rId14"/>
    <p:sldLayoutId id="2147483678" r:id="rId15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spc="-60" baseline="0">
          <a:solidFill>
            <a:schemeClr val="tx2"/>
          </a:soli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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Arial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§"/>
        <a:defRPr sz="2000" i="1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loslav.peterka@biexperts.cz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miloslav.peterka@biexperts.cz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/>
              <a:t>MS </a:t>
            </a:r>
            <a:r>
              <a:rPr lang="cs-CZ" sz="5400" dirty="0"/>
              <a:t>SQL Server</a:t>
            </a:r>
            <a:r>
              <a:rPr lang="en-US" sz="5400" dirty="0"/>
              <a:t> </a:t>
            </a:r>
            <a:r>
              <a:rPr lang="en-US" sz="5400" dirty="0" err="1"/>
              <a:t>stoj</a:t>
            </a:r>
            <a:r>
              <a:rPr lang="cs-CZ" sz="5400" dirty="0" err="1"/>
              <a:t>ící</a:t>
            </a:r>
            <a:r>
              <a:rPr lang="cs-CZ" sz="5400" dirty="0"/>
              <a:t>, bdící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Miloslav Peterka</a:t>
            </a:r>
            <a:r>
              <a:rPr lang="en-US" b="1" dirty="0"/>
              <a:t>, BI Experts, s.r.o.</a:t>
            </a:r>
            <a:endParaRPr lang="cs-CZ" b="1" dirty="0"/>
          </a:p>
          <a:p>
            <a:r>
              <a:rPr lang="cs-CZ" sz="2000" dirty="0"/>
              <a:t>MCSE: Data </a:t>
            </a:r>
            <a:r>
              <a:rPr lang="cs-CZ" sz="2000" dirty="0" err="1"/>
              <a:t>Platform</a:t>
            </a:r>
            <a:r>
              <a:rPr lang="en-US" sz="2000" dirty="0"/>
              <a:t> </a:t>
            </a:r>
            <a:r>
              <a:rPr lang="en-US" dirty="0"/>
              <a:t>|</a:t>
            </a:r>
            <a:r>
              <a:rPr lang="en-US" sz="2000" dirty="0"/>
              <a:t> Business Intelligence | Data Management and Analytics</a:t>
            </a:r>
            <a:endParaRPr lang="cs-CZ" sz="2000" dirty="0"/>
          </a:p>
          <a:p>
            <a:r>
              <a:rPr lang="cs-CZ" dirty="0">
                <a:hlinkClick r:id="rId3"/>
              </a:rPr>
              <a:t>miloslav.peterka@biexperts.cz</a:t>
            </a:r>
            <a:endParaRPr lang="en-US" dirty="0"/>
          </a:p>
          <a:p>
            <a:r>
              <a:rPr lang="cs-CZ" dirty="0"/>
              <a:t> </a:t>
            </a:r>
            <a:endParaRPr lang="cs-CZ" sz="2000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5703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Běžné prostoje -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PAGEIOLATCH_XX</a:t>
            </a:r>
          </a:p>
          <a:p>
            <a:pPr lvl="1"/>
            <a:r>
              <a:rPr lang="cs-CZ" dirty="0"/>
              <a:t>Nastává, pokud úloha požaduje datovou stránku, která není v paměti</a:t>
            </a:r>
          </a:p>
          <a:p>
            <a:pPr lvl="1"/>
            <a:r>
              <a:rPr lang="cs-CZ" dirty="0"/>
              <a:t>Je alokována stránka v paměťovém </a:t>
            </a:r>
            <a:r>
              <a:rPr lang="cs-CZ" dirty="0" err="1"/>
              <a:t>bufferu</a:t>
            </a:r>
            <a:r>
              <a:rPr lang="cs-CZ" dirty="0"/>
              <a:t>, na které se drží </a:t>
            </a:r>
            <a:r>
              <a:rPr lang="cs-CZ" dirty="0" err="1"/>
              <a:t>latch</a:t>
            </a:r>
            <a:r>
              <a:rPr lang="cs-CZ" dirty="0"/>
              <a:t>, dokud není stránka načtena z disku</a:t>
            </a:r>
          </a:p>
          <a:p>
            <a:pPr lvl="1"/>
            <a:r>
              <a:rPr lang="cs-CZ" dirty="0"/>
              <a:t>SH pro čtení, EX pro zápis</a:t>
            </a:r>
          </a:p>
          <a:p>
            <a:pPr lvl="1"/>
            <a:r>
              <a:rPr lang="cs-CZ" dirty="0"/>
              <a:t>Možné příčiny</a:t>
            </a:r>
          </a:p>
          <a:p>
            <a:pPr lvl="2"/>
            <a:r>
              <a:rPr lang="cs-CZ" dirty="0"/>
              <a:t>Špatné dotazy</a:t>
            </a:r>
            <a:r>
              <a:rPr lang="en-US" dirty="0"/>
              <a:t> (</a:t>
            </a:r>
            <a:r>
              <a:rPr lang="cs-CZ" dirty="0"/>
              <a:t>č</a:t>
            </a:r>
            <a:r>
              <a:rPr lang="en-US" dirty="0" err="1"/>
              <a:t>asto</a:t>
            </a:r>
            <a:r>
              <a:rPr lang="en-US" dirty="0"/>
              <a:t> s </a:t>
            </a:r>
            <a:r>
              <a:rPr lang="en-US" dirty="0" err="1"/>
              <a:t>vysok</a:t>
            </a:r>
            <a:r>
              <a:rPr lang="cs-CZ" dirty="0"/>
              <a:t>ý</a:t>
            </a:r>
            <a:r>
              <a:rPr lang="en-US" dirty="0"/>
              <a:t>m CXPACKET </a:t>
            </a:r>
            <a:r>
              <a:rPr lang="cs-CZ" dirty="0"/>
              <a:t>díky paralelním </a:t>
            </a:r>
            <a:r>
              <a:rPr lang="cs-CZ" dirty="0" err="1"/>
              <a:t>skenům</a:t>
            </a:r>
            <a:r>
              <a:rPr lang="en-US" dirty="0"/>
              <a:t>)</a:t>
            </a:r>
          </a:p>
          <a:p>
            <a:pPr lvl="2"/>
            <a:r>
              <a:rPr lang="cs-CZ" dirty="0"/>
              <a:t>Nedostatek paměti</a:t>
            </a:r>
          </a:p>
          <a:p>
            <a:pPr lvl="2"/>
            <a:r>
              <a:rPr lang="cs-CZ" dirty="0"/>
              <a:t>Nedostatečná propustnost IO subsystému</a:t>
            </a:r>
          </a:p>
          <a:p>
            <a:pPr lvl="1"/>
            <a:r>
              <a:rPr lang="cs-CZ" dirty="0"/>
              <a:t>Vhodné korelovat s </a:t>
            </a:r>
            <a:r>
              <a:rPr lang="cs-CZ" dirty="0" err="1"/>
              <a:t>sys.dm_io_virtual_file_stats</a:t>
            </a:r>
            <a:r>
              <a:rPr lang="cs-CZ" dirty="0"/>
              <a:t> a čítači objektu </a:t>
            </a:r>
            <a:r>
              <a:rPr lang="cs-CZ" dirty="0" err="1"/>
              <a:t>PhysicalDisk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9839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Běžné prostoje -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WRITELOG</a:t>
            </a:r>
          </a:p>
          <a:p>
            <a:pPr lvl="1"/>
            <a:r>
              <a:rPr lang="en-US" dirty="0"/>
              <a:t>SQL Server </a:t>
            </a:r>
            <a:r>
              <a:rPr lang="en-US" dirty="0" err="1"/>
              <a:t>zapisuje</a:t>
            </a:r>
            <a:r>
              <a:rPr lang="en-US" dirty="0"/>
              <a:t> </a:t>
            </a:r>
            <a:r>
              <a:rPr lang="cs-CZ" dirty="0"/>
              <a:t>při potvrzení transakce log záznamy z paměti na disk</a:t>
            </a:r>
          </a:p>
          <a:p>
            <a:pPr lvl="1"/>
            <a:r>
              <a:rPr lang="cs-CZ" dirty="0"/>
              <a:t>WRITELOG reprezentuje čekání na zápis dat do transakčního logu</a:t>
            </a:r>
          </a:p>
          <a:p>
            <a:pPr lvl="2"/>
            <a:r>
              <a:rPr lang="cs-CZ" dirty="0"/>
              <a:t>Operace synchronní s potvrzením transakce</a:t>
            </a:r>
          </a:p>
          <a:p>
            <a:pPr lvl="1"/>
            <a:r>
              <a:rPr lang="cs-CZ" dirty="0"/>
              <a:t>Typicky vzniká při uložení transakčních logů z více intenzivně využívaných databází na jednom disku</a:t>
            </a:r>
          </a:p>
          <a:p>
            <a:pPr lvl="1"/>
            <a:r>
              <a:rPr lang="cs-CZ" dirty="0"/>
              <a:t>Zbytečné zápisy generuje například</a:t>
            </a:r>
          </a:p>
          <a:p>
            <a:pPr lvl="2"/>
            <a:r>
              <a:rPr lang="cs-CZ" dirty="0"/>
              <a:t>Údržba nevyužitých </a:t>
            </a:r>
            <a:r>
              <a:rPr lang="cs-CZ" dirty="0" err="1"/>
              <a:t>neklastrovaných</a:t>
            </a:r>
            <a:r>
              <a:rPr lang="cs-CZ" dirty="0"/>
              <a:t> indexů</a:t>
            </a:r>
          </a:p>
          <a:p>
            <a:pPr lvl="2"/>
            <a:r>
              <a:rPr lang="cs-CZ" dirty="0"/>
              <a:t>Nadměrný </a:t>
            </a:r>
            <a:r>
              <a:rPr lang="cs-CZ" dirty="0" err="1"/>
              <a:t>rebuild</a:t>
            </a:r>
            <a:r>
              <a:rPr lang="cs-CZ" dirty="0"/>
              <a:t> indexů</a:t>
            </a:r>
          </a:p>
          <a:p>
            <a:pPr lvl="2"/>
            <a:r>
              <a:rPr lang="cs-CZ" dirty="0"/>
              <a:t>Konstantní dělení stránek</a:t>
            </a:r>
          </a:p>
        </p:txBody>
      </p:sp>
    </p:spTree>
    <p:extLst>
      <p:ext uri="{BB962C8B-B14F-4D97-AF65-F5344CB8AC3E}">
        <p14:creationId xmlns:p14="http://schemas.microsoft.com/office/powerpoint/2010/main" val="3739591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Běžné prostoje -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IO_COMPLETION a ASYNC_IO_COMPLETION</a:t>
            </a:r>
          </a:p>
          <a:p>
            <a:pPr lvl="1"/>
            <a:r>
              <a:rPr lang="cs-CZ" dirty="0"/>
              <a:t>Prostoj generován synchronními IO operacemi, které nepracují s tabulkami (</a:t>
            </a:r>
            <a:r>
              <a:rPr lang="cs-CZ" dirty="0" err="1"/>
              <a:t>buffer</a:t>
            </a:r>
            <a:r>
              <a:rPr lang="cs-CZ" dirty="0"/>
              <a:t> poolem), například:</a:t>
            </a:r>
          </a:p>
          <a:p>
            <a:pPr lvl="2"/>
            <a:r>
              <a:rPr lang="cs-CZ" dirty="0"/>
              <a:t>Čtení logu při zotavení</a:t>
            </a:r>
          </a:p>
          <a:p>
            <a:pPr lvl="2"/>
            <a:r>
              <a:rPr lang="cs-CZ" dirty="0"/>
              <a:t>Čtení alokačních bitmap</a:t>
            </a:r>
          </a:p>
          <a:p>
            <a:pPr lvl="2"/>
            <a:r>
              <a:rPr lang="cs-CZ" dirty="0"/>
              <a:t>Zápis mezivýsledků třídění, </a:t>
            </a:r>
            <a:r>
              <a:rPr lang="cs-CZ" dirty="0" err="1"/>
              <a:t>merge</a:t>
            </a:r>
            <a:r>
              <a:rPr lang="cs-CZ" dirty="0"/>
              <a:t> </a:t>
            </a:r>
            <a:r>
              <a:rPr lang="cs-CZ" dirty="0" err="1"/>
              <a:t>joinů</a:t>
            </a:r>
            <a:endParaRPr lang="cs-CZ" dirty="0"/>
          </a:p>
          <a:p>
            <a:pPr lvl="2"/>
            <a:r>
              <a:rPr lang="cs-CZ" dirty="0" err="1"/>
              <a:t>Checkpoint</a:t>
            </a:r>
            <a:r>
              <a:rPr lang="cs-CZ" dirty="0"/>
              <a:t> na začátku zálohování</a:t>
            </a:r>
          </a:p>
          <a:p>
            <a:pPr lvl="2"/>
            <a:r>
              <a:rPr lang="cs-CZ" dirty="0"/>
              <a:t>Čtení ze zálohy během zálohování</a:t>
            </a:r>
          </a:p>
        </p:txBody>
      </p:sp>
    </p:spTree>
    <p:extLst>
      <p:ext uri="{BB962C8B-B14F-4D97-AF65-F5344CB8AC3E}">
        <p14:creationId xmlns:p14="http://schemas.microsoft.com/office/powerpoint/2010/main" val="748301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Běžné prostoje - CPU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CXPACKET</a:t>
            </a:r>
          </a:p>
          <a:p>
            <a:pPr lvl="1"/>
            <a:r>
              <a:rPr lang="cs-CZ" dirty="0"/>
              <a:t>Vzniká při synchronizaci paralelních exekučních plánů</a:t>
            </a:r>
          </a:p>
          <a:p>
            <a:pPr lvl="1"/>
            <a:r>
              <a:rPr lang="cs-CZ" dirty="0"/>
              <a:t>Často představuje důsledek, nikoli příčinu</a:t>
            </a:r>
          </a:p>
          <a:p>
            <a:pPr lvl="1"/>
            <a:r>
              <a:rPr lang="cs-CZ" dirty="0"/>
              <a:t>Snížení možné</a:t>
            </a:r>
          </a:p>
          <a:p>
            <a:pPr lvl="2"/>
            <a:r>
              <a:rPr lang="cs-CZ" dirty="0"/>
              <a:t>Zvýšením prahu pro paralelní plány</a:t>
            </a:r>
          </a:p>
          <a:p>
            <a:pPr lvl="2"/>
            <a:r>
              <a:rPr lang="cs-CZ" dirty="0"/>
              <a:t>Snížením míry paralelismu</a:t>
            </a:r>
          </a:p>
          <a:p>
            <a:pPr lvl="2"/>
            <a:r>
              <a:rPr lang="cs-CZ" dirty="0"/>
              <a:t>Odstraněním skutečné příčiny blokující paralelní úlohu (IO</a:t>
            </a:r>
            <a:r>
              <a:rPr lang="cs-CZ"/>
              <a:t>, statistiky, …)</a:t>
            </a:r>
            <a:endParaRPr lang="cs-CZ" dirty="0"/>
          </a:p>
          <a:p>
            <a:pPr lvl="1"/>
            <a:r>
              <a:rPr lang="cs-CZ" dirty="0"/>
              <a:t>Nový CXCONSUMER odlišuje nepodstatné</a:t>
            </a:r>
          </a:p>
          <a:p>
            <a:pPr lvl="1"/>
            <a:r>
              <a:rPr lang="cs-CZ" dirty="0"/>
              <a:t>Paralelismus problémem, pokud s CXPACKED dominují</a:t>
            </a:r>
          </a:p>
          <a:p>
            <a:pPr lvl="2"/>
            <a:r>
              <a:rPr lang="cs-CZ" dirty="0"/>
              <a:t>LATCH_EX (ACCESS_METHODS_DATASET_PARENT)</a:t>
            </a:r>
          </a:p>
          <a:p>
            <a:pPr lvl="2"/>
            <a:r>
              <a:rPr lang="cs-CZ" dirty="0"/>
              <a:t>SOS_SCHEDULER_YIELD</a:t>
            </a:r>
          </a:p>
        </p:txBody>
      </p:sp>
    </p:spTree>
    <p:extLst>
      <p:ext uri="{BB962C8B-B14F-4D97-AF65-F5344CB8AC3E}">
        <p14:creationId xmlns:p14="http://schemas.microsoft.com/office/powerpoint/2010/main" val="3284034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Běžné prostoje - CPU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SOS_SCHEDULER_YIELD</a:t>
            </a:r>
          </a:p>
          <a:p>
            <a:pPr lvl="1"/>
            <a:r>
              <a:rPr lang="en-US" dirty="0" err="1"/>
              <a:t>Vznik</a:t>
            </a:r>
            <a:r>
              <a:rPr lang="cs-CZ" dirty="0"/>
              <a:t>á v důsledku kooperativního multitaskingu v SQLOS</a:t>
            </a:r>
          </a:p>
          <a:p>
            <a:pPr lvl="1"/>
            <a:r>
              <a:rPr lang="cs-CZ" dirty="0" err="1"/>
              <a:t>Task</a:t>
            </a:r>
            <a:r>
              <a:rPr lang="cs-CZ" dirty="0"/>
              <a:t>, který vyčerpá </a:t>
            </a:r>
            <a:r>
              <a:rPr lang="cs-CZ" dirty="0" err="1"/>
              <a:t>quantum</a:t>
            </a:r>
            <a:r>
              <a:rPr lang="cs-CZ" dirty="0"/>
              <a:t>, generuje SOS_SCHEDULER_YIELD</a:t>
            </a:r>
          </a:p>
          <a:p>
            <a:pPr lvl="1"/>
            <a:r>
              <a:rPr lang="cs-CZ" dirty="0"/>
              <a:t>Často indikátor rozsáhlých </a:t>
            </a:r>
            <a:r>
              <a:rPr lang="cs-CZ" dirty="0" err="1"/>
              <a:t>skenů</a:t>
            </a:r>
            <a:endParaRPr lang="cs-CZ" dirty="0"/>
          </a:p>
          <a:p>
            <a:pPr lvl="1"/>
            <a:r>
              <a:rPr lang="cs-CZ" dirty="0"/>
              <a:t>Pokud se nevyskytuje současně s prostoji PAGEIOLATCH_*, ukazuje na nedostatečný výpočetní výkon</a:t>
            </a:r>
          </a:p>
          <a:p>
            <a:endParaRPr lang="cs-CZ" dirty="0"/>
          </a:p>
          <a:p>
            <a:r>
              <a:rPr lang="cs-CZ" dirty="0"/>
              <a:t>Úzké hrdlo na straně CPU se dále typicky projevuje </a:t>
            </a:r>
          </a:p>
          <a:p>
            <a:pPr lvl="1"/>
            <a:r>
              <a:rPr lang="cs-CZ" dirty="0"/>
              <a:t>Velkým počtem úloh v </a:t>
            </a:r>
            <a:r>
              <a:rPr lang="cs-CZ" dirty="0" err="1"/>
              <a:t>runnable</a:t>
            </a:r>
            <a:r>
              <a:rPr lang="cs-CZ" dirty="0"/>
              <a:t> frontě</a:t>
            </a:r>
          </a:p>
          <a:p>
            <a:pPr lvl="1"/>
            <a:r>
              <a:rPr lang="cs-CZ" dirty="0"/>
              <a:t>Vysokým podílem </a:t>
            </a:r>
            <a:r>
              <a:rPr lang="cs-CZ" dirty="0" err="1"/>
              <a:t>signal_wait_time</a:t>
            </a:r>
            <a:endParaRPr lang="cs-CZ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564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Běžné prostoje - ostatní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LCK_M_XX</a:t>
            </a:r>
          </a:p>
          <a:p>
            <a:pPr lvl="1"/>
            <a:r>
              <a:rPr lang="cs-CZ" dirty="0"/>
              <a:t>Čekání na uvalení zámku typu XX</a:t>
            </a:r>
          </a:p>
          <a:p>
            <a:r>
              <a:rPr lang="cs-CZ" dirty="0"/>
              <a:t>LATCH_XX</a:t>
            </a:r>
          </a:p>
          <a:p>
            <a:pPr lvl="1"/>
            <a:r>
              <a:rPr lang="cs-CZ" dirty="0"/>
              <a:t>Čekání na uvalení </a:t>
            </a:r>
            <a:r>
              <a:rPr lang="cs-CZ" dirty="0" err="1"/>
              <a:t>latche</a:t>
            </a:r>
            <a:r>
              <a:rPr lang="cs-CZ" dirty="0"/>
              <a:t> mimo </a:t>
            </a:r>
            <a:r>
              <a:rPr lang="cs-CZ" dirty="0" err="1"/>
              <a:t>buffer</a:t>
            </a:r>
            <a:r>
              <a:rPr lang="cs-CZ" dirty="0"/>
              <a:t> pool, detaily v </a:t>
            </a:r>
            <a:r>
              <a:rPr lang="cs-CZ" dirty="0" err="1"/>
              <a:t>sys.dm_os_latch_stats</a:t>
            </a:r>
            <a:endParaRPr lang="en-US" dirty="0"/>
          </a:p>
          <a:p>
            <a:r>
              <a:rPr lang="cs-CZ" dirty="0"/>
              <a:t>BACKUPIO</a:t>
            </a:r>
          </a:p>
          <a:p>
            <a:pPr lvl="1"/>
            <a:r>
              <a:rPr lang="en-US" dirty="0" err="1"/>
              <a:t>Prostoj</a:t>
            </a:r>
            <a:r>
              <a:rPr lang="en-US" dirty="0"/>
              <a:t> p</a:t>
            </a:r>
            <a:r>
              <a:rPr lang="cs-CZ" dirty="0" err="1"/>
              <a:t>ři</a:t>
            </a:r>
            <a:r>
              <a:rPr lang="cs-CZ" dirty="0"/>
              <a:t> čtení a zápisu z/do záložního souboru</a:t>
            </a:r>
          </a:p>
          <a:p>
            <a:r>
              <a:rPr lang="en-US" dirty="0"/>
              <a:t>ASYNC_NETWORK_IO</a:t>
            </a:r>
          </a:p>
          <a:p>
            <a:pPr lvl="1"/>
            <a:r>
              <a:rPr lang="cs-CZ" dirty="0"/>
              <a:t>SQL Server čeká na zpracování dat na straně klienta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809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Závěrem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prostojů je dobrým výchozím bodem k detekci příčin výkonnostních problémů</a:t>
            </a:r>
          </a:p>
          <a:p>
            <a:r>
              <a:rPr lang="cs-CZ" dirty="0"/>
              <a:t>Pro potvrzení podezření je třeba korelovat s dalšími informacemi</a:t>
            </a:r>
          </a:p>
          <a:p>
            <a:r>
              <a:rPr lang="cs-CZ" dirty="0"/>
              <a:t>Ne vše ale měří</a:t>
            </a:r>
          </a:p>
          <a:p>
            <a:pPr lvl="1"/>
            <a:r>
              <a:rPr lang="cs-CZ" dirty="0"/>
              <a:t>Propustnost 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249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5400" dirty="0"/>
              <a:t>Děkuji za pozornost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Miloslav Peterka</a:t>
            </a:r>
            <a:r>
              <a:rPr lang="en-US" b="1" dirty="0"/>
              <a:t>, BI Experts, s.r.o.</a:t>
            </a:r>
            <a:endParaRPr lang="cs-CZ" b="1" dirty="0"/>
          </a:p>
          <a:p>
            <a:r>
              <a:rPr lang="cs-CZ" sz="2000" dirty="0"/>
              <a:t>MCSE: Data </a:t>
            </a:r>
            <a:r>
              <a:rPr lang="cs-CZ" sz="2000" dirty="0" err="1"/>
              <a:t>Platform</a:t>
            </a:r>
            <a:r>
              <a:rPr lang="en-US" sz="2000" dirty="0"/>
              <a:t> </a:t>
            </a:r>
            <a:r>
              <a:rPr lang="en-US" dirty="0"/>
              <a:t>|</a:t>
            </a:r>
            <a:r>
              <a:rPr lang="en-US" sz="2000" dirty="0"/>
              <a:t> Business Intelligence | Data Management and Analytics</a:t>
            </a:r>
            <a:endParaRPr lang="cs-CZ" sz="2000" dirty="0"/>
          </a:p>
          <a:p>
            <a:r>
              <a:rPr lang="cs-CZ" dirty="0">
                <a:hlinkClick r:id="rId3"/>
              </a:rPr>
              <a:t>miloslav.peterka@biexperts.cz</a:t>
            </a:r>
            <a:endParaRPr lang="en-US" dirty="0"/>
          </a:p>
          <a:p>
            <a:r>
              <a:rPr lang="cs-CZ" dirty="0"/>
              <a:t> </a:t>
            </a:r>
            <a:endParaRPr lang="cs-CZ" sz="2000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5537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78000" indent="-378000">
              <a:buFont typeface="+mj-lt"/>
              <a:buAutoNum type="arabicPeriod"/>
            </a:pPr>
            <a:r>
              <a:rPr lang="cs-CZ" dirty="0"/>
              <a:t>Úvod do problematiky</a:t>
            </a:r>
          </a:p>
          <a:p>
            <a:pPr marL="378000" indent="-378000">
              <a:buFont typeface="+mj-lt"/>
              <a:buAutoNum type="arabicPeriod"/>
            </a:pPr>
            <a:r>
              <a:rPr lang="cs-CZ" dirty="0"/>
              <a:t>SQLOS a zpracování úloh v SQL Serveru</a:t>
            </a:r>
          </a:p>
          <a:p>
            <a:pPr marL="378000" indent="-378000">
              <a:buFont typeface="+mj-lt"/>
              <a:buAutoNum type="arabicPeriod"/>
            </a:pPr>
            <a:r>
              <a:rPr lang="cs-CZ" dirty="0"/>
              <a:t>Katalogové pohledy</a:t>
            </a:r>
          </a:p>
          <a:p>
            <a:pPr marL="378000" indent="-378000">
              <a:buFont typeface="+mj-lt"/>
              <a:buAutoNum type="arabicPeriod"/>
            </a:pPr>
            <a:r>
              <a:rPr lang="en-US" dirty="0"/>
              <a:t>B</a:t>
            </a:r>
            <a:r>
              <a:rPr lang="cs-CZ" dirty="0" err="1"/>
              <a:t>ěžné</a:t>
            </a:r>
            <a:r>
              <a:rPr lang="cs-CZ" dirty="0"/>
              <a:t> prostoje</a:t>
            </a:r>
          </a:p>
          <a:p>
            <a:pPr marL="663750" lvl="1" indent="-378000">
              <a:buFont typeface="+mj-lt"/>
              <a:buAutoNum type="arabicPeriod"/>
            </a:pPr>
            <a:r>
              <a:rPr lang="cs-CZ" dirty="0"/>
              <a:t>IO</a:t>
            </a:r>
          </a:p>
          <a:p>
            <a:pPr marL="663750" lvl="1" indent="-378000">
              <a:buFont typeface="+mj-lt"/>
              <a:buAutoNum type="arabicPeriod"/>
            </a:pPr>
            <a:r>
              <a:rPr lang="cs-CZ" dirty="0"/>
              <a:t>CPU</a:t>
            </a:r>
          </a:p>
          <a:p>
            <a:pPr marL="663750" lvl="1" indent="-378000">
              <a:buFont typeface="+mj-lt"/>
              <a:buAutoNum type="arabicPeriod"/>
            </a:pPr>
            <a:r>
              <a:rPr lang="cs-CZ" dirty="0"/>
              <a:t>Ostatní</a:t>
            </a:r>
          </a:p>
          <a:p>
            <a:pPr marL="378000" indent="-378000">
              <a:buFont typeface="+mj-lt"/>
              <a:buAutoNum type="arabicPeriod"/>
            </a:pPr>
            <a:r>
              <a:rPr lang="cs-CZ" dirty="0"/>
              <a:t>Závěrem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988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Úvod do problematiky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MS SQL Server Database Engine</a:t>
            </a:r>
            <a:endParaRPr lang="cs-CZ" dirty="0"/>
          </a:p>
          <a:p>
            <a:pPr lvl="1"/>
            <a:r>
              <a:rPr lang="cs-CZ" dirty="0"/>
              <a:t>S</a:t>
            </a:r>
            <a:r>
              <a:rPr lang="en-US" dirty="0" err="1"/>
              <a:t>erverov</a:t>
            </a:r>
            <a:r>
              <a:rPr lang="cs-CZ" dirty="0"/>
              <a:t>á služba</a:t>
            </a:r>
          </a:p>
          <a:p>
            <a:pPr lvl="1"/>
            <a:r>
              <a:rPr lang="cs-CZ" dirty="0"/>
              <a:t>Řeší požadavky (úlohy) klientů (aplikací)</a:t>
            </a:r>
          </a:p>
          <a:p>
            <a:pPr lvl="2"/>
            <a:r>
              <a:rPr lang="cs-CZ" dirty="0"/>
              <a:t>Typicky velké množství současně</a:t>
            </a:r>
          </a:p>
          <a:p>
            <a:r>
              <a:rPr lang="cs-CZ" dirty="0"/>
              <a:t>Řešená úloha zatěžuje CPU</a:t>
            </a:r>
          </a:p>
          <a:p>
            <a:r>
              <a:rPr lang="cs-CZ" dirty="0"/>
              <a:t>Současně zpracovávané požadavky soupeří o omezené zdroje</a:t>
            </a:r>
          </a:p>
          <a:p>
            <a:pPr lvl="1"/>
            <a:r>
              <a:rPr lang="cs-CZ" dirty="0"/>
              <a:t>Pokud úloze chybí potřebné zdroje, požadavek čeká na zpracování</a:t>
            </a:r>
          </a:p>
          <a:p>
            <a:pPr lvl="2"/>
            <a:r>
              <a:rPr lang="cs-CZ" dirty="0"/>
              <a:t>Projevuje se jako výkonnostní problém</a:t>
            </a:r>
          </a:p>
          <a:p>
            <a:r>
              <a:rPr lang="cs-CZ" dirty="0"/>
              <a:t>SQL Server zaznamenává informace o délce čekání a jeho příčinách</a:t>
            </a:r>
          </a:p>
        </p:txBody>
      </p:sp>
    </p:spTree>
    <p:extLst>
      <p:ext uri="{BB962C8B-B14F-4D97-AF65-F5344CB8AC3E}">
        <p14:creationId xmlns:p14="http://schemas.microsoft.com/office/powerpoint/2010/main" val="901649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SQLOS a z</a:t>
            </a:r>
            <a:r>
              <a:rPr lang="en-US" dirty="0" err="1"/>
              <a:t>pracov</a:t>
            </a:r>
            <a:r>
              <a:rPr lang="cs-CZ" dirty="0" err="1"/>
              <a:t>ání</a:t>
            </a:r>
            <a:r>
              <a:rPr lang="cs-CZ" dirty="0"/>
              <a:t> úloh v SQL Serveru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Session</a:t>
            </a:r>
          </a:p>
          <a:p>
            <a:pPr lvl="1"/>
            <a:r>
              <a:rPr lang="cs-CZ" dirty="0"/>
              <a:t>Vytvářená pro autentizované připojení</a:t>
            </a:r>
          </a:p>
          <a:p>
            <a:pPr lvl="1"/>
            <a:r>
              <a:rPr lang="cs-CZ" dirty="0"/>
              <a:t>Identifikovaná unikátním </a:t>
            </a:r>
            <a:r>
              <a:rPr lang="cs-CZ" dirty="0" err="1"/>
              <a:t>session_id</a:t>
            </a:r>
            <a:r>
              <a:rPr lang="cs-CZ" dirty="0"/>
              <a:t> (SPID)</a:t>
            </a:r>
          </a:p>
          <a:p>
            <a:r>
              <a:rPr lang="cs-CZ" dirty="0" err="1"/>
              <a:t>Request</a:t>
            </a:r>
            <a:endParaRPr lang="cs-CZ" dirty="0"/>
          </a:p>
          <a:p>
            <a:pPr lvl="1"/>
            <a:r>
              <a:rPr lang="cs-CZ" dirty="0"/>
              <a:t>Požadavek zaslaný v rámci session aplikací (uživatelem)</a:t>
            </a:r>
          </a:p>
          <a:p>
            <a:r>
              <a:rPr lang="cs-CZ" dirty="0" err="1"/>
              <a:t>Scheduler</a:t>
            </a:r>
            <a:endParaRPr lang="cs-CZ" dirty="0"/>
          </a:p>
          <a:p>
            <a:pPr lvl="1"/>
            <a:r>
              <a:rPr lang="cs-CZ" dirty="0"/>
              <a:t>Rozděluje práci CPU (jeden </a:t>
            </a:r>
            <a:r>
              <a:rPr lang="cs-CZ" dirty="0" err="1"/>
              <a:t>scheduler</a:t>
            </a:r>
            <a:r>
              <a:rPr lang="cs-CZ" dirty="0"/>
              <a:t> na jedno CPU)</a:t>
            </a:r>
          </a:p>
          <a:p>
            <a:pPr lvl="1"/>
            <a:r>
              <a:rPr lang="cs-CZ" dirty="0"/>
              <a:t>Pracuje kooperativně</a:t>
            </a:r>
          </a:p>
          <a:p>
            <a:pPr lvl="2"/>
            <a:r>
              <a:rPr lang="cs-CZ" dirty="0"/>
              <a:t>Probíhající úloha dobrovolně uvolní CPU ostatním</a:t>
            </a:r>
          </a:p>
        </p:txBody>
      </p:sp>
    </p:spTree>
    <p:extLst>
      <p:ext uri="{BB962C8B-B14F-4D97-AF65-F5344CB8AC3E}">
        <p14:creationId xmlns:p14="http://schemas.microsoft.com/office/powerpoint/2010/main" val="2361759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SQLOS a z</a:t>
            </a:r>
            <a:r>
              <a:rPr lang="en-US" dirty="0" err="1"/>
              <a:t>pracov</a:t>
            </a:r>
            <a:r>
              <a:rPr lang="cs-CZ" dirty="0" err="1"/>
              <a:t>ání</a:t>
            </a:r>
            <a:r>
              <a:rPr lang="cs-CZ" dirty="0"/>
              <a:t> úloh v SQL Serveru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Worker</a:t>
            </a:r>
            <a:endParaRPr lang="cs-CZ" dirty="0"/>
          </a:p>
          <a:p>
            <a:pPr lvl="1"/>
            <a:r>
              <a:rPr lang="cs-CZ" dirty="0" err="1"/>
              <a:t>Thread</a:t>
            </a:r>
            <a:r>
              <a:rPr lang="cs-CZ" dirty="0"/>
              <a:t> svázaný s daným </a:t>
            </a:r>
            <a:r>
              <a:rPr lang="cs-CZ" dirty="0" err="1"/>
              <a:t>schedulerem</a:t>
            </a:r>
            <a:endParaRPr lang="cs-CZ" dirty="0"/>
          </a:p>
          <a:p>
            <a:pPr lvl="1"/>
            <a:r>
              <a:rPr lang="cs-CZ" dirty="0"/>
              <a:t>Vykonává jednu úlohu (</a:t>
            </a:r>
            <a:r>
              <a:rPr lang="cs-CZ" dirty="0" err="1"/>
              <a:t>task</a:t>
            </a:r>
            <a:r>
              <a:rPr lang="cs-CZ" dirty="0"/>
              <a:t>)</a:t>
            </a:r>
          </a:p>
          <a:p>
            <a:r>
              <a:rPr lang="cs-CZ" dirty="0"/>
              <a:t>CPU </a:t>
            </a:r>
            <a:r>
              <a:rPr lang="cs-CZ" dirty="0" err="1"/>
              <a:t>time</a:t>
            </a:r>
            <a:r>
              <a:rPr lang="cs-CZ" dirty="0"/>
              <a:t> využitý </a:t>
            </a:r>
            <a:r>
              <a:rPr lang="cs-CZ" dirty="0" err="1"/>
              <a:t>workerem</a:t>
            </a:r>
            <a:r>
              <a:rPr lang="cs-CZ" dirty="0"/>
              <a:t> omezen</a:t>
            </a:r>
          </a:p>
          <a:p>
            <a:pPr lvl="1"/>
            <a:r>
              <a:rPr lang="cs-CZ" dirty="0"/>
              <a:t>Na dobu, dokud není požadován nedostupný zdroj nebo</a:t>
            </a:r>
          </a:p>
          <a:p>
            <a:pPr lvl="1"/>
            <a:r>
              <a:rPr lang="cs-CZ" dirty="0"/>
              <a:t>Dokud není vyčerpáno </a:t>
            </a:r>
            <a:r>
              <a:rPr lang="cs-CZ" dirty="0" err="1"/>
              <a:t>quantum</a:t>
            </a:r>
            <a:endParaRPr lang="cs-CZ" dirty="0"/>
          </a:p>
          <a:p>
            <a:pPr lvl="2"/>
            <a:r>
              <a:rPr lang="cs-CZ" dirty="0"/>
              <a:t>Pak se </a:t>
            </a:r>
            <a:r>
              <a:rPr lang="cs-CZ" dirty="0" err="1"/>
              <a:t>worker</a:t>
            </a:r>
            <a:r>
              <a:rPr lang="cs-CZ" dirty="0"/>
              <a:t> dobrovolně vzdá CPU ve prospěch jiné úlohy</a:t>
            </a:r>
          </a:p>
          <a:p>
            <a:r>
              <a:rPr lang="cs-CZ" dirty="0"/>
              <a:t>Pokud </a:t>
            </a:r>
            <a:r>
              <a:rPr lang="cs-CZ" dirty="0" err="1"/>
              <a:t>worker</a:t>
            </a:r>
            <a:r>
              <a:rPr lang="cs-CZ" dirty="0"/>
              <a:t> nepracuje a čeká na </a:t>
            </a:r>
            <a:r>
              <a:rPr lang="cs-CZ" dirty="0" err="1"/>
              <a:t>na</a:t>
            </a:r>
            <a:r>
              <a:rPr lang="cs-CZ" dirty="0"/>
              <a:t> dostupnost zdroje, vzniká prostoj - </a:t>
            </a:r>
            <a:r>
              <a:rPr lang="cs-CZ" dirty="0" err="1"/>
              <a:t>wait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6380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ovéPole 18"/>
          <p:cNvSpPr txBox="1"/>
          <p:nvPr/>
        </p:nvSpPr>
        <p:spPr>
          <a:xfrm>
            <a:off x="1991544" y="2060848"/>
            <a:ext cx="3672408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 err="1">
                <a:solidFill>
                  <a:schemeClr val="bg1"/>
                </a:solidFill>
              </a:rPr>
              <a:t>Running</a:t>
            </a:r>
            <a:endParaRPr lang="cs-CZ" b="1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SPID 51 </a:t>
            </a:r>
            <a:r>
              <a:rPr lang="cs-CZ" dirty="0" err="1">
                <a:solidFill>
                  <a:schemeClr val="bg1"/>
                </a:solidFill>
              </a:rPr>
              <a:t>Running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983366" y="2060848"/>
            <a:ext cx="3680586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 err="1">
                <a:solidFill>
                  <a:schemeClr val="bg1"/>
                </a:solidFill>
              </a:rPr>
              <a:t>Running</a:t>
            </a:r>
            <a:endParaRPr lang="cs-CZ" b="1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SPID 60 IO_COMPLETION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83366" y="2060848"/>
            <a:ext cx="3672408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 err="1">
                <a:solidFill>
                  <a:schemeClr val="bg1"/>
                </a:solidFill>
              </a:rPr>
              <a:t>Running</a:t>
            </a:r>
            <a:endParaRPr lang="cs-CZ" b="1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SPID 60 </a:t>
            </a:r>
            <a:r>
              <a:rPr lang="cs-CZ" dirty="0" err="1">
                <a:solidFill>
                  <a:schemeClr val="bg1"/>
                </a:solidFill>
              </a:rPr>
              <a:t>Running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528048" y="2045747"/>
            <a:ext cx="3672408" cy="230832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 err="1">
                <a:solidFill>
                  <a:schemeClr val="bg1"/>
                </a:solidFill>
              </a:rPr>
              <a:t>Waiting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tasks</a:t>
            </a:r>
            <a:r>
              <a:rPr lang="cs-CZ" b="1" dirty="0">
                <a:solidFill>
                  <a:schemeClr val="bg1"/>
                </a:solidFill>
              </a:rPr>
              <a:t> (</a:t>
            </a:r>
            <a:r>
              <a:rPr lang="cs-CZ" b="1" dirty="0" err="1">
                <a:solidFill>
                  <a:schemeClr val="bg1"/>
                </a:solidFill>
              </a:rPr>
              <a:t>Resource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Waits</a:t>
            </a:r>
            <a:r>
              <a:rPr lang="cs-CZ" b="1" dirty="0">
                <a:solidFill>
                  <a:schemeClr val="bg1"/>
                </a:solidFill>
              </a:rPr>
              <a:t>)</a:t>
            </a:r>
          </a:p>
          <a:p>
            <a:r>
              <a:rPr lang="cs-CZ" dirty="0">
                <a:solidFill>
                  <a:schemeClr val="bg1"/>
                </a:solidFill>
              </a:rPr>
              <a:t>SPID 73 LCK_M_S</a:t>
            </a:r>
          </a:p>
          <a:p>
            <a:r>
              <a:rPr lang="cs-CZ" dirty="0">
                <a:solidFill>
                  <a:schemeClr val="bg1"/>
                </a:solidFill>
              </a:rPr>
              <a:t>SPID 59 NETWORKIO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SPID 55 LOGMGR</a:t>
            </a:r>
          </a:p>
          <a:p>
            <a:r>
              <a:rPr lang="cs-CZ" dirty="0">
                <a:solidFill>
                  <a:schemeClr val="bg1"/>
                </a:solidFill>
              </a:rPr>
              <a:t>SPID 60 IO_COMPLETION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528048" y="2060849"/>
            <a:ext cx="3672408" cy="203132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 err="1">
                <a:solidFill>
                  <a:schemeClr val="bg1"/>
                </a:solidFill>
              </a:rPr>
              <a:t>Waiting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tasks</a:t>
            </a:r>
            <a:r>
              <a:rPr lang="cs-CZ" b="1" dirty="0">
                <a:solidFill>
                  <a:schemeClr val="bg1"/>
                </a:solidFill>
              </a:rPr>
              <a:t> (</a:t>
            </a:r>
            <a:r>
              <a:rPr lang="cs-CZ" b="1" dirty="0" err="1">
                <a:solidFill>
                  <a:schemeClr val="bg1"/>
                </a:solidFill>
              </a:rPr>
              <a:t>Resource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Waits</a:t>
            </a:r>
            <a:r>
              <a:rPr lang="cs-CZ" b="1" dirty="0">
                <a:solidFill>
                  <a:schemeClr val="bg1"/>
                </a:solidFill>
              </a:rPr>
              <a:t>)</a:t>
            </a:r>
          </a:p>
          <a:p>
            <a:r>
              <a:rPr lang="cs-CZ" dirty="0">
                <a:solidFill>
                  <a:schemeClr val="bg1"/>
                </a:solidFill>
              </a:rPr>
              <a:t>SPID 73 LCK_M_S</a:t>
            </a:r>
          </a:p>
          <a:p>
            <a:r>
              <a:rPr lang="cs-CZ" dirty="0">
                <a:solidFill>
                  <a:schemeClr val="bg1"/>
                </a:solidFill>
              </a:rPr>
              <a:t>SPID 59 NETWORKIO</a:t>
            </a:r>
          </a:p>
          <a:p>
            <a:r>
              <a:rPr lang="cs-CZ" dirty="0">
                <a:solidFill>
                  <a:schemeClr val="bg1"/>
                </a:solidFill>
              </a:rPr>
              <a:t>SPID 56 CXPACKET</a:t>
            </a:r>
          </a:p>
          <a:p>
            <a:r>
              <a:rPr lang="cs-CZ" dirty="0">
                <a:solidFill>
                  <a:schemeClr val="bg1"/>
                </a:solidFill>
              </a:rPr>
              <a:t>SPID 55 LOGMGR</a:t>
            </a:r>
          </a:p>
          <a:p>
            <a:r>
              <a:rPr lang="cs-CZ" dirty="0">
                <a:solidFill>
                  <a:schemeClr val="bg1"/>
                </a:solidFill>
              </a:rPr>
              <a:t>SPID 60 IO_COMPLETION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SQLOS a z</a:t>
            </a:r>
            <a:r>
              <a:rPr lang="en-US" dirty="0" err="1"/>
              <a:t>pracov</a:t>
            </a:r>
            <a:r>
              <a:rPr lang="cs-CZ" dirty="0" err="1"/>
              <a:t>ání</a:t>
            </a:r>
            <a:r>
              <a:rPr lang="cs-CZ" dirty="0"/>
              <a:t> úloh v SQL Serveru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810375" y="6048375"/>
            <a:ext cx="960438" cy="476250"/>
          </a:xfrm>
          <a:prstGeom prst="rect">
            <a:avLst/>
          </a:prstGeom>
        </p:spPr>
        <p:txBody>
          <a:bodyPr/>
          <a:lstStyle/>
          <a:p>
            <a:fld id="{27E06706-7874-4AF9-9125-794BE9CDD6F8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983366" y="3501009"/>
            <a:ext cx="3672408" cy="203132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 err="1">
                <a:solidFill>
                  <a:schemeClr val="bg1"/>
                </a:solidFill>
              </a:rPr>
              <a:t>Runnable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queue</a:t>
            </a:r>
            <a:r>
              <a:rPr lang="cs-CZ" b="1" dirty="0">
                <a:solidFill>
                  <a:schemeClr val="bg1"/>
                </a:solidFill>
              </a:rPr>
              <a:t> (</a:t>
            </a:r>
            <a:r>
              <a:rPr lang="cs-CZ" b="1" dirty="0" err="1">
                <a:solidFill>
                  <a:schemeClr val="bg1"/>
                </a:solidFill>
              </a:rPr>
              <a:t>Signal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Wait</a:t>
            </a:r>
            <a:r>
              <a:rPr lang="cs-CZ" b="1" dirty="0">
                <a:solidFill>
                  <a:schemeClr val="bg1"/>
                </a:solidFill>
              </a:rPr>
              <a:t>)</a:t>
            </a:r>
          </a:p>
          <a:p>
            <a:r>
              <a:rPr lang="cs-CZ" dirty="0">
                <a:solidFill>
                  <a:schemeClr val="bg1"/>
                </a:solidFill>
              </a:rPr>
              <a:t>SPID 51 </a:t>
            </a:r>
            <a:r>
              <a:rPr lang="cs-CZ" dirty="0" err="1">
                <a:solidFill>
                  <a:schemeClr val="bg1"/>
                </a:solidFill>
              </a:rPr>
              <a:t>Runnable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SPID 64 </a:t>
            </a:r>
            <a:r>
              <a:rPr lang="cs-CZ" dirty="0" err="1">
                <a:solidFill>
                  <a:schemeClr val="bg1"/>
                </a:solidFill>
              </a:rPr>
              <a:t>Runnable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SPID 87 </a:t>
            </a:r>
            <a:r>
              <a:rPr lang="cs-CZ" dirty="0" err="1">
                <a:solidFill>
                  <a:schemeClr val="bg1"/>
                </a:solidFill>
              </a:rPr>
              <a:t>Runnable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SPID 52 </a:t>
            </a:r>
            <a:r>
              <a:rPr lang="cs-CZ" dirty="0" err="1">
                <a:solidFill>
                  <a:schemeClr val="bg1"/>
                </a:solidFill>
              </a:rPr>
              <a:t>Runnable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SPID 93 </a:t>
            </a:r>
            <a:r>
              <a:rPr lang="cs-CZ" dirty="0" err="1">
                <a:solidFill>
                  <a:schemeClr val="bg1"/>
                </a:solidFill>
              </a:rPr>
              <a:t>Runnable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SPID 56 </a:t>
            </a:r>
            <a:r>
              <a:rPr lang="cs-CZ" dirty="0" err="1">
                <a:solidFill>
                  <a:schemeClr val="bg1"/>
                </a:solidFill>
              </a:rPr>
              <a:t>Runnable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14" name="Zakřivená spojnice 13"/>
          <p:cNvCxnSpPr/>
          <p:nvPr/>
        </p:nvCxnSpPr>
        <p:spPr>
          <a:xfrm>
            <a:off x="4511824" y="2522514"/>
            <a:ext cx="2016224" cy="1050503"/>
          </a:xfrm>
          <a:prstGeom prst="curvedConnector3">
            <a:avLst/>
          </a:prstGeom>
          <a:ln>
            <a:solidFill>
              <a:schemeClr val="accent4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Zakřivená spojnice 20"/>
          <p:cNvCxnSpPr>
            <a:endCxn id="6" idx="1"/>
          </p:cNvCxnSpPr>
          <p:nvPr/>
        </p:nvCxnSpPr>
        <p:spPr>
          <a:xfrm rot="16200000" flipV="1">
            <a:off x="1318187" y="3187692"/>
            <a:ext cx="1410544" cy="80186"/>
          </a:xfrm>
          <a:prstGeom prst="curvedConnector4">
            <a:avLst>
              <a:gd name="adj1" fmla="val -7246"/>
              <a:gd name="adj2" fmla="val 528914"/>
            </a:avLst>
          </a:prstGeom>
          <a:ln>
            <a:solidFill>
              <a:srgbClr val="278132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Zakřivená spojnice 32"/>
          <p:cNvCxnSpPr>
            <a:stCxn id="8" idx="1"/>
          </p:cNvCxnSpPr>
          <p:nvPr/>
        </p:nvCxnSpPr>
        <p:spPr>
          <a:xfrm rot="10800000" flipV="1">
            <a:off x="3827748" y="3076511"/>
            <a:ext cx="2700300" cy="2296705"/>
          </a:xfrm>
          <a:prstGeom prst="curvedConnector3">
            <a:avLst/>
          </a:prstGeom>
          <a:ln>
            <a:solidFill>
              <a:schemeClr val="accent2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28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0" grpId="0" animBg="1"/>
      <p:bldP spid="6" grpId="0" animBg="1"/>
      <p:bldP spid="8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Katalogov</a:t>
            </a:r>
            <a:r>
              <a:rPr lang="cs-CZ" dirty="0"/>
              <a:t>é</a:t>
            </a:r>
            <a:r>
              <a:rPr lang="en-US" dirty="0"/>
              <a:t> </a:t>
            </a:r>
            <a:r>
              <a:rPr lang="en-US" dirty="0" err="1"/>
              <a:t>pohledy</a:t>
            </a:r>
            <a:r>
              <a:rPr lang="cs-CZ" dirty="0"/>
              <a:t> s informacemi o „</a:t>
            </a:r>
            <a:r>
              <a:rPr lang="cs-CZ" dirty="0" err="1"/>
              <a:t>waitech</a:t>
            </a:r>
            <a:r>
              <a:rPr lang="cs-CZ" dirty="0"/>
              <a:t>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sys.dm_os_waiting_tasks</a:t>
            </a:r>
            <a:endParaRPr lang="cs-CZ" dirty="0"/>
          </a:p>
          <a:p>
            <a:pPr lvl="1"/>
            <a:r>
              <a:rPr lang="cs-CZ" dirty="0"/>
              <a:t>Pohled na čekající úlohy</a:t>
            </a:r>
          </a:p>
          <a:p>
            <a:pPr lvl="1"/>
            <a:r>
              <a:rPr lang="cs-CZ" dirty="0"/>
              <a:t>Vhodný pro zkoumání aktuálních výkonnostních potíží</a:t>
            </a:r>
            <a:endParaRPr lang="en-US" dirty="0"/>
          </a:p>
          <a:p>
            <a:r>
              <a:rPr lang="en-US" dirty="0" err="1"/>
              <a:t>sys.dm_os_wait_stats</a:t>
            </a:r>
            <a:endParaRPr lang="cs-CZ" dirty="0"/>
          </a:p>
          <a:p>
            <a:pPr lvl="1"/>
            <a:r>
              <a:rPr lang="cs-CZ" dirty="0"/>
              <a:t>Obsahuje celkové kumulované časy prostojů</a:t>
            </a:r>
          </a:p>
          <a:p>
            <a:pPr lvl="2"/>
            <a:r>
              <a:rPr lang="cs-CZ" dirty="0"/>
              <a:t>vlastní prostoj plus </a:t>
            </a:r>
            <a:r>
              <a:rPr lang="cs-CZ" dirty="0" err="1"/>
              <a:t>signal</a:t>
            </a:r>
            <a:r>
              <a:rPr lang="cs-CZ" dirty="0"/>
              <a:t> </a:t>
            </a:r>
            <a:r>
              <a:rPr lang="cs-CZ" dirty="0" err="1"/>
              <a:t>wait</a:t>
            </a:r>
            <a:r>
              <a:rPr lang="cs-CZ" dirty="0"/>
              <a:t> </a:t>
            </a:r>
            <a:r>
              <a:rPr lang="cs-CZ" dirty="0" err="1"/>
              <a:t>time</a:t>
            </a:r>
            <a:endParaRPr lang="cs-CZ" dirty="0"/>
          </a:p>
          <a:p>
            <a:pPr lvl="1"/>
            <a:r>
              <a:rPr lang="cs-CZ" dirty="0"/>
              <a:t>Vyprázdněn restartem služby nebo smazáním statistik (DBCC SQLPERF)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5273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SQLOS objekty</a:t>
            </a:r>
          </a:p>
          <a:p>
            <a:r>
              <a:rPr lang="en-US" dirty="0" err="1"/>
              <a:t>Katalogov</a:t>
            </a:r>
            <a:r>
              <a:rPr lang="cs-CZ" dirty="0"/>
              <a:t>é</a:t>
            </a:r>
            <a:r>
              <a:rPr lang="en-US" dirty="0"/>
              <a:t> </a:t>
            </a:r>
            <a:r>
              <a:rPr lang="en-US" dirty="0" err="1"/>
              <a:t>pohledy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458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dobré vědět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Bez prostojů to nejde</a:t>
            </a:r>
          </a:p>
          <a:p>
            <a:r>
              <a:rPr lang="cs-CZ" dirty="0"/>
              <a:t>Řada prostojů se dá ignorovat</a:t>
            </a:r>
          </a:p>
          <a:p>
            <a:r>
              <a:rPr lang="cs-CZ" dirty="0"/>
              <a:t>Samotné vyhodnocení prostojů nestačí</a:t>
            </a:r>
          </a:p>
          <a:p>
            <a:pPr lvl="1"/>
            <a:r>
              <a:rPr lang="cs-CZ" dirty="0"/>
              <a:t>Třeba korelovat s jinými informacemi</a:t>
            </a:r>
          </a:p>
          <a:p>
            <a:pPr lvl="2"/>
            <a:r>
              <a:rPr lang="cs-CZ" dirty="0"/>
              <a:t>Performance monitor</a:t>
            </a:r>
          </a:p>
          <a:p>
            <a:pPr lvl="2"/>
            <a:r>
              <a:rPr lang="cs-CZ" dirty="0"/>
              <a:t>Katalogové pohledy SQL Serveru</a:t>
            </a:r>
          </a:p>
          <a:p>
            <a:pPr lvl="3"/>
            <a:r>
              <a:rPr lang="cs-CZ" dirty="0"/>
              <a:t>Statistiky indexů, virtuálních souborů, </a:t>
            </a:r>
            <a:r>
              <a:rPr lang="cs-CZ" dirty="0" err="1"/>
              <a:t>latch</a:t>
            </a:r>
            <a:r>
              <a:rPr lang="cs-CZ" dirty="0"/>
              <a:t>, </a:t>
            </a:r>
            <a:r>
              <a:rPr lang="cs-CZ" dirty="0" err="1"/>
              <a:t>spinlocks</a:t>
            </a:r>
            <a:r>
              <a:rPr lang="cs-CZ" dirty="0"/>
              <a:t>, …</a:t>
            </a:r>
          </a:p>
          <a:p>
            <a:r>
              <a:rPr lang="cs-CZ" dirty="0"/>
              <a:t>Je vhodné vytvořit </a:t>
            </a:r>
            <a:r>
              <a:rPr lang="cs-CZ" dirty="0" err="1"/>
              <a:t>baseline</a:t>
            </a:r>
            <a:r>
              <a:rPr lang="cs-CZ" dirty="0"/>
              <a:t>, ke které lze vztahovat následná měření</a:t>
            </a:r>
          </a:p>
          <a:p>
            <a:r>
              <a:rPr lang="cs-CZ" dirty="0"/>
              <a:t>Existující nástroje mohou výrazně pomoci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8772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8|2.8|3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8|2.8|3.2"/>
</p:tagLst>
</file>

<file path=ppt/theme/theme1.xml><?xml version="1.0" encoding="utf-8"?>
<a:theme xmlns:a="http://schemas.openxmlformats.org/drawingml/2006/main" name="Gopas 1  (3 barvy)">
  <a:themeElements>
    <a:clrScheme name="WUG">
      <a:dk1>
        <a:sysClr val="windowText" lastClr="000000"/>
      </a:dk1>
      <a:lt1>
        <a:sysClr val="window" lastClr="FFFFFF"/>
      </a:lt1>
      <a:dk2>
        <a:srgbClr val="163C7D"/>
      </a:dk2>
      <a:lt2>
        <a:srgbClr val="FFFFFF"/>
      </a:lt2>
      <a:accent1>
        <a:srgbClr val="5E98D1"/>
      </a:accent1>
      <a:accent2>
        <a:srgbClr val="FDCB00"/>
      </a:accent2>
      <a:accent3>
        <a:srgbClr val="ED7539"/>
      </a:accent3>
      <a:accent4>
        <a:srgbClr val="E50046"/>
      </a:accent4>
      <a:accent5>
        <a:srgbClr val="C8D400"/>
      </a:accent5>
      <a:accent6>
        <a:srgbClr val="EA5297"/>
      </a:accent6>
      <a:hlink>
        <a:srgbClr val="1E326C"/>
      </a:hlink>
      <a:folHlink>
        <a:srgbClr val="1E326C"/>
      </a:folHlink>
    </a:clrScheme>
    <a:fontScheme name="Gop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7692</TotalTime>
  <Words>907</Words>
  <Application>Microsoft Office PowerPoint</Application>
  <PresentationFormat>Widescreen</PresentationFormat>
  <Paragraphs>160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Segoe UI</vt:lpstr>
      <vt:lpstr>Segoe UI Semibold</vt:lpstr>
      <vt:lpstr>Wingdings</vt:lpstr>
      <vt:lpstr>Gopas 1  (3 barvy)</vt:lpstr>
      <vt:lpstr>MS SQL Server stojící, bdící</vt:lpstr>
      <vt:lpstr>Osnova</vt:lpstr>
      <vt:lpstr>Úvod do problematiky</vt:lpstr>
      <vt:lpstr>SQLOS a zpracování úloh v SQL Serveru</vt:lpstr>
      <vt:lpstr>SQLOS a zpracování úloh v SQL Serveru</vt:lpstr>
      <vt:lpstr>SQLOS a zpracování úloh v SQL Serveru</vt:lpstr>
      <vt:lpstr>Katalogové pohledy s informacemi o „waitech“</vt:lpstr>
      <vt:lpstr>Demo</vt:lpstr>
      <vt:lpstr>Co je dobré vědět</vt:lpstr>
      <vt:lpstr>Běžné prostoje - IO</vt:lpstr>
      <vt:lpstr>Běžné prostoje - IO</vt:lpstr>
      <vt:lpstr>Běžné prostoje - IO</vt:lpstr>
      <vt:lpstr>Běžné prostoje - CPU</vt:lpstr>
      <vt:lpstr>Běžné prostoje - CPU</vt:lpstr>
      <vt:lpstr>Běžné prostoje - ostatní</vt:lpstr>
      <vt:lpstr>Závěrem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 SQL Server stojící, bdící</dc:title>
  <dc:creator>Peterka, Miloslav</dc:creator>
  <cp:lastModifiedBy>David Gešvindr</cp:lastModifiedBy>
  <cp:revision>232</cp:revision>
  <dcterms:created xsi:type="dcterms:W3CDTF">2014-11-11T15:45:29Z</dcterms:created>
  <dcterms:modified xsi:type="dcterms:W3CDTF">2018-08-22T11:47:23Z</dcterms:modified>
</cp:coreProperties>
</file>