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9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58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8132"/>
    <a:srgbClr val="0096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777" autoAdjust="0"/>
    <p:restoredTop sz="91024" autoAdjust="0"/>
  </p:normalViewPr>
  <p:slideViewPr>
    <p:cSldViewPr snapToGrid="0">
      <p:cViewPr varScale="1">
        <p:scale>
          <a:sx n="63" d="100"/>
          <a:sy n="63" d="100"/>
        </p:scale>
        <p:origin x="36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DCBB5-9E8F-4C3C-B3FF-42B56171167A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86336-D277-4B30-A6AE-9563521DF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77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0FFFC-B299-4DB4-A5A2-5FE0A233D244}" type="slidenum">
              <a:rPr lang="cs-CZ" smtClean="0">
                <a:solidFill>
                  <a:prstClr val="black"/>
                </a:solidFill>
              </a:rPr>
              <a:pPr/>
              <a:t>26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235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 s pod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866527"/>
          </a:xfrm>
        </p:spPr>
        <p:txBody>
          <a:bodyPr>
            <a:normAutofit/>
          </a:bodyPr>
          <a:lstStyle>
            <a:lvl1pPr>
              <a:defRPr sz="54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kurzu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0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814918" y="2997200"/>
            <a:ext cx="10562167" cy="8636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cs-CZ" dirty="0"/>
              <a:t>Podtitul</a:t>
            </a:r>
          </a:p>
        </p:txBody>
      </p:sp>
    </p:spTree>
    <p:extLst>
      <p:ext uri="{BB962C8B-B14F-4D97-AF65-F5344CB8AC3E}">
        <p14:creationId xmlns:p14="http://schemas.microsoft.com/office/powerpoint/2010/main" val="321584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ředělov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cs-CZ" dirty="0"/>
              <a:t>Název sekce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965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051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398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108867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9239" y="1189177"/>
            <a:ext cx="11653523" cy="2184808"/>
          </a:xfrm>
        </p:spPr>
        <p:txBody>
          <a:bodyPr>
            <a:spAutoFit/>
          </a:bodyPr>
          <a:lstStyle>
            <a:lvl3pPr>
              <a:defRPr sz="2353"/>
            </a:lvl3pPr>
            <a:lvl4pPr>
              <a:defRPr sz="1961"/>
            </a:lvl4pPr>
            <a:lvl5pPr>
              <a:defRPr sz="196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18896187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241623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2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772816"/>
            <a:ext cx="10972800" cy="446449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6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1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0" y="413792"/>
            <a:ext cx="10972800" cy="782960"/>
          </a:xfrm>
        </p:spPr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412776"/>
            <a:ext cx="10972800" cy="4824536"/>
          </a:xfrm>
        </p:spPr>
        <p:txBody>
          <a:bodyPr>
            <a:normAutofit/>
          </a:bodyPr>
          <a:lstStyle>
            <a:lvl1pPr>
              <a:defRPr sz="2800"/>
            </a:lvl1pPr>
            <a:lvl2pPr marL="628650" indent="-285750">
              <a:buFont typeface="Segoe UI" panose="020B0502040204020203" pitchFamily="34" charset="0"/>
              <a:buChar char="−"/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1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kurzu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024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09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197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53337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610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0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0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1742827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51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0784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3440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3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Čty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3933056"/>
            <a:ext cx="5390389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92011" y="1700809"/>
            <a:ext cx="5390389" cy="21602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6192011" y="3933056"/>
            <a:ext cx="5328203" cy="215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23392" y="1700808"/>
            <a:ext cx="5376597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70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413792"/>
            <a:ext cx="1097280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772816"/>
            <a:ext cx="10972800" cy="453650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27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8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9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  <p:grpSp>
        <p:nvGrpSpPr>
          <p:cNvPr id="24" name="Skupina 23"/>
          <p:cNvGrpSpPr/>
          <p:nvPr userDrawn="1"/>
        </p:nvGrpSpPr>
        <p:grpSpPr bwMode="gray">
          <a:xfrm flipH="1">
            <a:off x="6096000" y="0"/>
            <a:ext cx="6096000" cy="151200"/>
            <a:chOff x="3203928" y="2491755"/>
            <a:chExt cx="2160000" cy="72000"/>
          </a:xfrm>
        </p:grpSpPr>
        <p:sp>
          <p:nvSpPr>
            <p:cNvPr id="25" name="Obdélník 24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26" name="Obdélník 25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30" name="Obdélník 29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561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5" r:id="rId13"/>
    <p:sldLayoutId id="2147483677" r:id="rId14"/>
    <p:sldLayoutId id="2147483678" r:id="rId15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 spc="-60" baseline="0">
          <a:solidFill>
            <a:schemeClr val="tx2"/>
          </a:solidFill>
          <a:latin typeface="Segoe UI Semibold" panose="020B0702040204020203" pitchFamily="34" charset="0"/>
          <a:ea typeface="+mj-ea"/>
          <a:cs typeface="Segoe UI Semibold" panose="020B070204020402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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Arial" pitchFamily="34" charset="0"/>
        <a:buChar char="–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§"/>
        <a:defRPr sz="2000" i="1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iloslav.peterka@biexperts.cz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miloslav.peterka@biexperts.c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dirty="0"/>
              <a:t>SQL Server </a:t>
            </a:r>
            <a:r>
              <a:rPr lang="cs-CZ" dirty="0" err="1"/>
              <a:t>Query</a:t>
            </a:r>
            <a:r>
              <a:rPr lang="cs-CZ" dirty="0"/>
              <a:t> </a:t>
            </a:r>
            <a:r>
              <a:rPr lang="cs-CZ" dirty="0" err="1"/>
              <a:t>Store</a:t>
            </a:r>
            <a:endParaRPr lang="cs-CZ" sz="5400" dirty="0"/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/>
              <a:t>Miloslav Peterka</a:t>
            </a:r>
          </a:p>
          <a:p>
            <a:r>
              <a:rPr lang="cs-CZ" sz="2000" dirty="0"/>
              <a:t>MCSE: Data </a:t>
            </a:r>
            <a:r>
              <a:rPr lang="cs-CZ" sz="2000" dirty="0" err="1"/>
              <a:t>Platform</a:t>
            </a:r>
            <a:r>
              <a:rPr lang="cs-CZ" sz="2000" dirty="0"/>
              <a:t> </a:t>
            </a:r>
            <a:r>
              <a:rPr lang="en-US" sz="2000" dirty="0"/>
              <a:t>|</a:t>
            </a:r>
            <a:r>
              <a:rPr lang="cs-CZ" sz="2000" dirty="0"/>
              <a:t> </a:t>
            </a:r>
            <a:r>
              <a:rPr lang="cs-CZ" dirty="0"/>
              <a:t>MCSE: Data </a:t>
            </a:r>
            <a:r>
              <a:rPr lang="cs-CZ" dirty="0" err="1"/>
              <a:t>Analytics</a:t>
            </a:r>
            <a:endParaRPr lang="cs-CZ" sz="2000" dirty="0"/>
          </a:p>
          <a:p>
            <a:r>
              <a:rPr lang="en-US" dirty="0">
                <a:hlinkClick r:id="rId3"/>
              </a:rPr>
              <a:t>m</a:t>
            </a:r>
            <a:r>
              <a:rPr lang="cs-CZ" dirty="0" err="1">
                <a:hlinkClick r:id="rId3"/>
              </a:rPr>
              <a:t>iloslav</a:t>
            </a:r>
            <a:r>
              <a:rPr lang="cs-CZ" dirty="0">
                <a:hlinkClick r:id="rId3"/>
              </a:rPr>
              <a:t>.</a:t>
            </a:r>
            <a:r>
              <a:rPr lang="en-US" dirty="0">
                <a:hlinkClick r:id="rId3"/>
              </a:rPr>
              <a:t>p</a:t>
            </a:r>
            <a:r>
              <a:rPr lang="cs-CZ" dirty="0" err="1">
                <a:hlinkClick r:id="rId3"/>
              </a:rPr>
              <a:t>eterka</a:t>
            </a:r>
            <a:r>
              <a:rPr lang="en-US" dirty="0">
                <a:hlinkClick r:id="rId3"/>
              </a:rPr>
              <a:t>@biexperts.cz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35703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Dostupný r</a:t>
            </a:r>
            <a:r>
              <a:rPr lang="en-US" dirty="0" err="1"/>
              <a:t>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Před SQL 2016 bylo velice náročné vyhodnocovat zátěž</a:t>
            </a:r>
          </a:p>
          <a:p>
            <a:pPr lvl="1"/>
            <a:r>
              <a:rPr lang="cs-CZ" dirty="0"/>
              <a:t>Ukládat data z procedurální </a:t>
            </a:r>
            <a:r>
              <a:rPr lang="cs-CZ" dirty="0" err="1"/>
              <a:t>cache</a:t>
            </a:r>
            <a:r>
              <a:rPr lang="cs-CZ" dirty="0"/>
              <a:t> do vlastních tabulek </a:t>
            </a:r>
          </a:p>
          <a:p>
            <a:pPr lvl="1"/>
            <a:r>
              <a:rPr lang="cs-CZ" dirty="0"/>
              <a:t>Srovnávat výkonnostní ukazatele s dříve uloženými daty</a:t>
            </a:r>
          </a:p>
          <a:p>
            <a:pPr lvl="1"/>
            <a:r>
              <a:rPr lang="cs-CZ" dirty="0"/>
              <a:t>Stanovovat výkonnostní odchylky</a:t>
            </a:r>
          </a:p>
          <a:p>
            <a:pPr lvl="1"/>
            <a:r>
              <a:rPr lang="cs-CZ" dirty="0"/>
              <a:t>Graficky prezentovat výsledky</a:t>
            </a:r>
          </a:p>
          <a:p>
            <a:r>
              <a:rPr lang="cs-CZ" dirty="0" err="1"/>
              <a:t>Query</a:t>
            </a:r>
            <a:r>
              <a:rPr lang="cs-CZ" dirty="0"/>
              <a:t> </a:t>
            </a:r>
            <a:r>
              <a:rPr lang="cs-CZ" dirty="0" err="1"/>
              <a:t>Store</a:t>
            </a:r>
            <a:endParaRPr lang="cs-CZ" dirty="0"/>
          </a:p>
          <a:p>
            <a:pPr lvl="1"/>
            <a:r>
              <a:rPr lang="cs-CZ" dirty="0"/>
              <a:t>Automatizovaně zachytává a ukládá potřebné informace</a:t>
            </a:r>
          </a:p>
          <a:p>
            <a:pPr lvl="1"/>
            <a:r>
              <a:rPr lang="cs-CZ" dirty="0"/>
              <a:t>Obsahuje reporting dostupný pro běžné úlohy v SSMS</a:t>
            </a:r>
          </a:p>
        </p:txBody>
      </p:sp>
    </p:spTree>
    <p:extLst>
      <p:ext uri="{BB962C8B-B14F-4D97-AF65-F5344CB8AC3E}">
        <p14:creationId xmlns:p14="http://schemas.microsoft.com/office/powerpoint/2010/main" val="437997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Dostupný r</a:t>
            </a:r>
            <a:r>
              <a:rPr lang="en-US" dirty="0" err="1"/>
              <a:t>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Možnosti</a:t>
            </a:r>
          </a:p>
          <a:p>
            <a:pPr lvl="1"/>
            <a:r>
              <a:rPr lang="cs-CZ" dirty="0"/>
              <a:t>Zobrazení přehledu dotazů a detailu vybraného dotazu</a:t>
            </a:r>
          </a:p>
          <a:p>
            <a:pPr lvl="2"/>
            <a:r>
              <a:rPr lang="cs-CZ" dirty="0"/>
              <a:t>Změna způsobu jejich vzájemného zobrazení (</a:t>
            </a:r>
            <a:r>
              <a:rPr lang="cs-CZ" dirty="0" err="1"/>
              <a:t>Portrait</a:t>
            </a:r>
            <a:r>
              <a:rPr lang="cs-CZ" dirty="0"/>
              <a:t>, </a:t>
            </a:r>
            <a:r>
              <a:rPr lang="cs-CZ" dirty="0" err="1"/>
              <a:t>Landscape</a:t>
            </a:r>
            <a:r>
              <a:rPr lang="cs-CZ" dirty="0"/>
              <a:t>)</a:t>
            </a:r>
          </a:p>
          <a:p>
            <a:pPr lvl="2"/>
            <a:r>
              <a:rPr lang="cs-CZ" dirty="0"/>
              <a:t>Pohled formou grafu nebo tabulky</a:t>
            </a:r>
          </a:p>
          <a:p>
            <a:pPr lvl="1"/>
            <a:r>
              <a:rPr lang="cs-CZ" dirty="0"/>
              <a:t>Konfigurace grafů</a:t>
            </a:r>
          </a:p>
          <a:p>
            <a:pPr lvl="2"/>
            <a:r>
              <a:rPr lang="cs-CZ" dirty="0"/>
              <a:t>Volba metriky a agregační funkce</a:t>
            </a:r>
          </a:p>
          <a:p>
            <a:pPr lvl="2"/>
            <a:r>
              <a:rPr lang="cs-CZ" dirty="0"/>
              <a:t>Výběr charakteristiky na jednotlivých osách</a:t>
            </a:r>
          </a:p>
          <a:p>
            <a:pPr lvl="1"/>
            <a:r>
              <a:rPr lang="cs-CZ" dirty="0"/>
              <a:t>Zobrazení detailů v </a:t>
            </a:r>
            <a:r>
              <a:rPr lang="cs-CZ" dirty="0" err="1"/>
              <a:t>tooltipu</a:t>
            </a:r>
            <a:endParaRPr lang="cs-CZ" dirty="0"/>
          </a:p>
          <a:p>
            <a:pPr lvl="1"/>
            <a:r>
              <a:rPr lang="cs-CZ" dirty="0"/>
              <a:t>Zobrazení textu vybraného dotazu</a:t>
            </a:r>
          </a:p>
          <a:p>
            <a:pPr lvl="1"/>
            <a:r>
              <a:rPr lang="cs-CZ" dirty="0"/>
              <a:t>Přechod k detailním reportů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5142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Dostupný r</a:t>
            </a:r>
            <a:r>
              <a:rPr lang="en-US" dirty="0" err="1"/>
              <a:t>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Reporty dostupné v SSMS</a:t>
            </a:r>
          </a:p>
          <a:p>
            <a:pPr lvl="1"/>
            <a:r>
              <a:rPr lang="en-US" dirty="0"/>
              <a:t>Regressed Queries </a:t>
            </a:r>
            <a:r>
              <a:rPr lang="cs-CZ" dirty="0"/>
              <a:t>– dotazy s horšícími se charakteristikami</a:t>
            </a:r>
          </a:p>
          <a:p>
            <a:pPr lvl="1"/>
            <a:r>
              <a:rPr lang="en-US" dirty="0"/>
              <a:t>Overall Resource Consumption – </a:t>
            </a:r>
            <a:r>
              <a:rPr lang="cs-CZ" dirty="0"/>
              <a:t>agregované statistiky dotazů v daném časovém intervalu</a:t>
            </a:r>
          </a:p>
          <a:p>
            <a:pPr lvl="1"/>
            <a:r>
              <a:rPr lang="en-US" dirty="0"/>
              <a:t>Top Resource Consumption Queries</a:t>
            </a:r>
          </a:p>
          <a:p>
            <a:pPr lvl="1"/>
            <a:r>
              <a:rPr lang="en-US" dirty="0"/>
              <a:t>Queries With Forced Plans (SSMS 2017)</a:t>
            </a:r>
          </a:p>
          <a:p>
            <a:pPr lvl="1"/>
            <a:r>
              <a:rPr lang="en-US" dirty="0"/>
              <a:t>Queries With High Variation (SSMS 2017)</a:t>
            </a:r>
          </a:p>
          <a:p>
            <a:pPr lvl="1"/>
            <a:r>
              <a:rPr lang="en-US" dirty="0"/>
              <a:t>Tracked Queries</a:t>
            </a:r>
          </a:p>
        </p:txBody>
      </p:sp>
    </p:spTree>
    <p:extLst>
      <p:ext uri="{BB962C8B-B14F-4D97-AF65-F5344CB8AC3E}">
        <p14:creationId xmlns:p14="http://schemas.microsoft.com/office/powerpoint/2010/main" val="35735442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Regressed Queries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486" y="1342239"/>
            <a:ext cx="7452130" cy="4858536"/>
          </a:xfrm>
        </p:spPr>
        <p:txBody>
          <a:bodyPr/>
          <a:lstStyle/>
          <a:p>
            <a:r>
              <a:rPr lang="cs-CZ" dirty="0"/>
              <a:t>Dotazy s horšícími se charakteristikami</a:t>
            </a:r>
          </a:p>
          <a:p>
            <a:r>
              <a:rPr lang="cs-CZ" dirty="0"/>
              <a:t>Charakteristiku s negativním vývojem lze vybrat</a:t>
            </a:r>
          </a:p>
          <a:p>
            <a:r>
              <a:rPr lang="cs-CZ" dirty="0"/>
              <a:t>Umožňuje detekovat změnu plánu</a:t>
            </a:r>
          </a:p>
          <a:p>
            <a:pPr lvl="1"/>
            <a:r>
              <a:rPr lang="cs-CZ" dirty="0"/>
              <a:t>Počet plánů vyšší než jeden</a:t>
            </a:r>
          </a:p>
          <a:p>
            <a:pPr lvl="1"/>
            <a:r>
              <a:rPr lang="cs-CZ" dirty="0"/>
              <a:t>Plány lze graficky porovnat</a:t>
            </a:r>
          </a:p>
          <a:p>
            <a:r>
              <a:rPr lang="cs-CZ" dirty="0" err="1"/>
              <a:t>Proklik</a:t>
            </a:r>
            <a:r>
              <a:rPr lang="cs-CZ" dirty="0"/>
              <a:t> na detail v </a:t>
            </a:r>
            <a:r>
              <a:rPr lang="en-US" dirty="0"/>
              <a:t>Tracked Queries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4878" y="511299"/>
            <a:ext cx="3202559" cy="5625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8057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Regressed</a:t>
            </a:r>
            <a:r>
              <a:rPr lang="cs-CZ" dirty="0"/>
              <a:t> </a:t>
            </a:r>
            <a:r>
              <a:rPr lang="cs-CZ" dirty="0" err="1"/>
              <a:t>Queries</a:t>
            </a:r>
            <a:endParaRPr lang="en-US" dirty="0"/>
          </a:p>
          <a:p>
            <a:r>
              <a:rPr lang="en-US" dirty="0"/>
              <a:t>Plan Comparison</a:t>
            </a:r>
            <a:endParaRPr lang="cs-CZ" dirty="0"/>
          </a:p>
          <a:p>
            <a:r>
              <a:rPr lang="cs-CZ" dirty="0" err="1"/>
              <a:t>Tracked</a:t>
            </a:r>
            <a:r>
              <a:rPr lang="cs-CZ" dirty="0"/>
              <a:t> </a:t>
            </a:r>
            <a:r>
              <a:rPr lang="cs-CZ" dirty="0" err="1"/>
              <a:t>Queries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842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Overall Resource Consumption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485" y="1342239"/>
            <a:ext cx="7772561" cy="4858536"/>
          </a:xfrm>
        </p:spPr>
        <p:txBody>
          <a:bodyPr/>
          <a:lstStyle/>
          <a:p>
            <a:r>
              <a:rPr lang="cs-CZ" dirty="0"/>
              <a:t>Zobrazuje vytížení zdrojů</a:t>
            </a:r>
          </a:p>
          <a:p>
            <a:pPr lvl="1"/>
            <a:r>
              <a:rPr lang="cs-CZ" dirty="0"/>
              <a:t>Pro každý zdroj jeden graf</a:t>
            </a:r>
          </a:p>
          <a:p>
            <a:pPr lvl="1"/>
            <a:r>
              <a:rPr lang="cs-CZ" dirty="0"/>
              <a:t>Lze vybrat zobrazované zdroje</a:t>
            </a:r>
          </a:p>
          <a:p>
            <a:pPr lvl="1"/>
            <a:r>
              <a:rPr lang="cs-CZ" dirty="0"/>
              <a:t>Výběr časového intervalu</a:t>
            </a:r>
          </a:p>
          <a:p>
            <a:pPr lvl="2"/>
            <a:r>
              <a:rPr lang="cs-CZ" dirty="0"/>
              <a:t>Ovlivňuje míru agregace</a:t>
            </a:r>
          </a:p>
          <a:p>
            <a:pPr lvl="2"/>
            <a:r>
              <a:rPr lang="cs-CZ" dirty="0"/>
              <a:t>Detail agregace dán nastavením </a:t>
            </a:r>
            <a:r>
              <a:rPr lang="cs-CZ" dirty="0" err="1"/>
              <a:t>Query</a:t>
            </a:r>
            <a:r>
              <a:rPr lang="cs-CZ" dirty="0"/>
              <a:t> </a:t>
            </a:r>
            <a:r>
              <a:rPr lang="cs-CZ" dirty="0" err="1"/>
              <a:t>Store</a:t>
            </a:r>
            <a:endParaRPr lang="cs-CZ" dirty="0"/>
          </a:p>
          <a:p>
            <a:pPr lvl="1"/>
            <a:r>
              <a:rPr lang="cs-CZ" dirty="0"/>
              <a:t>Umožňuje </a:t>
            </a:r>
            <a:r>
              <a:rPr lang="cs-CZ" dirty="0" err="1"/>
              <a:t>proklik</a:t>
            </a:r>
            <a:r>
              <a:rPr lang="cs-CZ" dirty="0"/>
              <a:t> na report </a:t>
            </a:r>
            <a:r>
              <a:rPr lang="en-US" dirty="0"/>
              <a:t>Top Resource Consumption Queries</a:t>
            </a:r>
            <a:r>
              <a:rPr lang="cs-CZ" dirty="0"/>
              <a:t> z pohledu daného zdroje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1418" y="1340232"/>
            <a:ext cx="3371850" cy="461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8679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Overall Resource Consumption</a:t>
            </a:r>
            <a:endParaRPr lang="cs-CZ" dirty="0"/>
          </a:p>
          <a:p>
            <a:r>
              <a:rPr lang="en-US" dirty="0"/>
              <a:t>Top Resource Consumption Queries</a:t>
            </a:r>
          </a:p>
        </p:txBody>
      </p:sp>
    </p:spTree>
    <p:extLst>
      <p:ext uri="{BB962C8B-B14F-4D97-AF65-F5344CB8AC3E}">
        <p14:creationId xmlns:p14="http://schemas.microsoft.com/office/powerpoint/2010/main" val="1797918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Katalogové pohledy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485" y="1342239"/>
            <a:ext cx="4737949" cy="4902466"/>
          </a:xfrm>
        </p:spPr>
        <p:txBody>
          <a:bodyPr/>
          <a:lstStyle/>
          <a:p>
            <a:r>
              <a:rPr lang="cs-CZ" dirty="0"/>
              <a:t>Data uložená v </a:t>
            </a:r>
            <a:r>
              <a:rPr lang="cs-CZ" dirty="0" err="1"/>
              <a:t>Query</a:t>
            </a:r>
            <a:r>
              <a:rPr lang="cs-CZ" dirty="0"/>
              <a:t> </a:t>
            </a:r>
            <a:r>
              <a:rPr lang="cs-CZ" dirty="0" err="1"/>
              <a:t>Store</a:t>
            </a:r>
            <a:r>
              <a:rPr lang="cs-CZ" dirty="0"/>
              <a:t> jsou dostupná prostřednictvím katalogových pohledů </a:t>
            </a:r>
            <a:r>
              <a:rPr lang="cs-CZ" b="1" dirty="0" err="1"/>
              <a:t>sys.query_store_xxx</a:t>
            </a:r>
            <a:endParaRPr lang="cs-CZ" b="1" dirty="0"/>
          </a:p>
          <a:p>
            <a:pPr lvl="1"/>
            <a:r>
              <a:rPr lang="cs-CZ" dirty="0"/>
              <a:t>Detail na SQL příkaz, ne dávku</a:t>
            </a:r>
          </a:p>
          <a:p>
            <a:r>
              <a:rPr lang="cs-CZ" dirty="0"/>
              <a:t>Možné využít pro </a:t>
            </a:r>
            <a:r>
              <a:rPr lang="cs-CZ" dirty="0" err="1"/>
              <a:t>custom</a:t>
            </a:r>
            <a:r>
              <a:rPr lang="cs-CZ" dirty="0"/>
              <a:t> reporting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8435" y="1342239"/>
            <a:ext cx="6524833" cy="474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4270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Katalogové pohledy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sys.database_query_store_options</a:t>
            </a:r>
            <a:endParaRPr lang="en-US" dirty="0"/>
          </a:p>
          <a:p>
            <a:pPr lvl="1"/>
            <a:r>
              <a:rPr lang="en-US" dirty="0" err="1"/>
              <a:t>Aktu</a:t>
            </a:r>
            <a:r>
              <a:rPr lang="cs-CZ" dirty="0"/>
              <a:t>á</a:t>
            </a:r>
            <a:r>
              <a:rPr lang="en-US" dirty="0"/>
              <a:t>ln</a:t>
            </a:r>
            <a:r>
              <a:rPr lang="cs-CZ" dirty="0"/>
              <a:t>í</a:t>
            </a:r>
            <a:r>
              <a:rPr lang="en-US" dirty="0"/>
              <a:t> </a:t>
            </a:r>
            <a:r>
              <a:rPr lang="en-US" dirty="0" err="1"/>
              <a:t>nastaven</a:t>
            </a:r>
            <a:r>
              <a:rPr lang="cs-CZ" dirty="0"/>
              <a:t>í</a:t>
            </a:r>
            <a:r>
              <a:rPr lang="en-US" dirty="0"/>
              <a:t> QS</a:t>
            </a:r>
            <a:r>
              <a:rPr lang="cs-CZ" dirty="0"/>
              <a:t> včetně důvodu jeho zastavení</a:t>
            </a:r>
            <a:endParaRPr lang="en-US" dirty="0"/>
          </a:p>
          <a:p>
            <a:r>
              <a:rPr lang="cs-CZ" dirty="0" err="1"/>
              <a:t>sys.query_context_settings</a:t>
            </a:r>
            <a:endParaRPr lang="cs-CZ" dirty="0"/>
          </a:p>
          <a:p>
            <a:pPr lvl="1"/>
            <a:r>
              <a:rPr lang="cs-CZ" dirty="0"/>
              <a:t>Obsahuje informace o kontextu vykonání dotazu (může mít vliv na výkon dotazu)</a:t>
            </a:r>
          </a:p>
          <a:p>
            <a:pPr lvl="2"/>
            <a:r>
              <a:rPr lang="cs-CZ" dirty="0" err="1"/>
              <a:t>Language</a:t>
            </a:r>
            <a:r>
              <a:rPr lang="cs-CZ" dirty="0"/>
              <a:t>, </a:t>
            </a:r>
            <a:r>
              <a:rPr lang="cs-CZ" dirty="0" err="1"/>
              <a:t>date</a:t>
            </a:r>
            <a:r>
              <a:rPr lang="cs-CZ" dirty="0"/>
              <a:t> </a:t>
            </a:r>
            <a:r>
              <a:rPr lang="cs-CZ" dirty="0" err="1"/>
              <a:t>format</a:t>
            </a:r>
            <a:r>
              <a:rPr lang="cs-CZ" dirty="0"/>
              <a:t>, </a:t>
            </a:r>
            <a:r>
              <a:rPr lang="cs-CZ" dirty="0" err="1"/>
              <a:t>date</a:t>
            </a:r>
            <a:r>
              <a:rPr lang="cs-CZ" dirty="0"/>
              <a:t> </a:t>
            </a:r>
            <a:r>
              <a:rPr lang="cs-CZ" dirty="0" err="1"/>
              <a:t>first</a:t>
            </a:r>
            <a:endParaRPr lang="cs-CZ" dirty="0"/>
          </a:p>
          <a:p>
            <a:pPr lvl="2"/>
            <a:r>
              <a:rPr lang="cs-CZ" dirty="0"/>
              <a:t>SET volby (bitová maska, lze dekódovat v </a:t>
            </a:r>
            <a:r>
              <a:rPr lang="cs-CZ" dirty="0" err="1"/>
              <a:t>sys.dm_exec_plan_attributes</a:t>
            </a:r>
            <a:r>
              <a:rPr lang="cs-CZ" dirty="0"/>
              <a:t>)</a:t>
            </a:r>
          </a:p>
          <a:p>
            <a:r>
              <a:rPr lang="cs-CZ" dirty="0" err="1"/>
              <a:t>sys.query_store_query</a:t>
            </a:r>
            <a:r>
              <a:rPr lang="cs-CZ" dirty="0"/>
              <a:t>, </a:t>
            </a:r>
            <a:r>
              <a:rPr lang="cs-CZ" dirty="0" err="1"/>
              <a:t>sys.query_store_query_text</a:t>
            </a:r>
            <a:endParaRPr lang="cs-CZ" dirty="0"/>
          </a:p>
          <a:p>
            <a:r>
              <a:rPr lang="cs-CZ" dirty="0" err="1"/>
              <a:t>sys.query_store_plan</a:t>
            </a:r>
            <a:endParaRPr lang="cs-CZ" dirty="0"/>
          </a:p>
          <a:p>
            <a:r>
              <a:rPr lang="cs-CZ" dirty="0" err="1"/>
              <a:t>sys.query_store_runtime_stats</a:t>
            </a:r>
            <a:endParaRPr lang="cs-CZ" dirty="0"/>
          </a:p>
          <a:p>
            <a:pPr lvl="1"/>
            <a:r>
              <a:rPr lang="cs-CZ" dirty="0"/>
              <a:t>Agreguje statistiky pro existující plány v definovaném intervalu</a:t>
            </a:r>
          </a:p>
          <a:p>
            <a:r>
              <a:rPr lang="cs-CZ" dirty="0" err="1"/>
              <a:t>sys.query_store_runtime_stats_interval</a:t>
            </a:r>
            <a:endParaRPr lang="cs-CZ" dirty="0"/>
          </a:p>
          <a:p>
            <a:pPr lvl="1"/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50500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Query</a:t>
            </a:r>
            <a:r>
              <a:rPr lang="cs-CZ" dirty="0"/>
              <a:t> </a:t>
            </a:r>
            <a:r>
              <a:rPr lang="cs-CZ" dirty="0" err="1"/>
              <a:t>Store</a:t>
            </a:r>
            <a:r>
              <a:rPr lang="cs-CZ" dirty="0"/>
              <a:t> </a:t>
            </a:r>
            <a:r>
              <a:rPr lang="cs-CZ" dirty="0" err="1"/>
              <a:t>custom</a:t>
            </a:r>
            <a:r>
              <a:rPr lang="cs-CZ" dirty="0"/>
              <a:t> reporting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146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Co a k čemu je </a:t>
            </a:r>
            <a:r>
              <a:rPr lang="cs-CZ" dirty="0" err="1"/>
              <a:t>Query</a:t>
            </a:r>
            <a:r>
              <a:rPr lang="cs-CZ" dirty="0"/>
              <a:t> </a:t>
            </a:r>
            <a:r>
              <a:rPr lang="cs-CZ" dirty="0" err="1"/>
              <a:t>Store</a:t>
            </a:r>
            <a:endParaRPr lang="cs-CZ" dirty="0"/>
          </a:p>
          <a:p>
            <a:r>
              <a:rPr lang="cs-CZ" dirty="0"/>
              <a:t>Architektura</a:t>
            </a:r>
          </a:p>
          <a:p>
            <a:r>
              <a:rPr lang="cs-CZ" dirty="0"/>
              <a:t>Konfigurace</a:t>
            </a:r>
          </a:p>
          <a:p>
            <a:r>
              <a:rPr lang="cs-CZ" dirty="0"/>
              <a:t>Dostupný reporting</a:t>
            </a:r>
          </a:p>
          <a:p>
            <a:r>
              <a:rPr lang="cs-CZ" dirty="0"/>
              <a:t>Katalogové pohledy</a:t>
            </a:r>
          </a:p>
          <a:p>
            <a:r>
              <a:rPr lang="cs-CZ" dirty="0" err="1"/>
              <a:t>Plan</a:t>
            </a:r>
            <a:r>
              <a:rPr lang="cs-CZ" dirty="0"/>
              <a:t> </a:t>
            </a:r>
            <a:r>
              <a:rPr lang="cs-CZ" dirty="0" err="1"/>
              <a:t>regression</a:t>
            </a:r>
            <a:r>
              <a:rPr lang="cs-CZ" dirty="0"/>
              <a:t> and </a:t>
            </a:r>
            <a:r>
              <a:rPr lang="cs-CZ" dirty="0" err="1"/>
              <a:t>forcing</a:t>
            </a:r>
            <a:endParaRPr lang="en-US" dirty="0"/>
          </a:p>
          <a:p>
            <a:r>
              <a:rPr lang="cs-CZ" dirty="0"/>
              <a:t>Dopad </a:t>
            </a:r>
            <a:r>
              <a:rPr lang="cs-CZ" dirty="0" err="1"/>
              <a:t>Query</a:t>
            </a:r>
            <a:r>
              <a:rPr lang="cs-CZ" dirty="0"/>
              <a:t> </a:t>
            </a:r>
            <a:r>
              <a:rPr lang="cs-CZ" dirty="0" err="1"/>
              <a:t>Store</a:t>
            </a:r>
            <a:r>
              <a:rPr lang="cs-CZ" dirty="0"/>
              <a:t> na výkon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21781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Plan</a:t>
            </a:r>
            <a:r>
              <a:rPr lang="cs-CZ" dirty="0"/>
              <a:t> </a:t>
            </a:r>
            <a:r>
              <a:rPr lang="cs-CZ" dirty="0" err="1"/>
              <a:t>regression</a:t>
            </a:r>
            <a:r>
              <a:rPr lang="cs-CZ" dirty="0"/>
              <a:t> and </a:t>
            </a:r>
            <a:r>
              <a:rPr lang="cs-CZ" dirty="0" err="1"/>
              <a:t>forcing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Plan</a:t>
            </a:r>
            <a:r>
              <a:rPr lang="cs-CZ" dirty="0"/>
              <a:t> </a:t>
            </a:r>
            <a:r>
              <a:rPr lang="cs-CZ" dirty="0" err="1"/>
              <a:t>regression</a:t>
            </a:r>
            <a:endParaRPr lang="cs-CZ" dirty="0"/>
          </a:p>
          <a:p>
            <a:pPr lvl="1"/>
            <a:r>
              <a:rPr lang="cs-CZ" dirty="0"/>
              <a:t>Pro stejný dotaz je použit nový plán s horším výsledkem</a:t>
            </a:r>
          </a:p>
          <a:p>
            <a:r>
              <a:rPr lang="cs-CZ" dirty="0" err="1"/>
              <a:t>Plan</a:t>
            </a:r>
            <a:r>
              <a:rPr lang="cs-CZ" dirty="0"/>
              <a:t> </a:t>
            </a:r>
            <a:r>
              <a:rPr lang="cs-CZ" dirty="0" err="1"/>
              <a:t>Forcing</a:t>
            </a:r>
            <a:endParaRPr lang="cs-CZ" dirty="0"/>
          </a:p>
          <a:p>
            <a:pPr lvl="1"/>
            <a:r>
              <a:rPr lang="cs-CZ" dirty="0"/>
              <a:t>Vynucení preferovaného exekučního plánu</a:t>
            </a:r>
          </a:p>
          <a:p>
            <a:pPr lvl="1"/>
            <a:r>
              <a:rPr lang="cs-CZ" dirty="0"/>
              <a:t>Dříve možné pomocí </a:t>
            </a:r>
            <a:r>
              <a:rPr lang="cs-CZ" dirty="0" err="1"/>
              <a:t>Plan</a:t>
            </a:r>
            <a:r>
              <a:rPr lang="cs-CZ" dirty="0"/>
              <a:t> </a:t>
            </a:r>
            <a:r>
              <a:rPr lang="cs-CZ" dirty="0" err="1"/>
              <a:t>Guides</a:t>
            </a:r>
            <a:endParaRPr lang="cs-CZ" dirty="0"/>
          </a:p>
          <a:p>
            <a:pPr lvl="1"/>
            <a:r>
              <a:rPr lang="cs-CZ" dirty="0" err="1"/>
              <a:t>Query</a:t>
            </a:r>
            <a:r>
              <a:rPr lang="cs-CZ" dirty="0"/>
              <a:t> </a:t>
            </a:r>
            <a:r>
              <a:rPr lang="cs-CZ" dirty="0" err="1"/>
              <a:t>Store</a:t>
            </a:r>
            <a:r>
              <a:rPr lang="cs-CZ" dirty="0"/>
              <a:t> umožňuje použít jiný plán jednoduše</a:t>
            </a:r>
          </a:p>
          <a:p>
            <a:pPr lvl="2"/>
            <a:r>
              <a:rPr lang="cs-CZ" dirty="0"/>
              <a:t>Pomocí tlačítka </a:t>
            </a:r>
            <a:r>
              <a:rPr lang="en-US" b="1" dirty="0"/>
              <a:t>Force Plan</a:t>
            </a:r>
            <a:endParaRPr lang="cs-CZ" b="1" dirty="0"/>
          </a:p>
          <a:p>
            <a:pPr lvl="2"/>
            <a:r>
              <a:rPr lang="cs-CZ" dirty="0"/>
              <a:t>V</a:t>
            </a:r>
            <a:r>
              <a:rPr lang="en-US" dirty="0" err="1"/>
              <a:t>ol</a:t>
            </a:r>
            <a:r>
              <a:rPr lang="cs-CZ" dirty="0" err="1"/>
              <a:t>áním</a:t>
            </a:r>
            <a:r>
              <a:rPr lang="cs-CZ"/>
              <a:t> QS uložené procedury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0917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Query Store Plan Forcing</a:t>
            </a:r>
          </a:p>
        </p:txBody>
      </p:sp>
    </p:spTree>
    <p:extLst>
      <p:ext uri="{BB962C8B-B14F-4D97-AF65-F5344CB8AC3E}">
        <p14:creationId xmlns:p14="http://schemas.microsoft.com/office/powerpoint/2010/main" val="17628903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Užitečné procedury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/>
              <a:t>sp_query_store_force_plan</a:t>
            </a:r>
            <a:endParaRPr lang="cs-CZ" b="1" dirty="0"/>
          </a:p>
          <a:p>
            <a:r>
              <a:rPr lang="cs-CZ" b="1" dirty="0" err="1"/>
              <a:t>sp_query_store_unforce_plan</a:t>
            </a:r>
            <a:endParaRPr lang="cs-CZ" b="1" dirty="0"/>
          </a:p>
          <a:p>
            <a:r>
              <a:rPr lang="en-US" b="1" dirty="0" err="1"/>
              <a:t>sp_query_store_flush_db</a:t>
            </a:r>
            <a:r>
              <a:rPr lang="cs-CZ" b="1" dirty="0"/>
              <a:t> </a:t>
            </a:r>
            <a:r>
              <a:rPr lang="cs-CZ" dirty="0"/>
              <a:t>(uloží QS data na disk)</a:t>
            </a:r>
          </a:p>
          <a:p>
            <a:r>
              <a:rPr lang="en-US" b="1" dirty="0" err="1"/>
              <a:t>sp_query_store_remove_quer</a:t>
            </a:r>
            <a:r>
              <a:rPr lang="cs-CZ" b="1" dirty="0"/>
              <a:t>y</a:t>
            </a:r>
          </a:p>
          <a:p>
            <a:r>
              <a:rPr lang="en-US" b="1" dirty="0" err="1"/>
              <a:t>sp_query_store_reset_exec_stats</a:t>
            </a:r>
            <a:r>
              <a:rPr lang="en-US" dirty="0"/>
              <a:t> </a:t>
            </a:r>
            <a:r>
              <a:rPr lang="cs-CZ" dirty="0"/>
              <a:t>(pro daný plán)</a:t>
            </a:r>
          </a:p>
          <a:p>
            <a:r>
              <a:rPr lang="en-US" b="1" dirty="0" err="1"/>
              <a:t>sp_query_store_remove_plan</a:t>
            </a:r>
            <a:endParaRPr lang="cs-CZ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6846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Dopad </a:t>
            </a:r>
            <a:r>
              <a:rPr lang="cs-CZ" dirty="0" err="1"/>
              <a:t>Query</a:t>
            </a:r>
            <a:r>
              <a:rPr lang="cs-CZ" dirty="0"/>
              <a:t> </a:t>
            </a:r>
            <a:r>
              <a:rPr lang="cs-CZ" dirty="0" err="1"/>
              <a:t>Store</a:t>
            </a:r>
            <a:r>
              <a:rPr lang="cs-CZ" dirty="0"/>
              <a:t> na výkon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485" y="1342239"/>
            <a:ext cx="11262783" cy="2401086"/>
          </a:xfrm>
        </p:spPr>
        <p:txBody>
          <a:bodyPr/>
          <a:lstStyle/>
          <a:p>
            <a:r>
              <a:rPr lang="cs-CZ" dirty="0"/>
              <a:t>Dopad uváděný v rozsahu 3 – 5</a:t>
            </a:r>
            <a:r>
              <a:rPr lang="en-US" dirty="0"/>
              <a:t>%</a:t>
            </a:r>
            <a:endParaRPr lang="cs-CZ" dirty="0"/>
          </a:p>
          <a:p>
            <a:pPr lvl="1"/>
            <a:r>
              <a:rPr lang="cs-CZ" dirty="0"/>
              <a:t>Záleží na nastavení QS a zátěži SQL Serveru</a:t>
            </a:r>
          </a:p>
          <a:p>
            <a:pPr lvl="1"/>
            <a:r>
              <a:rPr lang="cs-CZ" dirty="0"/>
              <a:t>Negativní dopad má především zápis dat na disk</a:t>
            </a:r>
          </a:p>
          <a:p>
            <a:pPr lvl="2"/>
            <a:r>
              <a:rPr lang="cs-CZ" dirty="0"/>
              <a:t>Dotazy a plány zapisovány hned, runtime statistiky dle intervalu</a:t>
            </a:r>
          </a:p>
          <a:p>
            <a:pPr lvl="2"/>
            <a:r>
              <a:rPr lang="cs-CZ" dirty="0"/>
              <a:t>Zápis prováděn asynchronně</a:t>
            </a:r>
          </a:p>
        </p:txBody>
      </p:sp>
      <p:pic>
        <p:nvPicPr>
          <p:cNvPr id="2050" name="Picture 2" descr="2401-1-71469dd2-60b8-44f6-ac2f-1c74eb18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3199" y="3743325"/>
            <a:ext cx="8137525" cy="2388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29235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Dopad </a:t>
            </a:r>
            <a:r>
              <a:rPr lang="cs-CZ" dirty="0" err="1"/>
              <a:t>Query</a:t>
            </a:r>
            <a:r>
              <a:rPr lang="cs-CZ" dirty="0"/>
              <a:t> </a:t>
            </a:r>
            <a:r>
              <a:rPr lang="cs-CZ" dirty="0" err="1"/>
              <a:t>Store</a:t>
            </a:r>
            <a:r>
              <a:rPr lang="cs-CZ" dirty="0"/>
              <a:t> na výkon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Měřit vliv QS lze pomocí</a:t>
            </a:r>
          </a:p>
          <a:p>
            <a:pPr lvl="1"/>
            <a:r>
              <a:rPr lang="cs-CZ" dirty="0"/>
              <a:t>Čítačů v Performance Monitoru</a:t>
            </a:r>
            <a:endParaRPr lang="en-US" dirty="0"/>
          </a:p>
          <a:p>
            <a:pPr lvl="1"/>
            <a:r>
              <a:rPr lang="cs-CZ" dirty="0" err="1"/>
              <a:t>Extended</a:t>
            </a:r>
            <a:r>
              <a:rPr lang="cs-CZ" dirty="0"/>
              <a:t> </a:t>
            </a:r>
            <a:r>
              <a:rPr lang="cs-CZ" dirty="0" err="1"/>
              <a:t>Events</a:t>
            </a:r>
            <a:r>
              <a:rPr lang="cs-CZ" dirty="0"/>
              <a:t> </a:t>
            </a:r>
            <a:r>
              <a:rPr lang="en-US" dirty="0"/>
              <a:t>(</a:t>
            </a:r>
            <a:r>
              <a:rPr lang="en-US" dirty="0" err="1"/>
              <a:t>query_store</a:t>
            </a:r>
            <a:r>
              <a:rPr lang="en-US" dirty="0"/>
              <a:t>_*) - 68</a:t>
            </a:r>
          </a:p>
          <a:p>
            <a:pPr lvl="1"/>
            <a:r>
              <a:rPr lang="en-US" dirty="0"/>
              <a:t>Wait </a:t>
            </a:r>
            <a:r>
              <a:rPr lang="en-US" dirty="0" err="1"/>
              <a:t>statistiky</a:t>
            </a:r>
            <a:r>
              <a:rPr lang="en-US" dirty="0"/>
              <a:t> (QDS_*) – 19</a:t>
            </a:r>
          </a:p>
          <a:p>
            <a:r>
              <a:rPr lang="en-US" dirty="0"/>
              <a:t>Best Practices</a:t>
            </a:r>
          </a:p>
          <a:p>
            <a:pPr lvl="1"/>
            <a:r>
              <a:rPr lang="en-US" dirty="0" err="1"/>
              <a:t>Konfigurace</a:t>
            </a:r>
            <a:r>
              <a:rPr lang="en-US" dirty="0"/>
              <a:t> QS </a:t>
            </a:r>
            <a:r>
              <a:rPr lang="cs-CZ" dirty="0"/>
              <a:t>přizpůsobená zátěži SQL Serveru a potřebám analýzy</a:t>
            </a:r>
          </a:p>
          <a:p>
            <a:pPr lvl="2"/>
            <a:r>
              <a:rPr lang="cs-CZ" dirty="0" err="1"/>
              <a:t>Collection</a:t>
            </a:r>
            <a:r>
              <a:rPr lang="cs-CZ" dirty="0"/>
              <a:t> interval</a:t>
            </a:r>
          </a:p>
          <a:p>
            <a:pPr lvl="2"/>
            <a:r>
              <a:rPr lang="en-US" dirty="0"/>
              <a:t>Size Based Cleanup Mode</a:t>
            </a:r>
            <a:endParaRPr lang="cs-CZ" dirty="0"/>
          </a:p>
          <a:p>
            <a:pPr lvl="2"/>
            <a:r>
              <a:rPr lang="en-US" dirty="0"/>
              <a:t>Query Capture Mode</a:t>
            </a:r>
          </a:p>
        </p:txBody>
      </p:sp>
    </p:spTree>
    <p:extLst>
      <p:ext uri="{BB962C8B-B14F-4D97-AF65-F5344CB8AC3E}">
        <p14:creationId xmlns:p14="http://schemas.microsoft.com/office/powerpoint/2010/main" val="10708420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Co a k čemu je </a:t>
            </a:r>
            <a:r>
              <a:rPr lang="cs-CZ" dirty="0" err="1"/>
              <a:t>Query</a:t>
            </a:r>
            <a:r>
              <a:rPr lang="cs-CZ" dirty="0"/>
              <a:t> </a:t>
            </a:r>
            <a:r>
              <a:rPr lang="cs-CZ" dirty="0" err="1"/>
              <a:t>Store</a:t>
            </a:r>
            <a:endParaRPr lang="cs-CZ" dirty="0"/>
          </a:p>
          <a:p>
            <a:r>
              <a:rPr lang="cs-CZ" dirty="0"/>
              <a:t>Architektura</a:t>
            </a:r>
          </a:p>
          <a:p>
            <a:r>
              <a:rPr lang="cs-CZ" dirty="0"/>
              <a:t>Konfigurace</a:t>
            </a:r>
          </a:p>
          <a:p>
            <a:r>
              <a:rPr lang="cs-CZ" dirty="0"/>
              <a:t>Dostupný reporting</a:t>
            </a:r>
          </a:p>
          <a:p>
            <a:r>
              <a:rPr lang="cs-CZ" dirty="0"/>
              <a:t>Katalogové pohledy</a:t>
            </a:r>
          </a:p>
          <a:p>
            <a:r>
              <a:rPr lang="cs-CZ" dirty="0" err="1"/>
              <a:t>Plan</a:t>
            </a:r>
            <a:r>
              <a:rPr lang="cs-CZ" dirty="0"/>
              <a:t> </a:t>
            </a:r>
            <a:r>
              <a:rPr lang="cs-CZ" dirty="0" err="1"/>
              <a:t>regression</a:t>
            </a:r>
            <a:r>
              <a:rPr lang="cs-CZ" dirty="0"/>
              <a:t> and </a:t>
            </a:r>
            <a:r>
              <a:rPr lang="cs-CZ" dirty="0" err="1"/>
              <a:t>forcing</a:t>
            </a:r>
            <a:endParaRPr lang="en-US" dirty="0"/>
          </a:p>
          <a:p>
            <a:r>
              <a:rPr lang="cs-CZ" dirty="0"/>
              <a:t>Dopad </a:t>
            </a:r>
            <a:r>
              <a:rPr lang="cs-CZ" dirty="0" err="1"/>
              <a:t>Query</a:t>
            </a:r>
            <a:r>
              <a:rPr lang="cs-CZ" dirty="0"/>
              <a:t> </a:t>
            </a:r>
            <a:r>
              <a:rPr lang="cs-CZ" dirty="0" err="1"/>
              <a:t>Store</a:t>
            </a:r>
            <a:r>
              <a:rPr lang="cs-CZ" dirty="0"/>
              <a:t> na výkon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81286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6000" dirty="0"/>
              <a:t>Dotazy</a:t>
            </a:r>
          </a:p>
        </p:txBody>
      </p:sp>
      <p:sp>
        <p:nvSpPr>
          <p:cNvPr id="8" name="Podnadpis 1"/>
          <p:cNvSpPr>
            <a:spLocks noGrp="1"/>
          </p:cNvSpPr>
          <p:nvPr>
            <p:ph type="subTitle" idx="1"/>
          </p:nvPr>
        </p:nvSpPr>
        <p:spPr>
          <a:xfrm>
            <a:off x="814918" y="4052664"/>
            <a:ext cx="10561669" cy="1968624"/>
          </a:xfrm>
        </p:spPr>
        <p:txBody>
          <a:bodyPr/>
          <a:lstStyle/>
          <a:p>
            <a:r>
              <a:rPr lang="cs-CZ" b="1" dirty="0"/>
              <a:t>Miloslav Peterka</a:t>
            </a:r>
          </a:p>
          <a:p>
            <a:r>
              <a:rPr lang="cs-CZ" sz="2000" dirty="0"/>
              <a:t>MCSE: Data </a:t>
            </a:r>
            <a:r>
              <a:rPr lang="cs-CZ" sz="2000" dirty="0" err="1"/>
              <a:t>Platform</a:t>
            </a:r>
            <a:r>
              <a:rPr lang="cs-CZ" sz="2000" dirty="0"/>
              <a:t> </a:t>
            </a:r>
            <a:r>
              <a:rPr lang="en-US" sz="2000" dirty="0"/>
              <a:t>|</a:t>
            </a:r>
            <a:r>
              <a:rPr lang="cs-CZ" sz="2000" dirty="0"/>
              <a:t> </a:t>
            </a:r>
            <a:r>
              <a:rPr lang="cs-CZ" dirty="0"/>
              <a:t>MCSE: Data </a:t>
            </a:r>
            <a:r>
              <a:rPr lang="cs-CZ" dirty="0" err="1"/>
              <a:t>Analytics</a:t>
            </a:r>
            <a:endParaRPr lang="cs-CZ" sz="2000" dirty="0"/>
          </a:p>
          <a:p>
            <a:r>
              <a:rPr lang="en-US" dirty="0">
                <a:hlinkClick r:id="rId3"/>
              </a:rPr>
              <a:t>m</a:t>
            </a:r>
            <a:r>
              <a:rPr lang="cs-CZ" dirty="0" err="1">
                <a:hlinkClick r:id="rId3"/>
              </a:rPr>
              <a:t>iloslav</a:t>
            </a:r>
            <a:r>
              <a:rPr lang="cs-CZ" dirty="0">
                <a:hlinkClick r:id="rId3"/>
              </a:rPr>
              <a:t>.</a:t>
            </a:r>
            <a:r>
              <a:rPr lang="en-US" dirty="0">
                <a:hlinkClick r:id="rId3"/>
              </a:rPr>
              <a:t>p</a:t>
            </a:r>
            <a:r>
              <a:rPr lang="cs-CZ" dirty="0" err="1">
                <a:hlinkClick r:id="rId3"/>
              </a:rPr>
              <a:t>eterka</a:t>
            </a:r>
            <a:r>
              <a:rPr lang="en-US" dirty="0">
                <a:hlinkClick r:id="rId3"/>
              </a:rPr>
              <a:t>@biexperts.cz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128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a k čemu je </a:t>
            </a:r>
            <a:r>
              <a:rPr lang="cs-CZ" dirty="0" err="1"/>
              <a:t>Query</a:t>
            </a:r>
            <a:r>
              <a:rPr lang="cs-CZ" dirty="0"/>
              <a:t> </a:t>
            </a:r>
            <a:r>
              <a:rPr lang="cs-CZ" dirty="0" err="1"/>
              <a:t>Store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Novinka v SSDE ve verzi 2016</a:t>
            </a:r>
          </a:p>
          <a:p>
            <a:r>
              <a:rPr lang="cs-CZ" dirty="0"/>
              <a:t>Nástroj pro sledování dotazů, jejich exekučních plánů</a:t>
            </a:r>
            <a:r>
              <a:rPr lang="en-US" dirty="0"/>
              <a:t>,</a:t>
            </a:r>
            <a:r>
              <a:rPr lang="cs-CZ" dirty="0"/>
              <a:t> vývoje a výkonnostních statistik</a:t>
            </a:r>
          </a:p>
          <a:p>
            <a:r>
              <a:rPr lang="cs-CZ" dirty="0"/>
              <a:t>Usnadňuje monitorování výkonu a řešení výkonnostních potíží spojených s SQL dotazy</a:t>
            </a:r>
          </a:p>
          <a:p>
            <a:r>
              <a:rPr lang="cs-CZ" dirty="0"/>
              <a:t>Podpora v SSMS, prostřednictvím T-SQL a katalogových pohledů</a:t>
            </a:r>
          </a:p>
          <a:p>
            <a:r>
              <a:rPr lang="cs-CZ" dirty="0"/>
              <a:t>Integrován do ostatních částí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388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a k čemu je </a:t>
            </a:r>
            <a:r>
              <a:rPr lang="cs-CZ" dirty="0" err="1"/>
              <a:t>Query</a:t>
            </a:r>
            <a:r>
              <a:rPr lang="cs-CZ" dirty="0"/>
              <a:t> </a:t>
            </a:r>
            <a:r>
              <a:rPr lang="cs-CZ" dirty="0" err="1"/>
              <a:t>Store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Použití zejména pro:</a:t>
            </a:r>
          </a:p>
          <a:p>
            <a:pPr lvl="1"/>
            <a:r>
              <a:rPr lang="cs-CZ" dirty="0"/>
              <a:t>Analýza vytížení serveru činností databáze</a:t>
            </a:r>
          </a:p>
          <a:p>
            <a:pPr lvl="1"/>
            <a:r>
              <a:rPr lang="cs-CZ" dirty="0"/>
              <a:t>Zjištění informací o vykonávaných dotazech (počet, statistiky, …)</a:t>
            </a:r>
          </a:p>
          <a:p>
            <a:pPr lvl="1"/>
            <a:r>
              <a:rPr lang="cs-CZ" dirty="0"/>
              <a:t>Nalezení dotazů náročných na zdroje</a:t>
            </a:r>
          </a:p>
          <a:p>
            <a:pPr lvl="1"/>
            <a:r>
              <a:rPr lang="cs-CZ" dirty="0"/>
              <a:t>Identifikace dotazů s degradací výkonu</a:t>
            </a:r>
          </a:p>
          <a:p>
            <a:pPr lvl="1"/>
            <a:r>
              <a:rPr lang="cs-CZ" dirty="0"/>
              <a:t>Zjištění příčin zhoršení dotazů</a:t>
            </a:r>
          </a:p>
          <a:p>
            <a:pPr lvl="1"/>
            <a:r>
              <a:rPr lang="cs-CZ" dirty="0"/>
              <a:t>Vynucení konkrétního plánu pro zpracování dotazu</a:t>
            </a:r>
          </a:p>
          <a:p>
            <a:pPr lvl="1"/>
            <a:r>
              <a:rPr lang="cs-CZ" dirty="0"/>
              <a:t>Identifikace a optimalizace ad-hoc zátěže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719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Architektura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331" y="1314698"/>
            <a:ext cx="10672069" cy="5298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08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Architektura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1. Kompilace dotazu</a:t>
            </a:r>
          </a:p>
          <a:p>
            <a:pPr lvl="1"/>
            <a:r>
              <a:rPr lang="cs-CZ" dirty="0"/>
              <a:t>Uložení exekučního plánu v paměti</a:t>
            </a:r>
          </a:p>
          <a:p>
            <a:r>
              <a:rPr lang="cs-CZ" dirty="0"/>
              <a:t>2. Vykonání dotazu</a:t>
            </a:r>
          </a:p>
          <a:p>
            <a:pPr lvl="1"/>
            <a:r>
              <a:rPr lang="cs-CZ" dirty="0"/>
              <a:t>Uložení run </a:t>
            </a:r>
            <a:r>
              <a:rPr lang="cs-CZ" dirty="0" err="1"/>
              <a:t>time</a:t>
            </a:r>
            <a:r>
              <a:rPr lang="cs-CZ" dirty="0"/>
              <a:t> statistik v paměti</a:t>
            </a:r>
          </a:p>
          <a:p>
            <a:r>
              <a:rPr lang="cs-CZ" dirty="0"/>
              <a:t>3. Asynchronní uložení</a:t>
            </a:r>
          </a:p>
          <a:p>
            <a:pPr lvl="1"/>
            <a:r>
              <a:rPr lang="cs-CZ" dirty="0"/>
              <a:t>Agregace dat v paměti</a:t>
            </a:r>
          </a:p>
          <a:p>
            <a:pPr lvl="1"/>
            <a:r>
              <a:rPr lang="cs-CZ" dirty="0"/>
              <a:t>Uložení agregátu na disk do PRIMARY </a:t>
            </a:r>
            <a:r>
              <a:rPr lang="cs-CZ" dirty="0" err="1"/>
              <a:t>filegroup</a:t>
            </a:r>
            <a:endParaRPr lang="cs-CZ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955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Konfigurace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Aktivace</a:t>
            </a:r>
          </a:p>
          <a:p>
            <a:pPr lvl="1"/>
            <a:r>
              <a:rPr lang="cs-CZ" dirty="0"/>
              <a:t>V SSMS ve vlastnostech databáze</a:t>
            </a:r>
          </a:p>
          <a:p>
            <a:pPr lvl="1"/>
            <a:r>
              <a:rPr lang="cs-CZ" dirty="0"/>
              <a:t>Příkazem </a:t>
            </a:r>
            <a:r>
              <a:rPr lang="cs-CZ" i="1" dirty="0"/>
              <a:t>ALTER DATABASE </a:t>
            </a:r>
            <a:r>
              <a:rPr lang="cs-CZ" i="1" dirty="0" err="1"/>
              <a:t>Db</a:t>
            </a:r>
            <a:r>
              <a:rPr lang="cs-CZ" i="1" dirty="0"/>
              <a:t> SET QUERY_STORE = ON</a:t>
            </a:r>
          </a:p>
          <a:p>
            <a:r>
              <a:rPr lang="cs-CZ" dirty="0" err="1"/>
              <a:t>Operation</a:t>
            </a:r>
            <a:r>
              <a:rPr lang="cs-CZ" dirty="0"/>
              <a:t> Mode</a:t>
            </a:r>
          </a:p>
          <a:p>
            <a:pPr lvl="1"/>
            <a:r>
              <a:rPr lang="cs-CZ" dirty="0" err="1"/>
              <a:t>Off</a:t>
            </a:r>
            <a:endParaRPr lang="cs-CZ" dirty="0"/>
          </a:p>
          <a:p>
            <a:pPr lvl="1"/>
            <a:r>
              <a:rPr lang="cs-CZ" dirty="0" err="1"/>
              <a:t>Read</a:t>
            </a:r>
            <a:r>
              <a:rPr lang="cs-CZ" dirty="0"/>
              <a:t> </a:t>
            </a:r>
            <a:r>
              <a:rPr lang="cs-CZ" dirty="0" err="1"/>
              <a:t>Write</a:t>
            </a:r>
            <a:endParaRPr lang="cs-CZ" dirty="0"/>
          </a:p>
          <a:p>
            <a:pPr lvl="1"/>
            <a:r>
              <a:rPr lang="cs-CZ" dirty="0" err="1"/>
              <a:t>Read</a:t>
            </a:r>
            <a:r>
              <a:rPr lang="cs-CZ" dirty="0"/>
              <a:t> </a:t>
            </a:r>
            <a:r>
              <a:rPr lang="cs-CZ" dirty="0" err="1"/>
              <a:t>Only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1777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Konfigurace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Konfigurační parametry</a:t>
            </a:r>
          </a:p>
          <a:p>
            <a:pPr lvl="1"/>
            <a:r>
              <a:rPr lang="cs-CZ" b="1" dirty="0"/>
              <a:t>Data Flush Interval </a:t>
            </a:r>
            <a:r>
              <a:rPr lang="cs-CZ" dirty="0"/>
              <a:t>(</a:t>
            </a:r>
            <a:r>
              <a:rPr lang="en-US" dirty="0"/>
              <a:t>DATA_FLUSH_INTERVAL_SECONDS</a:t>
            </a:r>
            <a:r>
              <a:rPr lang="cs-CZ" dirty="0"/>
              <a:t>)</a:t>
            </a:r>
            <a:endParaRPr lang="cs-CZ" b="1" dirty="0"/>
          </a:p>
          <a:p>
            <a:pPr lvl="1"/>
            <a:r>
              <a:rPr lang="cs-CZ" b="1" dirty="0" err="1"/>
              <a:t>Statistics</a:t>
            </a:r>
            <a:r>
              <a:rPr lang="cs-CZ" b="1" dirty="0"/>
              <a:t> </a:t>
            </a:r>
            <a:r>
              <a:rPr lang="cs-CZ" b="1" dirty="0" err="1"/>
              <a:t>Collection</a:t>
            </a:r>
            <a:r>
              <a:rPr lang="cs-CZ" b="1" dirty="0"/>
              <a:t> Interval </a:t>
            </a:r>
            <a:r>
              <a:rPr lang="cs-CZ" dirty="0"/>
              <a:t>(INTERVAL_LENGTH_MINUTES)</a:t>
            </a:r>
          </a:p>
          <a:p>
            <a:pPr lvl="1"/>
            <a:r>
              <a:rPr lang="en-US" b="1" dirty="0"/>
              <a:t>Max Size </a:t>
            </a:r>
            <a:r>
              <a:rPr lang="cs-CZ" dirty="0"/>
              <a:t>(</a:t>
            </a:r>
            <a:r>
              <a:rPr lang="en-US" dirty="0"/>
              <a:t>MAX_STORAGE_SIZE_MB</a:t>
            </a:r>
            <a:r>
              <a:rPr lang="cs-CZ" dirty="0"/>
              <a:t>)</a:t>
            </a:r>
          </a:p>
          <a:p>
            <a:pPr lvl="1"/>
            <a:r>
              <a:rPr lang="cs-CZ" b="1" dirty="0" err="1"/>
              <a:t>Query</a:t>
            </a:r>
            <a:r>
              <a:rPr lang="cs-CZ" b="1" dirty="0"/>
              <a:t> </a:t>
            </a:r>
            <a:r>
              <a:rPr lang="cs-CZ" b="1" dirty="0" err="1"/>
              <a:t>Store</a:t>
            </a:r>
            <a:r>
              <a:rPr lang="cs-CZ" b="1" dirty="0"/>
              <a:t> </a:t>
            </a:r>
            <a:r>
              <a:rPr lang="cs-CZ" b="1" dirty="0" err="1"/>
              <a:t>Capture</a:t>
            </a:r>
            <a:r>
              <a:rPr lang="cs-CZ" b="1" dirty="0"/>
              <a:t> Mode </a:t>
            </a:r>
            <a:r>
              <a:rPr lang="cs-CZ" dirty="0"/>
              <a:t>(</a:t>
            </a:r>
            <a:r>
              <a:rPr lang="en-US" dirty="0"/>
              <a:t>QUERY_CAPTURE_MODE</a:t>
            </a:r>
            <a:r>
              <a:rPr lang="cs-CZ" dirty="0"/>
              <a:t>)</a:t>
            </a:r>
          </a:p>
          <a:p>
            <a:pPr lvl="2"/>
            <a:r>
              <a:rPr lang="cs-CZ" dirty="0" err="1"/>
              <a:t>None</a:t>
            </a:r>
            <a:r>
              <a:rPr lang="en-US" dirty="0"/>
              <a:t> (</a:t>
            </a:r>
            <a:r>
              <a:rPr lang="en-US" dirty="0" err="1"/>
              <a:t>neukl</a:t>
            </a:r>
            <a:r>
              <a:rPr lang="cs-CZ" dirty="0" err="1"/>
              <a:t>ádá</a:t>
            </a:r>
            <a:r>
              <a:rPr lang="cs-CZ" dirty="0"/>
              <a:t> nové dotazy</a:t>
            </a:r>
            <a:r>
              <a:rPr lang="en-US" dirty="0"/>
              <a:t>)</a:t>
            </a:r>
            <a:r>
              <a:rPr lang="cs-CZ" dirty="0"/>
              <a:t>, </a:t>
            </a:r>
            <a:r>
              <a:rPr lang="cs-CZ" dirty="0" err="1"/>
              <a:t>All</a:t>
            </a:r>
            <a:r>
              <a:rPr lang="cs-CZ" dirty="0"/>
              <a:t>, Auto</a:t>
            </a:r>
          </a:p>
          <a:p>
            <a:pPr lvl="1"/>
            <a:r>
              <a:rPr lang="cs-CZ" b="1" dirty="0" err="1"/>
              <a:t>Size</a:t>
            </a:r>
            <a:r>
              <a:rPr lang="cs-CZ" b="1" dirty="0"/>
              <a:t> </a:t>
            </a:r>
            <a:r>
              <a:rPr lang="cs-CZ" b="1" dirty="0" err="1"/>
              <a:t>Based</a:t>
            </a:r>
            <a:r>
              <a:rPr lang="cs-CZ" b="1" dirty="0"/>
              <a:t> </a:t>
            </a:r>
            <a:r>
              <a:rPr lang="cs-CZ" b="1" dirty="0" err="1"/>
              <a:t>Cleanup</a:t>
            </a:r>
            <a:r>
              <a:rPr lang="cs-CZ" b="1" dirty="0"/>
              <a:t> Mode </a:t>
            </a:r>
            <a:r>
              <a:rPr lang="cs-CZ" dirty="0"/>
              <a:t>(SIZE_BASED_CLEANUP_MODE)</a:t>
            </a:r>
          </a:p>
          <a:p>
            <a:pPr lvl="2"/>
            <a:r>
              <a:rPr lang="cs-CZ" dirty="0" err="1"/>
              <a:t>Off</a:t>
            </a:r>
            <a:r>
              <a:rPr lang="cs-CZ" dirty="0"/>
              <a:t>, Auto</a:t>
            </a:r>
          </a:p>
          <a:p>
            <a:pPr lvl="1"/>
            <a:r>
              <a:rPr lang="cs-CZ" b="1" dirty="0" err="1"/>
              <a:t>Stale</a:t>
            </a:r>
            <a:r>
              <a:rPr lang="cs-CZ" b="1" dirty="0"/>
              <a:t> </a:t>
            </a:r>
            <a:r>
              <a:rPr lang="cs-CZ" b="1" dirty="0" err="1"/>
              <a:t>Query</a:t>
            </a:r>
            <a:r>
              <a:rPr lang="cs-CZ" b="1" dirty="0"/>
              <a:t> </a:t>
            </a:r>
            <a:r>
              <a:rPr lang="cs-CZ" b="1" dirty="0" err="1"/>
              <a:t>Threshold</a:t>
            </a:r>
            <a:r>
              <a:rPr lang="cs-CZ" b="1" dirty="0"/>
              <a:t> </a:t>
            </a:r>
            <a:r>
              <a:rPr lang="cs-CZ" dirty="0"/>
              <a:t>(STALE_QUERY_THRESHOLD_DAYS)</a:t>
            </a:r>
          </a:p>
          <a:p>
            <a:pPr lvl="1"/>
            <a:r>
              <a:rPr lang="cs-CZ" dirty="0"/>
              <a:t>(</a:t>
            </a:r>
            <a:r>
              <a:rPr lang="en-US" dirty="0"/>
              <a:t>MAX_PLANS_PER_QUERY</a:t>
            </a:r>
            <a:r>
              <a:rPr lang="cs-CZ" dirty="0"/>
              <a:t>)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8644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Aktivace</a:t>
            </a:r>
            <a:r>
              <a:rPr lang="en-US" dirty="0"/>
              <a:t> a </a:t>
            </a:r>
            <a:r>
              <a:rPr lang="en-US" dirty="0" err="1"/>
              <a:t>konfigurace</a:t>
            </a:r>
            <a:r>
              <a:rPr lang="cs-CZ" dirty="0"/>
              <a:t> </a:t>
            </a:r>
            <a:r>
              <a:rPr lang="cs-CZ" dirty="0" err="1"/>
              <a:t>Query</a:t>
            </a:r>
            <a:r>
              <a:rPr lang="cs-CZ" dirty="0"/>
              <a:t> </a:t>
            </a:r>
            <a:r>
              <a:rPr lang="cs-CZ" dirty="0" err="1"/>
              <a:t>Store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8143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2.8|2.8|3.2"/>
</p:tagLst>
</file>

<file path=ppt/theme/theme1.xml><?xml version="1.0" encoding="utf-8"?>
<a:theme xmlns:a="http://schemas.openxmlformats.org/drawingml/2006/main" name="Gopas 1  (3 barvy)">
  <a:themeElements>
    <a:clrScheme name="WUG">
      <a:dk1>
        <a:sysClr val="windowText" lastClr="000000"/>
      </a:dk1>
      <a:lt1>
        <a:sysClr val="window" lastClr="FFFFFF"/>
      </a:lt1>
      <a:dk2>
        <a:srgbClr val="163C7D"/>
      </a:dk2>
      <a:lt2>
        <a:srgbClr val="FFFFFF"/>
      </a:lt2>
      <a:accent1>
        <a:srgbClr val="5E98D1"/>
      </a:accent1>
      <a:accent2>
        <a:srgbClr val="FDCB00"/>
      </a:accent2>
      <a:accent3>
        <a:srgbClr val="ED7539"/>
      </a:accent3>
      <a:accent4>
        <a:srgbClr val="E50046"/>
      </a:accent4>
      <a:accent5>
        <a:srgbClr val="C8D400"/>
      </a:accent5>
      <a:accent6>
        <a:srgbClr val="EA5297"/>
      </a:accent6>
      <a:hlink>
        <a:srgbClr val="1E326C"/>
      </a:hlink>
      <a:folHlink>
        <a:srgbClr val="1E326C"/>
      </a:folHlink>
    </a:clrScheme>
    <a:fontScheme name="Gopa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3579</TotalTime>
  <Words>956</Words>
  <Application>Microsoft Office PowerPoint</Application>
  <PresentationFormat>Widescreen</PresentationFormat>
  <Paragraphs>173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Segoe UI</vt:lpstr>
      <vt:lpstr>Segoe UI Semibold</vt:lpstr>
      <vt:lpstr>Wingdings</vt:lpstr>
      <vt:lpstr>Gopas 1  (3 barvy)</vt:lpstr>
      <vt:lpstr>SQL Server Query Store</vt:lpstr>
      <vt:lpstr>Agenda</vt:lpstr>
      <vt:lpstr>Co a k čemu je Query Store</vt:lpstr>
      <vt:lpstr>Co a k čemu je Query Store</vt:lpstr>
      <vt:lpstr>Architektura</vt:lpstr>
      <vt:lpstr>Architektura</vt:lpstr>
      <vt:lpstr>Konfigurace</vt:lpstr>
      <vt:lpstr>Konfigurace</vt:lpstr>
      <vt:lpstr>Demo</vt:lpstr>
      <vt:lpstr>Dostupný reporting</vt:lpstr>
      <vt:lpstr>Dostupný reporting</vt:lpstr>
      <vt:lpstr>Dostupný reporting</vt:lpstr>
      <vt:lpstr>Regressed Queries</vt:lpstr>
      <vt:lpstr>Demo</vt:lpstr>
      <vt:lpstr>Overall Resource Consumption</vt:lpstr>
      <vt:lpstr>Demo</vt:lpstr>
      <vt:lpstr>Katalogové pohledy</vt:lpstr>
      <vt:lpstr>Katalogové pohledy</vt:lpstr>
      <vt:lpstr>Demo</vt:lpstr>
      <vt:lpstr>Plan regression and forcing</vt:lpstr>
      <vt:lpstr>Demo</vt:lpstr>
      <vt:lpstr>Užitečné procedury</vt:lpstr>
      <vt:lpstr>Dopad Query Store na výkon</vt:lpstr>
      <vt:lpstr>Dopad Query Store na výkon</vt:lpstr>
      <vt:lpstr>Agenda</vt:lpstr>
      <vt:lpstr>Dotazy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 Server Query Store</dc:title>
  <dc:creator>Miloslav Peterka</dc:creator>
  <cp:lastModifiedBy>David Gešvindr</cp:lastModifiedBy>
  <cp:revision>196</cp:revision>
  <dcterms:created xsi:type="dcterms:W3CDTF">2014-11-11T15:45:29Z</dcterms:created>
  <dcterms:modified xsi:type="dcterms:W3CDTF">2017-08-29T08:37:51Z</dcterms:modified>
</cp:coreProperties>
</file>