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11"/>
  </p:notesMasterIdLst>
  <p:sldIdLst>
    <p:sldId id="261" r:id="rId3"/>
    <p:sldId id="262" r:id="rId4"/>
    <p:sldId id="265" r:id="rId5"/>
    <p:sldId id="266" r:id="rId6"/>
    <p:sldId id="267" r:id="rId7"/>
    <p:sldId id="268" r:id="rId8"/>
    <p:sldId id="269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8132"/>
    <a:srgbClr val="009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53" autoAdjust="0"/>
    <p:restoredTop sz="91041" autoAdjust="0"/>
  </p:normalViewPr>
  <p:slideViewPr>
    <p:cSldViewPr snapToGrid="0">
      <p:cViewPr varScale="1">
        <p:scale>
          <a:sx n="110" d="100"/>
          <a:sy n="110" d="100"/>
        </p:scale>
        <p:origin x="114" y="21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DCBB5-9E8F-4C3C-B3FF-42B56171167A}" type="datetimeFigureOut">
              <a:rPr lang="en-US" smtClean="0"/>
              <a:t>4/22/2017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86336-D277-4B30-A6AE-9563521DF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7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9" y="2130428"/>
            <a:ext cx="10561669" cy="866527"/>
          </a:xfrm>
        </p:spPr>
        <p:txBody>
          <a:bodyPr>
            <a:normAutofit/>
          </a:bodyPr>
          <a:lstStyle>
            <a:lvl1pPr>
              <a:defRPr sz="54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9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0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9" y="2997200"/>
            <a:ext cx="10562167" cy="8636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cs-CZ" dirty="0"/>
              <a:t>Podtitul</a:t>
            </a:r>
          </a:p>
        </p:txBody>
      </p:sp>
    </p:spTree>
    <p:extLst>
      <p:ext uri="{BB962C8B-B14F-4D97-AF65-F5344CB8AC3E}">
        <p14:creationId xmlns:p14="http://schemas.microsoft.com/office/powerpoint/2010/main" val="321584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ředěl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9" y="2130428"/>
            <a:ext cx="10561669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cs-CZ" dirty="0"/>
              <a:t>Název sekce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4919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6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4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4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4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5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4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4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4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98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72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26538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3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9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20" y="4074177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8792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903182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1" y="3429003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3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6663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4329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961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2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772816"/>
            <a:ext cx="10972800" cy="446449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4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4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4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676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3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7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3221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5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3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7454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2975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3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647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1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0" y="413792"/>
            <a:ext cx="10972800" cy="782960"/>
          </a:xfrm>
        </p:spPr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412776"/>
            <a:ext cx="10972800" cy="4824536"/>
          </a:xfrm>
        </p:spPr>
        <p:txBody>
          <a:bodyPr>
            <a:normAutofit/>
          </a:bodyPr>
          <a:lstStyle>
            <a:lvl1pPr>
              <a:defRPr sz="2800"/>
            </a:lvl1pPr>
            <a:lvl2pPr marL="628650" indent="-285750">
              <a:buFont typeface="Segoe UI" panose="020B0502040204020203" pitchFamily="34" charset="0"/>
              <a:buChar char="−"/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4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4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4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9" y="2130428"/>
            <a:ext cx="10561669" cy="1470025"/>
          </a:xfrm>
        </p:spPr>
        <p:txBody>
          <a:bodyPr>
            <a:normAutofit/>
          </a:bodyPr>
          <a:lstStyle>
            <a:lvl1pPr>
              <a:defRPr sz="440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9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024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09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97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4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4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53339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1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9" y="1535113"/>
            <a:ext cx="5389033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4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31637" y="6448254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3392" y="6448254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0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1742827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1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0784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440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3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3933056"/>
            <a:ext cx="5390389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2012" y="1700811"/>
            <a:ext cx="5390389" cy="2160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192012" y="3933056"/>
            <a:ext cx="5328203" cy="215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23392" y="1700808"/>
            <a:ext cx="5376597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70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536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4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4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4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  <p:grpSp>
        <p:nvGrpSpPr>
          <p:cNvPr id="24" name="Skupina 23"/>
          <p:cNvGrpSpPr/>
          <p:nvPr userDrawn="1"/>
        </p:nvGrpSpPr>
        <p:grpSpPr bwMode="gray">
          <a:xfrm flipH="1">
            <a:off x="6096000" y="0"/>
            <a:ext cx="6096000" cy="151200"/>
            <a:chOff x="3203928" y="2491755"/>
            <a:chExt cx="2160000" cy="72000"/>
          </a:xfrm>
        </p:grpSpPr>
        <p:sp>
          <p:nvSpPr>
            <p:cNvPr id="25" name="Obdélník 24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26" name="Obdélník 25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30" name="Obdélník 29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61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spc="-60" baseline="0">
          <a:solidFill>
            <a:schemeClr val="tx2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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§"/>
        <a:defRPr sz="2000" i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7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72D6312-1174-43C3-8D84-30BAF18C12F7}" type="datetimeFigureOut">
              <a:rPr lang="en-US" smtClean="0">
                <a:solidFill>
                  <a:srgbClr val="073E87"/>
                </a:solidFill>
              </a:rPr>
              <a:pPr/>
              <a:t>4/22/2017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6" y="6250167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2" y="6250166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E0363F8-C49E-41F4-88D7-9220C70C1C16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8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041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Základní</a:t>
            </a:r>
            <a:r>
              <a:rPr lang="en-US" dirty="0"/>
              <a:t> </a:t>
            </a:r>
            <a:r>
              <a:rPr lang="en-US" dirty="0" err="1"/>
              <a:t>nástroje</a:t>
            </a:r>
            <a:r>
              <a:rPr lang="en-US" dirty="0"/>
              <a:t> pro </a:t>
            </a:r>
            <a:r>
              <a:rPr lang="en-US" dirty="0" err="1"/>
              <a:t>vysokou</a:t>
            </a:r>
            <a:r>
              <a:rPr lang="en-US" dirty="0"/>
              <a:t> </a:t>
            </a:r>
            <a:r>
              <a:rPr lang="en-US" dirty="0" err="1"/>
              <a:t>dostupnost</a:t>
            </a:r>
            <a:r>
              <a:rPr lang="en-US" dirty="0"/>
              <a:t> </a:t>
            </a:r>
            <a:r>
              <a:rPr lang="en-US" dirty="0" err="1"/>
              <a:t>aplikace</a:t>
            </a:r>
            <a:r>
              <a:rPr lang="en-US" dirty="0"/>
              <a:t> v Azure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Jiří Činčura</a:t>
            </a:r>
          </a:p>
          <a:p>
            <a:r>
              <a:rPr lang="cs-CZ" dirty="0"/>
              <a:t>@</a:t>
            </a:r>
            <a:r>
              <a:rPr lang="cs-CZ" dirty="0" err="1"/>
              <a:t>cincura_net</a:t>
            </a:r>
            <a:endParaRPr lang="cs-CZ" dirty="0"/>
          </a:p>
          <a:p>
            <a:r>
              <a:rPr lang="cs-CZ" dirty="0"/>
              <a:t>https://www.tabsoverspaces.com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269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High availability vs. disaster recovery</a:t>
            </a:r>
          </a:p>
          <a:p>
            <a:r>
              <a:rPr lang="cs-CZ" dirty="0"/>
              <a:t>High availability vs. scaling/performance</a:t>
            </a:r>
          </a:p>
          <a:p>
            <a:endParaRPr lang="cs-CZ" dirty="0"/>
          </a:p>
          <a:p>
            <a:r>
              <a:rPr lang="cs-CZ" dirty="0"/>
              <a:t>Fault tolerance</a:t>
            </a:r>
          </a:p>
          <a:p>
            <a:pPr lvl="1"/>
            <a:r>
              <a:rPr lang="cs-CZ" dirty="0"/>
              <a:t>Výpadky infrastruktury</a:t>
            </a:r>
          </a:p>
          <a:p>
            <a:pPr lvl="1"/>
            <a:r>
              <a:rPr lang="cs-CZ" dirty="0"/>
              <a:t>Problémy aplikace</a:t>
            </a:r>
          </a:p>
          <a:p>
            <a:pPr lvl="1"/>
            <a:r>
              <a:rPr lang="cs-CZ" dirty="0"/>
              <a:t>Disaster infrastruktury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Vysoká dostupnost</a:t>
            </a:r>
          </a:p>
        </p:txBody>
      </p:sp>
    </p:spTree>
    <p:extLst>
      <p:ext uri="{BB962C8B-B14F-4D97-AF65-F5344CB8AC3E}">
        <p14:creationId xmlns:p14="http://schemas.microsoft.com/office/powerpoint/2010/main" val="28893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96069" y="2666675"/>
            <a:ext cx="7408333" cy="3450696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HA + DR</a:t>
            </a:r>
          </a:p>
          <a:p>
            <a:r>
              <a:rPr lang="cs-CZ" dirty="0"/>
              <a:t>Point in time recovery</a:t>
            </a:r>
          </a:p>
          <a:p>
            <a:r>
              <a:rPr lang="cs-CZ" dirty="0"/>
              <a:t>Recovery time</a:t>
            </a:r>
          </a:p>
          <a:p>
            <a:r>
              <a:rPr lang="cs-CZ" dirty="0"/>
              <a:t>„absolutní dostupnost“</a:t>
            </a:r>
          </a:p>
          <a:p>
            <a:r>
              <a:rPr lang="cs-CZ" dirty="0"/>
              <a:t>downtime window</a:t>
            </a:r>
          </a:p>
          <a:p>
            <a:r>
              <a:rPr lang="cs-CZ" dirty="0"/>
              <a:t>SLA</a:t>
            </a:r>
          </a:p>
          <a:p>
            <a:pPr lvl="1"/>
            <a:r>
              <a:rPr lang="cs-CZ" dirty="0"/>
              <a:t>99,95% = 21:54min/měsíc</a:t>
            </a:r>
          </a:p>
          <a:p>
            <a:pPr lvl="1"/>
            <a:r>
              <a:rPr lang="cs-CZ" dirty="0"/>
              <a:t>99,99% = 4:23min/měsíc</a:t>
            </a:r>
          </a:p>
          <a:p>
            <a:pPr lvl="1"/>
            <a:r>
              <a:rPr lang="cs-CZ" dirty="0"/>
              <a:t>99,90% = 43:49min/měsíc</a:t>
            </a:r>
          </a:p>
          <a:p>
            <a:pPr lvl="1"/>
            <a:r>
              <a:rPr lang="cs-CZ" dirty="0"/>
              <a:t>99,999% = 0:26min/měsíc</a:t>
            </a:r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Vysoká dostupnost</a:t>
            </a:r>
          </a:p>
        </p:txBody>
      </p:sp>
    </p:spTree>
    <p:extLst>
      <p:ext uri="{BB962C8B-B14F-4D97-AF65-F5344CB8AC3E}">
        <p14:creationId xmlns:p14="http://schemas.microsoft.com/office/powerpoint/2010/main" val="2457475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Loose coupling</a:t>
            </a:r>
          </a:p>
          <a:p>
            <a:pPr lvl="1"/>
            <a:r>
              <a:rPr lang="cs-CZ" dirty="0"/>
              <a:t>„D:\home\site“</a:t>
            </a:r>
          </a:p>
          <a:p>
            <a:r>
              <a:rPr lang="cs-CZ" dirty="0"/>
              <a:t>Azure Functions</a:t>
            </a:r>
          </a:p>
          <a:p>
            <a:r>
              <a:rPr lang="cs-CZ" dirty="0"/>
              <a:t>Azure WebJobs</a:t>
            </a:r>
          </a:p>
          <a:p>
            <a:pPr lvl="1"/>
            <a:r>
              <a:rPr lang="cs-CZ" dirty="0"/>
              <a:t>Fronty, asynchronní zpracování</a:t>
            </a:r>
          </a:p>
          <a:p>
            <a:r>
              <a:rPr lang="cs-CZ" dirty="0"/>
              <a:t>Instance</a:t>
            </a:r>
          </a:p>
          <a:p>
            <a:r>
              <a:rPr lang="cs-CZ" dirty="0"/>
              <a:t>RA-GRS</a:t>
            </a:r>
          </a:p>
          <a:p>
            <a:pPr lvl="1"/>
            <a:r>
              <a:rPr lang="cs-CZ" dirty="0"/>
              <a:t>Asynchronní replikace</a:t>
            </a:r>
          </a:p>
          <a:p>
            <a:r>
              <a:rPr lang="cs-CZ" dirty="0"/>
              <a:t>CDN, Traffic Manager, ...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Vysoká dostupnost</a:t>
            </a:r>
          </a:p>
        </p:txBody>
      </p:sp>
    </p:spTree>
    <p:extLst>
      <p:ext uri="{BB962C8B-B14F-4D97-AF65-F5344CB8AC3E}">
        <p14:creationId xmlns:p14="http://schemas.microsoft.com/office/powerpoint/2010/main" val="3940562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Vysoká dostupnost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2543908" y="2224101"/>
            <a:ext cx="4695093" cy="3983268"/>
          </a:xfrm>
          <a:prstGeom prst="triangle">
            <a:avLst>
              <a:gd name="adj" fmla="val 50000"/>
            </a:avLst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Arrow: Up-Down 6"/>
          <p:cNvSpPr/>
          <p:nvPr/>
        </p:nvSpPr>
        <p:spPr>
          <a:xfrm>
            <a:off x="7731369" y="2690093"/>
            <a:ext cx="1195754" cy="3051284"/>
          </a:xfrm>
          <a:prstGeom prst="up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Box 10"/>
          <p:cNvSpPr txBox="1"/>
          <p:nvPr/>
        </p:nvSpPr>
        <p:spPr>
          <a:xfrm>
            <a:off x="2543907" y="3207688"/>
            <a:ext cx="469509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cs-CZ" dirty="0"/>
              <a:t>Registry</a:t>
            </a:r>
          </a:p>
          <a:p>
            <a:pPr algn="ctr">
              <a:lnSpc>
                <a:spcPct val="200000"/>
              </a:lnSpc>
            </a:pPr>
            <a:r>
              <a:rPr lang="cs-CZ" dirty="0"/>
              <a:t>Cache (L1, L2, L3)</a:t>
            </a:r>
          </a:p>
          <a:p>
            <a:pPr algn="ctr">
              <a:lnSpc>
                <a:spcPct val="200000"/>
              </a:lnSpc>
            </a:pPr>
            <a:r>
              <a:rPr lang="cs-CZ" dirty="0"/>
              <a:t>Main memory (RAM)</a:t>
            </a:r>
          </a:p>
          <a:p>
            <a:pPr algn="ctr">
              <a:lnSpc>
                <a:spcPct val="200000"/>
              </a:lnSpc>
            </a:pPr>
            <a:r>
              <a:rPr lang="cs-CZ" dirty="0"/>
              <a:t>HDD/SSD</a:t>
            </a:r>
          </a:p>
          <a:p>
            <a:pPr algn="ctr">
              <a:lnSpc>
                <a:spcPct val="200000"/>
              </a:lnSpc>
            </a:pPr>
            <a:r>
              <a:rPr lang="cs-CZ" dirty="0"/>
              <a:t>Tape, remote access, ...</a:t>
            </a:r>
          </a:p>
          <a:p>
            <a:pPr algn="ctr"/>
            <a:endParaRPr lang="cs-CZ" dirty="0"/>
          </a:p>
        </p:txBody>
      </p:sp>
      <p:sp>
        <p:nvSpPr>
          <p:cNvPr id="13" name="TextBox 12"/>
          <p:cNvSpPr txBox="1"/>
          <p:nvPr/>
        </p:nvSpPr>
        <p:spPr>
          <a:xfrm>
            <a:off x="7303164" y="2405512"/>
            <a:ext cx="2052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Drahé, rychlé, malé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03163" y="5642000"/>
            <a:ext cx="2230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Levné, pomalé, velké</a:t>
            </a:r>
          </a:p>
        </p:txBody>
      </p:sp>
    </p:spTree>
    <p:extLst>
      <p:ext uri="{BB962C8B-B14F-4D97-AF65-F5344CB8AC3E}">
        <p14:creationId xmlns:p14="http://schemas.microsoft.com/office/powerpoint/2010/main" val="3814391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SQL Azure vs. DocumentDB</a:t>
            </a:r>
          </a:p>
          <a:p>
            <a:r>
              <a:rPr lang="cs-CZ" dirty="0"/>
              <a:t>SQL Azure vs. Table Storage</a:t>
            </a:r>
          </a:p>
          <a:p>
            <a:r>
              <a:rPr lang="cs-CZ" dirty="0"/>
              <a:t>Table Storage vs. Blobs</a:t>
            </a:r>
          </a:p>
          <a:p>
            <a:r>
              <a:rPr lang="cs-CZ"/>
              <a:t>...</a:t>
            </a:r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Vysoká dostupnost</a:t>
            </a:r>
          </a:p>
        </p:txBody>
      </p:sp>
    </p:spTree>
    <p:extLst>
      <p:ext uri="{BB962C8B-B14F-4D97-AF65-F5344CB8AC3E}">
        <p14:creationId xmlns:p14="http://schemas.microsoft.com/office/powerpoint/2010/main" val="775941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345337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524000" y="0"/>
            <a:ext cx="10363200" cy="6858003"/>
            <a:chOff x="1524000" y="0"/>
            <a:chExt cx="10363200" cy="6858003"/>
          </a:xfrm>
        </p:grpSpPr>
        <p:pic>
          <p:nvPicPr>
            <p:cNvPr id="3" name="Rectangle 27649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24000" y="0"/>
              <a:ext cx="103632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" name="Rectangle 2765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24393" y="2359028"/>
              <a:ext cx="1719157" cy="4498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Q &amp; 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521031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opas 1  (3 barvy)">
  <a:themeElements>
    <a:clrScheme name="WUG">
      <a:dk1>
        <a:sysClr val="windowText" lastClr="000000"/>
      </a:dk1>
      <a:lt1>
        <a:sysClr val="window" lastClr="FFFFFF"/>
      </a:lt1>
      <a:dk2>
        <a:srgbClr val="163C7D"/>
      </a:dk2>
      <a:lt2>
        <a:srgbClr val="FFFFFF"/>
      </a:lt2>
      <a:accent1>
        <a:srgbClr val="5E98D1"/>
      </a:accent1>
      <a:accent2>
        <a:srgbClr val="FDCB00"/>
      </a:accent2>
      <a:accent3>
        <a:srgbClr val="ED7539"/>
      </a:accent3>
      <a:accent4>
        <a:srgbClr val="E50046"/>
      </a:accent4>
      <a:accent5>
        <a:srgbClr val="C8D400"/>
      </a:accent5>
      <a:accent6>
        <a:srgbClr val="EA5297"/>
      </a:accent6>
      <a:hlink>
        <a:srgbClr val="1E326C"/>
      </a:hlink>
      <a:folHlink>
        <a:srgbClr val="1E326C"/>
      </a:folHlink>
    </a:clrScheme>
    <a:fontScheme name="Gop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3050</TotalTime>
  <Words>173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Candara</vt:lpstr>
      <vt:lpstr>Segoe UI</vt:lpstr>
      <vt:lpstr>Segoe UI Semibold</vt:lpstr>
      <vt:lpstr>Symbol</vt:lpstr>
      <vt:lpstr>Wingdings</vt:lpstr>
      <vt:lpstr>Gopas 1  (3 barvy)</vt:lpstr>
      <vt:lpstr>Waveform</vt:lpstr>
      <vt:lpstr>Základní nástroje pro vysokou dostupnost aplikace v Azure</vt:lpstr>
      <vt:lpstr>Vysoká dostupnost</vt:lpstr>
      <vt:lpstr>Vysoká dostupnost</vt:lpstr>
      <vt:lpstr>Vysoká dostupnost</vt:lpstr>
      <vt:lpstr>Vysoká dostupnost</vt:lpstr>
      <vt:lpstr>Vysoká dostupnost</vt:lpstr>
      <vt:lpstr>Demo</vt:lpstr>
      <vt:lpstr>Q &amp; 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nástroje pro vysokou dostupnost aplikace v Azure</dc:title>
  <dc:creator/>
  <cp:lastModifiedBy>David Gešvindr</cp:lastModifiedBy>
  <cp:revision>224</cp:revision>
  <dcterms:created xsi:type="dcterms:W3CDTF">2014-11-11T15:45:29Z</dcterms:created>
  <dcterms:modified xsi:type="dcterms:W3CDTF">2017-04-22T11:10:32Z</dcterms:modified>
</cp:coreProperties>
</file>