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9" r:id="rId2"/>
    <p:sldId id="263" r:id="rId3"/>
    <p:sldId id="264" r:id="rId4"/>
    <p:sldId id="265" r:id="rId5"/>
    <p:sldId id="266" r:id="rId6"/>
    <p:sldId id="267" r:id="rId7"/>
    <p:sldId id="268" r:id="rId8"/>
    <p:sldId id="270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91" r:id="rId26"/>
    <p:sldId id="286" r:id="rId27"/>
    <p:sldId id="287" r:id="rId28"/>
    <p:sldId id="288" r:id="rId29"/>
    <p:sldId id="289" r:id="rId30"/>
    <p:sldId id="292" r:id="rId31"/>
    <p:sldId id="258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132"/>
    <a:srgbClr val="009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777" autoAdjust="0"/>
    <p:restoredTop sz="91024" autoAdjust="0"/>
  </p:normalViewPr>
  <p:slideViewPr>
    <p:cSldViewPr snapToGrid="0">
      <p:cViewPr varScale="1">
        <p:scale>
          <a:sx n="101" d="100"/>
          <a:sy n="101" d="100"/>
        </p:scale>
        <p:origin x="13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CBB5-9E8F-4C3C-B3FF-42B56171167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86336-D277-4B30-A6AE-9563521DF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0FFFC-B299-4DB4-A5A2-5FE0A233D244}" type="slidenum">
              <a:rPr lang="cs-CZ" smtClean="0">
                <a:solidFill>
                  <a:prstClr val="black"/>
                </a:solidFill>
              </a:rPr>
              <a:pPr/>
              <a:t>31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235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1584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6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8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886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89618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24162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2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1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 userDrawn="1"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7" r:id="rId14"/>
    <p:sldLayoutId id="2147483678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loslav.peterka@biexperts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miloslav.peterka@biexperts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dirty="0" err="1"/>
              <a:t>Columnstore</a:t>
            </a:r>
            <a:r>
              <a:rPr lang="cs-CZ" dirty="0"/>
              <a:t> indexy </a:t>
            </a:r>
            <a:r>
              <a:rPr lang="en-US" dirty="0"/>
              <a:t>- </a:t>
            </a:r>
            <a:r>
              <a:rPr lang="en-US" dirty="0" err="1"/>
              <a:t>lék</a:t>
            </a:r>
            <a:r>
              <a:rPr lang="en-US" dirty="0"/>
              <a:t> pro </a:t>
            </a:r>
            <a:r>
              <a:rPr lang="en-US" dirty="0" err="1"/>
              <a:t>datové</a:t>
            </a:r>
            <a:r>
              <a:rPr lang="en-US" dirty="0"/>
              <a:t> </a:t>
            </a:r>
            <a:r>
              <a:rPr lang="en-US" dirty="0" err="1"/>
              <a:t>sklady</a:t>
            </a:r>
            <a:endParaRPr lang="cs-CZ" sz="54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Miloslav Peterka</a:t>
            </a:r>
          </a:p>
          <a:p>
            <a:r>
              <a:rPr lang="cs-CZ" sz="2000" dirty="0"/>
              <a:t>MCSE: Data </a:t>
            </a:r>
            <a:r>
              <a:rPr lang="cs-CZ" sz="2000" dirty="0" err="1"/>
              <a:t>Platform</a:t>
            </a:r>
            <a:r>
              <a:rPr lang="cs-CZ" sz="2000" dirty="0"/>
              <a:t> </a:t>
            </a:r>
            <a:r>
              <a:rPr lang="en-US" sz="2000" dirty="0"/>
              <a:t>&amp; Business</a:t>
            </a:r>
            <a:r>
              <a:rPr lang="cs-CZ" sz="2000" dirty="0"/>
              <a:t> </a:t>
            </a:r>
            <a:r>
              <a:rPr lang="en-US" sz="2000" dirty="0"/>
              <a:t>Intelligence |</a:t>
            </a:r>
            <a:r>
              <a:rPr lang="cs-CZ" sz="2000" dirty="0"/>
              <a:t> MCT</a:t>
            </a:r>
          </a:p>
          <a:p>
            <a:r>
              <a:rPr lang="en-US" sz="2000" dirty="0" err="1">
                <a:hlinkClick r:id="rId3"/>
              </a:rPr>
              <a:t>miloslav.peterka@biexperts</a:t>
            </a:r>
            <a:r>
              <a:rPr lang="cs-CZ" sz="2000" dirty="0">
                <a:hlinkClick r:id="rId3"/>
              </a:rPr>
              <a:t>.</a:t>
            </a:r>
            <a:r>
              <a:rPr lang="cs-CZ" sz="2000" dirty="0" err="1">
                <a:hlinkClick r:id="rId3"/>
              </a:rPr>
              <a:t>cz</a:t>
            </a:r>
            <a:r>
              <a:rPr lang="cs-CZ" sz="2000" dirty="0"/>
              <a:t> </a:t>
            </a:r>
          </a:p>
          <a:p>
            <a:endParaRPr lang="cs-CZ" sz="2000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703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Columnstore</a:t>
            </a:r>
            <a:r>
              <a:rPr lang="en-US" dirty="0"/>
              <a:t> v SQL </a:t>
            </a:r>
            <a:r>
              <a:rPr lang="en-US" dirty="0" err="1"/>
              <a:t>Serveru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/>
              <a:t>CREATE CLUSTERED COLUMNSTORE INDEX</a:t>
            </a:r>
          </a:p>
          <a:p>
            <a:pPr marL="0" indent="0" algn="ctr">
              <a:buNone/>
            </a:pPr>
            <a:r>
              <a:rPr lang="en-US" i="1" dirty="0" err="1"/>
              <a:t>IndexName</a:t>
            </a:r>
            <a:r>
              <a:rPr lang="en-US" i="1" dirty="0"/>
              <a:t> ON </a:t>
            </a:r>
            <a:r>
              <a:rPr lang="en-US" i="1" dirty="0" err="1"/>
              <a:t>Schema.Table</a:t>
            </a:r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cs-CZ" sz="2800" dirty="0"/>
              <a:t>K dispozici řada katalogových pohledů</a:t>
            </a:r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cs-CZ" sz="2400" dirty="0" err="1"/>
              <a:t>sys.column_store</a:t>
            </a:r>
            <a:r>
              <a:rPr lang="cs-CZ" sz="2400" dirty="0"/>
              <a:t>_</a:t>
            </a:r>
            <a:r>
              <a:rPr lang="en-US" sz="2400" dirty="0" err="1"/>
              <a:t>row_groups</a:t>
            </a:r>
            <a:endParaRPr lang="en-US" sz="2400" dirty="0"/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cs-CZ" sz="2400" dirty="0" err="1"/>
              <a:t>sys.column_store_segments</a:t>
            </a:r>
            <a:endParaRPr lang="cs-CZ" sz="2400" dirty="0"/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en-US" sz="2400" dirty="0" err="1"/>
              <a:t>sys.column_store_dictionaries</a:t>
            </a:r>
            <a:r>
              <a:rPr lang="en-US" sz="2400" dirty="0"/>
              <a:t> </a:t>
            </a:r>
            <a:endParaRPr lang="cs-CZ" sz="2400" dirty="0"/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cs-CZ" sz="2400" dirty="0" err="1"/>
              <a:t>sys</a:t>
            </a:r>
            <a:r>
              <a:rPr lang="cs-CZ" sz="2400" dirty="0"/>
              <a:t>.</a:t>
            </a:r>
            <a:r>
              <a:rPr lang="en-US" sz="2400" dirty="0"/>
              <a:t> </a:t>
            </a:r>
            <a:r>
              <a:rPr lang="en-US" sz="2400" dirty="0" err="1"/>
              <a:t>dm_db_column_store_row_group_operational_stats</a:t>
            </a:r>
            <a:endParaRPr lang="en-US" sz="2400" dirty="0"/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cs-CZ" sz="2400" dirty="0" err="1"/>
              <a:t>sys.dm_db_column_store_row_group_physical_stats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591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 katalogových pohledů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80486" y="1349377"/>
            <a:ext cx="5513916" cy="987424"/>
          </a:xfrm>
        </p:spPr>
        <p:txBody>
          <a:bodyPr/>
          <a:lstStyle/>
          <a:p>
            <a:r>
              <a:rPr lang="en-US" sz="2400" dirty="0" err="1"/>
              <a:t>sys.dm_db_column_store_row_group_physical_stats</a:t>
            </a:r>
            <a:endParaRPr lang="en-US" sz="2400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97601" y="1349376"/>
            <a:ext cx="5545667" cy="987425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§"/>
            </a:pPr>
            <a:r>
              <a:rPr lang="cs-CZ" dirty="0" err="1"/>
              <a:t>sys.column_store_segments</a:t>
            </a:r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485" y="2579077"/>
            <a:ext cx="5519471" cy="29151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5693" y="2579077"/>
            <a:ext cx="3540368" cy="235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012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Výkonová optimalizace </a:t>
            </a:r>
            <a:r>
              <a:rPr lang="cs-CZ" dirty="0" err="1"/>
              <a:t>columnstore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Datová komprese</a:t>
            </a:r>
          </a:p>
          <a:p>
            <a:pPr lvl="1"/>
            <a:r>
              <a:rPr lang="cs-CZ" dirty="0"/>
              <a:t>Pro hodnoty z jednoho </a:t>
            </a:r>
            <a:r>
              <a:rPr lang="cs-CZ" dirty="0" err="1"/>
              <a:t>slou</a:t>
            </a:r>
            <a:r>
              <a:rPr lang="en-US" dirty="0"/>
              <a:t>p</a:t>
            </a:r>
            <a:r>
              <a:rPr lang="cs-CZ" dirty="0" err="1"/>
              <a:t>ce</a:t>
            </a:r>
            <a:r>
              <a:rPr lang="cs-CZ" dirty="0"/>
              <a:t> výrazně efektivnější než pro řádek</a:t>
            </a:r>
          </a:p>
          <a:p>
            <a:r>
              <a:rPr lang="cs-CZ" dirty="0"/>
              <a:t>Omezení </a:t>
            </a:r>
            <a:r>
              <a:rPr lang="cs-CZ" dirty="0" err="1"/>
              <a:t>sl</a:t>
            </a:r>
            <a:r>
              <a:rPr lang="en-US" dirty="0"/>
              <a:t>o</a:t>
            </a:r>
            <a:r>
              <a:rPr lang="cs-CZ" dirty="0" err="1"/>
              <a:t>upců</a:t>
            </a:r>
            <a:endParaRPr lang="cs-CZ" dirty="0"/>
          </a:p>
          <a:p>
            <a:pPr lvl="1"/>
            <a:r>
              <a:rPr lang="cs-CZ" dirty="0"/>
              <a:t>Načítány pouze ty odkazované dotazem</a:t>
            </a:r>
          </a:p>
          <a:p>
            <a:r>
              <a:rPr lang="cs-CZ" dirty="0"/>
              <a:t>Omezení </a:t>
            </a:r>
            <a:r>
              <a:rPr lang="cs-CZ" dirty="0" err="1"/>
              <a:t>rowgroup</a:t>
            </a:r>
            <a:endParaRPr lang="cs-CZ" dirty="0"/>
          </a:p>
          <a:p>
            <a:pPr lvl="1"/>
            <a:r>
              <a:rPr lang="cs-CZ" dirty="0"/>
              <a:t>Načteny pouze ty, které vyhovují podmínce (dle mi</a:t>
            </a:r>
            <a:r>
              <a:rPr lang="en-US" dirty="0"/>
              <a:t>n</a:t>
            </a:r>
            <a:r>
              <a:rPr lang="cs-CZ" dirty="0"/>
              <a:t> a </a:t>
            </a:r>
            <a:r>
              <a:rPr lang="cs-CZ" dirty="0" err="1"/>
              <a:t>max_data_id</a:t>
            </a:r>
            <a:r>
              <a:rPr lang="cs-CZ" dirty="0"/>
              <a:t>)</a:t>
            </a:r>
          </a:p>
          <a:p>
            <a:r>
              <a:rPr lang="cs-CZ" dirty="0" err="1"/>
              <a:t>Batch</a:t>
            </a:r>
            <a:r>
              <a:rPr lang="cs-CZ" dirty="0"/>
              <a:t> mode </a:t>
            </a:r>
            <a:r>
              <a:rPr lang="cs-CZ" dirty="0" err="1"/>
              <a:t>execution</a:t>
            </a:r>
            <a:endParaRPr lang="cs-CZ" dirty="0"/>
          </a:p>
          <a:p>
            <a:pPr lvl="1"/>
            <a:r>
              <a:rPr lang="cs-CZ" dirty="0"/>
              <a:t>Zpracování řádků v dávkách, jedna </a:t>
            </a:r>
            <a:r>
              <a:rPr lang="cs-CZ" dirty="0" err="1"/>
              <a:t>metadata</a:t>
            </a:r>
            <a:r>
              <a:rPr lang="cs-CZ" dirty="0"/>
              <a:t> pro celou dávku</a:t>
            </a:r>
          </a:p>
          <a:p>
            <a:r>
              <a:rPr lang="cs-CZ" dirty="0" err="1"/>
              <a:t>Aggregate</a:t>
            </a:r>
            <a:r>
              <a:rPr lang="cs-CZ" dirty="0"/>
              <a:t> a </a:t>
            </a:r>
            <a:r>
              <a:rPr lang="cs-CZ" dirty="0" err="1"/>
              <a:t>String</a:t>
            </a:r>
            <a:r>
              <a:rPr lang="cs-CZ" dirty="0"/>
              <a:t> </a:t>
            </a:r>
            <a:r>
              <a:rPr lang="cs-CZ" dirty="0" err="1"/>
              <a:t>Predicate</a:t>
            </a:r>
            <a:r>
              <a:rPr lang="cs-CZ" dirty="0"/>
              <a:t> </a:t>
            </a:r>
            <a:r>
              <a:rPr lang="cs-CZ" dirty="0" err="1"/>
              <a:t>Pushdown</a:t>
            </a:r>
            <a:endParaRPr lang="cs-CZ" dirty="0"/>
          </a:p>
          <a:p>
            <a:pPr lvl="1"/>
            <a:r>
              <a:rPr lang="cs-CZ" dirty="0"/>
              <a:t>Operace prováděna v rámci </a:t>
            </a:r>
            <a:r>
              <a:rPr lang="cs-CZ" dirty="0" err="1"/>
              <a:t>scan</a:t>
            </a:r>
            <a:r>
              <a:rPr lang="cs-CZ" dirty="0"/>
              <a:t> operátoru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296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</a:t>
            </a:r>
            <a:r>
              <a:rPr lang="cs-CZ" dirty="0" err="1"/>
              <a:t>Pilana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Clr>
                <a:srgbClr val="043671"/>
              </a:buClr>
              <a:buSzPct val="100000"/>
              <a:buFont typeface="Trebuchet MS"/>
              <a:buChar char="▪"/>
            </a:pPr>
            <a:r>
              <a:rPr lang="cs-CZ" sz="2800" dirty="0" err="1"/>
              <a:t>Enterprise</a:t>
            </a:r>
            <a:r>
              <a:rPr lang="cs-CZ" sz="2800" dirty="0"/>
              <a:t> DW/BI projekt na MS platformě pro výrobní společnost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Integruje více datových zdrojů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Obsahuje datový sklad, OLAP databázi a prezentační vrstvu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Součástí nástroje pro pokročilý controlling s </a:t>
            </a:r>
            <a:r>
              <a:rPr lang="cs-CZ" sz="2800" dirty="0" err="1"/>
              <a:t>odchylkovou</a:t>
            </a:r>
            <a:r>
              <a:rPr lang="cs-CZ" sz="2800" dirty="0"/>
              <a:t> analýzou napříč celou organizací</a:t>
            </a:r>
          </a:p>
          <a:p>
            <a:pPr marL="742950" lvl="2" indent="-342900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Vyžaduje detailní rozpočtování</a:t>
            </a:r>
          </a:p>
          <a:p>
            <a:pPr marL="742950" lvl="2" indent="-342900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Generuje velké množství dat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Původně na SQL Serveru 2012 Standard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Omezené možnosti </a:t>
            </a:r>
            <a:r>
              <a:rPr lang="cs-CZ" sz="2400" dirty="0" err="1"/>
              <a:t>škálování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865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/>
              <a:t>Rozkládá nákladové přímo nepřiřazené účetní transakce z původního nákladového střediska na množinu cílových nákladových středisek</a:t>
            </a:r>
          </a:p>
          <a:p>
            <a:pPr lvl="1"/>
            <a:r>
              <a:rPr lang="cs-CZ" sz="2400" dirty="0"/>
              <a:t>Probíhá ve více vrstvách (</a:t>
            </a:r>
            <a:r>
              <a:rPr lang="cs-CZ" sz="2400" dirty="0" err="1"/>
              <a:t>nadstřediska</a:t>
            </a:r>
            <a:r>
              <a:rPr lang="cs-CZ" sz="2400" dirty="0"/>
              <a:t> – </a:t>
            </a:r>
            <a:r>
              <a:rPr lang="cs-CZ" sz="2400" dirty="0" err="1"/>
              <a:t>podstřediska</a:t>
            </a:r>
            <a:r>
              <a:rPr lang="cs-CZ" sz="2400" dirty="0"/>
              <a:t>, výrobní - režijní)</a:t>
            </a:r>
          </a:p>
          <a:p>
            <a:r>
              <a:rPr lang="cs-CZ" sz="2800" dirty="0"/>
              <a:t>Rozklad probíhá podle rozpočtové matice dle hodnot vztažných veličin</a:t>
            </a:r>
          </a:p>
          <a:p>
            <a:pPr lvl="1"/>
            <a:r>
              <a:rPr lang="cs-CZ" sz="2400" dirty="0"/>
              <a:t>Měřitelné charakteristiky cílových středisek</a:t>
            </a:r>
          </a:p>
          <a:p>
            <a:r>
              <a:rPr lang="cs-CZ" sz="2800" dirty="0"/>
              <a:t>Náklady rozpočtené na výrobní střediska určují minutové tarify</a:t>
            </a:r>
          </a:p>
          <a:p>
            <a:pPr lvl="1"/>
            <a:r>
              <a:rPr lang="cs-CZ" sz="2400" dirty="0"/>
              <a:t>	cena za jednu minutu běhu stroje</a:t>
            </a:r>
          </a:p>
          <a:p>
            <a:r>
              <a:rPr lang="cs-CZ" sz="2800" dirty="0"/>
              <a:t>Náklady se rozkládají až na úroveň výrobních příkazů a položek faktur vydaných</a:t>
            </a:r>
          </a:p>
        </p:txBody>
      </p:sp>
    </p:spTree>
    <p:extLst>
      <p:ext uri="{BB962C8B-B14F-4D97-AF65-F5344CB8AC3E}">
        <p14:creationId xmlns:p14="http://schemas.microsoft.com/office/powerpoint/2010/main" val="2297288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rozpočtování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0038" y="1303266"/>
            <a:ext cx="9440146" cy="3681498"/>
          </a:xfrm>
          <a:prstGeom prst="rect">
            <a:avLst/>
          </a:prstGeom>
        </p:spPr>
      </p:pic>
      <p:sp>
        <p:nvSpPr>
          <p:cNvPr id="5" name="Content Placeholder 5"/>
          <p:cNvSpPr>
            <a:spLocks noGrp="1"/>
          </p:cNvSpPr>
          <p:nvPr>
            <p:ph sz="half" idx="4294967295"/>
          </p:nvPr>
        </p:nvSpPr>
        <p:spPr>
          <a:xfrm>
            <a:off x="2817692" y="5413377"/>
            <a:ext cx="6588368" cy="627916"/>
          </a:xfrm>
          <a:prstGeom prst="rect">
            <a:avLst/>
          </a:prstGeom>
        </p:spPr>
        <p:txBody>
          <a:bodyPr/>
          <a:lstStyle/>
          <a:p>
            <a:pPr marL="0" lvl="1" indent="0">
              <a:buNone/>
            </a:pPr>
            <a:r>
              <a:rPr lang="cs-CZ" dirty="0"/>
              <a:t>(za předpokladu stejného příkonu strojů)</a:t>
            </a:r>
          </a:p>
        </p:txBody>
      </p:sp>
    </p:spTree>
    <p:extLst>
      <p:ext uri="{BB962C8B-B14F-4D97-AF65-F5344CB8AC3E}">
        <p14:creationId xmlns:p14="http://schemas.microsoft.com/office/powerpoint/2010/main" val="1056682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Cílem je vyčíslení položek kalkulačního vzorce</a:t>
            </a:r>
          </a:p>
          <a:p>
            <a:pPr marL="457200" lvl="1" indent="0">
              <a:spcBef>
                <a:spcPts val="0"/>
              </a:spcBef>
              <a:buClr>
                <a:srgbClr val="043671"/>
              </a:buClr>
              <a:buSzPct val="100000"/>
              <a:buNone/>
            </a:pPr>
            <a:r>
              <a:rPr lang="cs-CZ" sz="2400" dirty="0"/>
              <a:t>Výrobní náklady</a:t>
            </a:r>
          </a:p>
          <a:p>
            <a:pPr lvl="2" indent="-342900">
              <a:spcBef>
                <a:spcPts val="0"/>
              </a:spcBef>
              <a:buFont typeface="Trebuchet MS"/>
              <a:buChar char="▪"/>
            </a:pPr>
            <a:r>
              <a:rPr lang="cs-CZ" sz="1600" dirty="0"/>
              <a:t>Materiál</a:t>
            </a:r>
          </a:p>
          <a:p>
            <a:pPr lvl="2" indent="-342900">
              <a:spcBef>
                <a:spcPts val="0"/>
              </a:spcBef>
              <a:buFont typeface="Trebuchet MS"/>
              <a:buChar char="▪"/>
            </a:pPr>
            <a:r>
              <a:rPr lang="cs-CZ" sz="1600" dirty="0">
                <a:sym typeface="Trebuchet MS"/>
              </a:rPr>
              <a:t>Mzdy</a:t>
            </a:r>
          </a:p>
          <a:p>
            <a:pPr lvl="2" indent="-342900">
              <a:spcBef>
                <a:spcPts val="0"/>
              </a:spcBef>
              <a:buFont typeface="Trebuchet MS"/>
              <a:buChar char="▪"/>
            </a:pPr>
            <a:r>
              <a:rPr lang="cs-CZ" sz="1600" dirty="0">
                <a:sym typeface="Trebuchet MS"/>
              </a:rPr>
              <a:t>Zpracovací náklady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sz="2400" dirty="0"/>
              <a:t>Celkové náklady = výrobní náklady </a:t>
            </a:r>
            <a:r>
              <a:rPr lang="en-US" sz="2400" dirty="0"/>
              <a:t>+ </a:t>
            </a:r>
            <a:r>
              <a:rPr lang="cs-CZ" sz="2400" dirty="0"/>
              <a:t>režie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sz="2400" dirty="0">
                <a:sym typeface="Trebuchet MS"/>
              </a:rPr>
              <a:t>Cena = celkové náklady + zisk</a:t>
            </a:r>
          </a:p>
          <a:p>
            <a:pPr>
              <a:buClr>
                <a:srgbClr val="043671"/>
              </a:buClr>
              <a:buSzPct val="100000"/>
              <a:buFont typeface="Trebuchet MS"/>
              <a:buChar char="▪"/>
            </a:pPr>
            <a:r>
              <a:rPr lang="cs-CZ" dirty="0">
                <a:latin typeface="Trebuchet MS"/>
                <a:ea typeface="Trebuchet MS"/>
                <a:cs typeface="Trebuchet MS"/>
                <a:sym typeface="Trebuchet MS"/>
              </a:rPr>
              <a:t>Existující náklady rozkládáme až do výrobků</a:t>
            </a:r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cs-CZ" dirty="0"/>
              <a:t>Umožňuje </a:t>
            </a:r>
            <a:r>
              <a:rPr lang="cs-CZ" dirty="0" err="1"/>
              <a:t>odchylkovou</a:t>
            </a:r>
            <a:r>
              <a:rPr lang="cs-CZ" dirty="0"/>
              <a:t> analýzu</a:t>
            </a:r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cs-CZ" dirty="0">
                <a:latin typeface="Trebuchet MS"/>
                <a:ea typeface="Trebuchet MS"/>
                <a:cs typeface="Trebuchet MS"/>
                <a:sym typeface="Trebuchet MS"/>
              </a:rPr>
              <a:t>Slouží k vyhodnocení profitability</a:t>
            </a:r>
          </a:p>
          <a:p>
            <a:pPr lvl="2" indent="-342900">
              <a:spcBef>
                <a:spcPts val="600"/>
              </a:spcBef>
              <a:buFont typeface="Trebuchet MS"/>
              <a:buChar char="▪"/>
            </a:pPr>
            <a:r>
              <a:rPr lang="cs-CZ" dirty="0">
                <a:latin typeface="Trebuchet MS"/>
                <a:ea typeface="Trebuchet MS"/>
                <a:cs typeface="Trebuchet MS"/>
                <a:sym typeface="Trebuchet MS"/>
              </a:rPr>
              <a:t>Zákazníka</a:t>
            </a:r>
          </a:p>
          <a:p>
            <a:pPr lvl="2" indent="-342900">
              <a:spcBef>
                <a:spcPts val="600"/>
              </a:spcBef>
              <a:buFont typeface="Trebuchet MS"/>
              <a:buChar char="▪"/>
            </a:pPr>
            <a:r>
              <a:rPr lang="cs-CZ" dirty="0">
                <a:latin typeface="Trebuchet MS"/>
                <a:ea typeface="Trebuchet MS"/>
                <a:cs typeface="Trebuchet MS"/>
                <a:sym typeface="Trebuchet MS"/>
              </a:rPr>
              <a:t>Výrobků,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40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k řešení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Clr>
                <a:srgbClr val="043671"/>
              </a:buClr>
              <a:buSzPct val="100000"/>
              <a:buFont typeface="Trebuchet MS"/>
              <a:buChar char="▪"/>
            </a:pPr>
            <a:r>
              <a:rPr lang="cs-CZ" dirty="0"/>
              <a:t>Během rozpočtování vznikne z jednoho účetního záznamu velké množství nových záznamů</a:t>
            </a:r>
          </a:p>
          <a:p>
            <a:pPr lvl="1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307.000 nákladových transakcí (jedna firma za jeden rok) se rozpadá na:</a:t>
            </a:r>
          </a:p>
          <a:p>
            <a:pPr lvl="2" indent="-342900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17.000 výrobních příkazů</a:t>
            </a:r>
          </a:p>
          <a:p>
            <a:pPr lvl="2" indent="-342900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34.000 fakturačních položek</a:t>
            </a:r>
            <a:endParaRPr lang="en-US" dirty="0"/>
          </a:p>
          <a:p>
            <a:pPr lvl="0">
              <a:spcBef>
                <a:spcPts val="0"/>
              </a:spcBef>
              <a:buClr>
                <a:srgbClr val="043671"/>
              </a:buClr>
              <a:buSzPct val="100000"/>
              <a:buFont typeface="Trebuchet MS"/>
              <a:buChar char="▪"/>
            </a:pPr>
            <a:r>
              <a:rPr lang="cs-CZ" dirty="0">
                <a:latin typeface="Trebuchet MS"/>
                <a:ea typeface="Trebuchet MS"/>
                <a:cs typeface="Trebuchet MS"/>
                <a:sym typeface="Trebuchet MS"/>
              </a:rPr>
              <a:t>Klade extrémní nároky na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dirty="0">
                <a:latin typeface="Trebuchet MS"/>
                <a:ea typeface="Trebuchet MS"/>
                <a:cs typeface="Trebuchet MS"/>
                <a:sym typeface="Trebuchet MS"/>
              </a:rPr>
              <a:t>úložný prostor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dirty="0">
                <a:latin typeface="Trebuchet MS"/>
                <a:ea typeface="Trebuchet MS"/>
                <a:cs typeface="Trebuchet MS"/>
                <a:sym typeface="Trebuchet MS"/>
              </a:rPr>
              <a:t>další zpracování dat</a:t>
            </a:r>
          </a:p>
        </p:txBody>
      </p:sp>
    </p:spTree>
    <p:extLst>
      <p:ext uri="{BB962C8B-B14F-4D97-AF65-F5344CB8AC3E}">
        <p14:creationId xmlns:p14="http://schemas.microsoft.com/office/powerpoint/2010/main" val="3797097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Datová struktura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071" y="1394300"/>
            <a:ext cx="7547610" cy="467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525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místo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Tabulka </a:t>
            </a:r>
            <a:r>
              <a:rPr lang="en-US" dirty="0" err="1"/>
              <a:t>FactControllingCostProductionOrder</a:t>
            </a:r>
            <a:endParaRPr lang="en-US" dirty="0"/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Obsahuje náklady rozpočtené na jednotlivé výrobní příkazy</a:t>
            </a:r>
          </a:p>
          <a:p>
            <a:pPr>
              <a:spcBef>
                <a:spcPts val="0"/>
              </a:spcBef>
            </a:pPr>
            <a:r>
              <a:rPr lang="cs-CZ" dirty="0"/>
              <a:t>Velký počet záznamů, velký objem dat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Pro jednu společnost, jednu </a:t>
            </a:r>
            <a:r>
              <a:rPr lang="cs-CZ" dirty="0" err="1"/>
              <a:t>kontrolingovou</a:t>
            </a:r>
            <a:r>
              <a:rPr lang="cs-CZ" dirty="0"/>
              <a:t> periodu (rok 2015) a jednu rozpočtovou matici</a:t>
            </a:r>
          </a:p>
          <a:p>
            <a:pPr lvl="2" indent="-342900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434 milionů záznamů</a:t>
            </a:r>
          </a:p>
          <a:p>
            <a:pPr lvl="2" indent="-342900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95 GB dat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V produkčním nasazení miliardy záznamů, TB dat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Rowstore</a:t>
            </a:r>
            <a:r>
              <a:rPr lang="en-US" dirty="0"/>
              <a:t> a </a:t>
            </a:r>
            <a:r>
              <a:rPr lang="en-US" dirty="0" err="1"/>
              <a:t>columnstore</a:t>
            </a:r>
            <a:endParaRPr lang="en-US" dirty="0"/>
          </a:p>
          <a:p>
            <a:r>
              <a:rPr lang="en-US" dirty="0" err="1"/>
              <a:t>Columnstore</a:t>
            </a:r>
            <a:r>
              <a:rPr lang="en-US" dirty="0"/>
              <a:t> v SQL </a:t>
            </a:r>
            <a:r>
              <a:rPr lang="en-US" dirty="0" err="1"/>
              <a:t>Serveru</a:t>
            </a:r>
            <a:endParaRPr lang="en-US" dirty="0"/>
          </a:p>
          <a:p>
            <a:r>
              <a:rPr lang="en-US" dirty="0"/>
              <a:t>Projekt </a:t>
            </a:r>
            <a:r>
              <a:rPr lang="en-US" dirty="0" err="1"/>
              <a:t>Pilana</a:t>
            </a:r>
            <a:r>
              <a:rPr lang="en-US" dirty="0"/>
              <a:t> a </a:t>
            </a:r>
            <a:r>
              <a:rPr lang="en-US" dirty="0" err="1"/>
              <a:t>rozpočtování</a:t>
            </a:r>
            <a:endParaRPr lang="en-US" dirty="0"/>
          </a:p>
          <a:p>
            <a:r>
              <a:rPr lang="cs-CZ" dirty="0"/>
              <a:t>Testování</a:t>
            </a:r>
            <a:endParaRPr lang="en-US" dirty="0"/>
          </a:p>
          <a:p>
            <a:r>
              <a:rPr lang="en-US" dirty="0" err="1"/>
              <a:t>Výsledky</a:t>
            </a:r>
            <a:endParaRPr lang="cs-CZ" dirty="0"/>
          </a:p>
          <a:p>
            <a:r>
              <a:rPr lang="cs-CZ" dirty="0"/>
              <a:t>Závěr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2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použité ve Standard edici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86" y="1342239"/>
            <a:ext cx="6584622" cy="4858536"/>
          </a:xfrm>
        </p:spPr>
        <p:txBody>
          <a:bodyPr/>
          <a:lstStyle/>
          <a:p>
            <a:r>
              <a:rPr lang="cs-CZ" dirty="0" err="1"/>
              <a:t>Std</a:t>
            </a:r>
            <a:r>
              <a:rPr lang="cs-CZ" dirty="0"/>
              <a:t> edice neobsahuje nástroje pro </a:t>
            </a:r>
            <a:r>
              <a:rPr lang="cs-CZ" dirty="0" err="1"/>
              <a:t>škálování</a:t>
            </a:r>
            <a:r>
              <a:rPr lang="cs-CZ" dirty="0"/>
              <a:t> takového řešení</a:t>
            </a:r>
          </a:p>
          <a:p>
            <a:r>
              <a:rPr lang="cs-CZ" dirty="0"/>
              <a:t>Emulace </a:t>
            </a:r>
            <a:r>
              <a:rPr lang="cs-CZ" dirty="0" err="1"/>
              <a:t>partitioningu</a:t>
            </a:r>
            <a:endParaRPr lang="cs-CZ" dirty="0"/>
          </a:p>
          <a:p>
            <a:pPr lvl="1"/>
            <a:r>
              <a:rPr lang="cs-CZ" dirty="0"/>
              <a:t>Umožňuje problém dočasně řešit</a:t>
            </a:r>
          </a:p>
          <a:p>
            <a:pPr lvl="2"/>
            <a:r>
              <a:rPr lang="cs-CZ" dirty="0"/>
              <a:t>Plnění dat po částech</a:t>
            </a:r>
          </a:p>
          <a:p>
            <a:pPr lvl="1"/>
            <a:r>
              <a:rPr lang="cs-CZ" dirty="0"/>
              <a:t>Zůstává problém s velikostí dat</a:t>
            </a:r>
          </a:p>
          <a:p>
            <a:pPr lvl="1"/>
            <a:r>
              <a:rPr lang="cs-CZ" dirty="0"/>
              <a:t>Neřeší zpracování dat přes více period</a:t>
            </a:r>
          </a:p>
          <a:p>
            <a:pPr lvl="2"/>
            <a:r>
              <a:rPr lang="cs-CZ" dirty="0"/>
              <a:t>Např. vyhodnocení zákazníka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6119" y="1191237"/>
            <a:ext cx="3485511" cy="500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190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jsme testovali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2800" dirty="0"/>
              <a:t>Server </a:t>
            </a:r>
            <a:r>
              <a:rPr lang="en-US" sz="2800" dirty="0"/>
              <a:t>8</a:t>
            </a:r>
            <a:r>
              <a:rPr lang="cs-CZ" sz="2400" dirty="0"/>
              <a:t> </a:t>
            </a:r>
            <a:r>
              <a:rPr lang="cs-CZ" sz="2800" dirty="0" err="1"/>
              <a:t>core</a:t>
            </a:r>
            <a:r>
              <a:rPr lang="cs-CZ" sz="2400" dirty="0"/>
              <a:t>, </a:t>
            </a:r>
            <a:r>
              <a:rPr lang="en-US" sz="2400" dirty="0"/>
              <a:t>3</a:t>
            </a:r>
            <a:r>
              <a:rPr lang="cs-CZ" sz="2400" dirty="0"/>
              <a:t>2 GB RAM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Data pro jedno </a:t>
            </a:r>
            <a:r>
              <a:rPr lang="cs-CZ" sz="2400" dirty="0" err="1"/>
              <a:t>kontrolingové</a:t>
            </a:r>
            <a:r>
              <a:rPr lang="cs-CZ" sz="2400" dirty="0"/>
              <a:t> období (rok 2015), jednu společnost a jednu rozpočtovou matici</a:t>
            </a:r>
            <a:endParaRPr lang="cs-CZ" sz="1600" dirty="0"/>
          </a:p>
          <a:p>
            <a:pPr>
              <a:spcBef>
                <a:spcPts val="0"/>
              </a:spcBef>
            </a:pPr>
            <a:r>
              <a:rPr lang="cs-CZ" sz="2800" dirty="0"/>
              <a:t>Měřeno: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Doba </a:t>
            </a:r>
            <a:r>
              <a:rPr lang="en-US" sz="2400" dirty="0" err="1"/>
              <a:t>pln</a:t>
            </a:r>
            <a:r>
              <a:rPr lang="cs-CZ" sz="2400" dirty="0" err="1"/>
              <a:t>ění</a:t>
            </a:r>
            <a:r>
              <a:rPr lang="cs-CZ" sz="2400" dirty="0"/>
              <a:t>/vytváření datových struktur</a:t>
            </a:r>
          </a:p>
          <a:p>
            <a:pPr lvl="2" indent="-342900">
              <a:spcBef>
                <a:spcPts val="0"/>
              </a:spcBef>
              <a:buFont typeface="Trebuchet MS"/>
              <a:buChar char="▪"/>
            </a:pPr>
            <a:r>
              <a:rPr lang="cs-CZ" sz="2000" dirty="0" err="1"/>
              <a:t>Heap</a:t>
            </a:r>
            <a:endParaRPr lang="cs-CZ" sz="2000" dirty="0"/>
          </a:p>
          <a:p>
            <a:pPr lvl="2" indent="-342900">
              <a:spcBef>
                <a:spcPts val="0"/>
              </a:spcBef>
              <a:buFont typeface="Trebuchet MS"/>
              <a:buChar char="▪"/>
            </a:pPr>
            <a:r>
              <a:rPr lang="cs-CZ" sz="2000" dirty="0" err="1"/>
              <a:t>Clustered</a:t>
            </a:r>
            <a:r>
              <a:rPr lang="cs-CZ" sz="2000" dirty="0"/>
              <a:t> </a:t>
            </a:r>
            <a:r>
              <a:rPr lang="cs-CZ" sz="2000" dirty="0" err="1"/>
              <a:t>rowstore</a:t>
            </a:r>
            <a:r>
              <a:rPr lang="cs-CZ" sz="2000" dirty="0"/>
              <a:t> index</a:t>
            </a:r>
          </a:p>
          <a:p>
            <a:pPr lvl="2" indent="-342900">
              <a:spcBef>
                <a:spcPts val="0"/>
              </a:spcBef>
              <a:buFont typeface="Trebuchet MS"/>
              <a:buChar char="▪"/>
            </a:pPr>
            <a:r>
              <a:rPr lang="cs-CZ" sz="2000" dirty="0" err="1"/>
              <a:t>Clustered</a:t>
            </a:r>
            <a:r>
              <a:rPr lang="cs-CZ" sz="2000" dirty="0"/>
              <a:t> </a:t>
            </a:r>
            <a:r>
              <a:rPr lang="cs-CZ" sz="2000" dirty="0" err="1"/>
              <a:t>columnstore</a:t>
            </a:r>
            <a:r>
              <a:rPr lang="cs-CZ" sz="2000" dirty="0"/>
              <a:t> index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Nároky na diskovou kapacitu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Rychlost</a:t>
            </a:r>
          </a:p>
          <a:p>
            <a:pPr lvl="2" indent="-342900">
              <a:spcBef>
                <a:spcPts val="0"/>
              </a:spcBef>
              <a:buFont typeface="Trebuchet MS"/>
              <a:buChar char="▪"/>
            </a:pPr>
            <a:r>
              <a:rPr lang="cs-CZ" sz="2000" dirty="0" err="1"/>
              <a:t>Odezv</a:t>
            </a:r>
            <a:r>
              <a:rPr lang="en-US" sz="2000" dirty="0"/>
              <a:t>y </a:t>
            </a:r>
            <a:r>
              <a:rPr lang="en-US" sz="2000" dirty="0" err="1"/>
              <a:t>na</a:t>
            </a:r>
            <a:r>
              <a:rPr lang="en-US" sz="2000" dirty="0"/>
              <a:t> r</a:t>
            </a:r>
            <a:r>
              <a:rPr lang="cs-CZ" sz="2000" dirty="0" err="1"/>
              <a:t>ůzné</a:t>
            </a:r>
            <a:r>
              <a:rPr lang="en-US" sz="2000" dirty="0"/>
              <a:t> </a:t>
            </a:r>
            <a:r>
              <a:rPr lang="en-US" sz="2000" dirty="0" err="1"/>
              <a:t>dotazy</a:t>
            </a:r>
            <a:endParaRPr lang="cs-CZ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20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plnění faktů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86" y="1342239"/>
            <a:ext cx="6858160" cy="4858536"/>
          </a:xfrm>
        </p:spPr>
        <p:txBody>
          <a:bodyPr/>
          <a:lstStyle/>
          <a:p>
            <a:r>
              <a:rPr lang="cs-CZ" dirty="0" err="1"/>
              <a:t>Heap</a:t>
            </a:r>
            <a:r>
              <a:rPr lang="cs-CZ" dirty="0"/>
              <a:t>:		40 minut</a:t>
            </a:r>
          </a:p>
          <a:p>
            <a:r>
              <a:rPr lang="cs-CZ" dirty="0"/>
              <a:t>CI:			135 minut</a:t>
            </a:r>
          </a:p>
          <a:p>
            <a:r>
              <a:rPr lang="cs-CZ" dirty="0"/>
              <a:t>CCI:		110 minut</a:t>
            </a:r>
          </a:p>
          <a:p>
            <a:endParaRPr lang="cs-CZ" dirty="0"/>
          </a:p>
          <a:p>
            <a:r>
              <a:rPr lang="cs-CZ" dirty="0"/>
              <a:t>Vytvoření </a:t>
            </a:r>
            <a:r>
              <a:rPr lang="cs-CZ"/>
              <a:t>CCI nad </a:t>
            </a:r>
            <a:r>
              <a:rPr lang="cs-CZ" dirty="0" err="1"/>
              <a:t>Heapem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			19 minut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576" y="360363"/>
            <a:ext cx="4355445" cy="603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022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Bulk</a:t>
            </a:r>
            <a:r>
              <a:rPr lang="cs-CZ" dirty="0"/>
              <a:t> plnění 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85" y="1342239"/>
            <a:ext cx="5849977" cy="485853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Fakta typicky plněna příkazem </a:t>
            </a:r>
            <a:r>
              <a:rPr lang="cs-CZ" i="1" dirty="0"/>
              <a:t>INSERT INTO SELECT FROM </a:t>
            </a:r>
            <a:r>
              <a:rPr lang="cs-CZ" i="1" dirty="0" err="1"/>
              <a:t>StageTable</a:t>
            </a:r>
            <a:endParaRPr lang="cs-CZ" i="1" dirty="0"/>
          </a:p>
          <a:p>
            <a:r>
              <a:rPr lang="cs-CZ" dirty="0"/>
              <a:t>Pokud je záznamů </a:t>
            </a:r>
            <a:r>
              <a:rPr lang="en-US" dirty="0"/>
              <a:t>&gt;= 102</a:t>
            </a:r>
            <a:r>
              <a:rPr lang="cs-CZ" dirty="0"/>
              <a:t>.</a:t>
            </a:r>
            <a:r>
              <a:rPr lang="en-US" dirty="0"/>
              <a:t>400</a:t>
            </a:r>
            <a:r>
              <a:rPr lang="cs-CZ" dirty="0"/>
              <a:t>, jsou ukládány přímo do komprimované </a:t>
            </a:r>
            <a:r>
              <a:rPr lang="cs-CZ" dirty="0" err="1"/>
              <a:t>rowgroup</a:t>
            </a:r>
            <a:r>
              <a:rPr lang="cs-CZ" dirty="0"/>
              <a:t> (bez </a:t>
            </a:r>
            <a:r>
              <a:rPr lang="cs-CZ" dirty="0" err="1"/>
              <a:t>deltastore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Minimálně logovaná operace</a:t>
            </a:r>
          </a:p>
          <a:p>
            <a:pPr lvl="1"/>
            <a:r>
              <a:rPr lang="cs-CZ" dirty="0"/>
              <a:t>Odpadá režie s </a:t>
            </a:r>
            <a:r>
              <a:rPr lang="cs-CZ" dirty="0" err="1"/>
              <a:t>deltastore</a:t>
            </a:r>
            <a:endParaRPr lang="cs-CZ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742" y="1944198"/>
            <a:ext cx="5534025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66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Bulk</a:t>
            </a:r>
            <a:r>
              <a:rPr lang="cs-CZ" dirty="0"/>
              <a:t> plnění 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86" y="1342239"/>
            <a:ext cx="7397422" cy="4858536"/>
          </a:xfrm>
        </p:spPr>
        <p:txBody>
          <a:bodyPr/>
          <a:lstStyle/>
          <a:p>
            <a:r>
              <a:rPr lang="cs-CZ" dirty="0"/>
              <a:t>Komprese při plnění CCI pro jeden příkaz INSERT INTO využívá pouze jedno CPU</a:t>
            </a:r>
          </a:p>
          <a:p>
            <a:pPr lvl="1"/>
            <a:r>
              <a:rPr lang="cs-CZ" dirty="0"/>
              <a:t>Zápis pouze 0,5 MB/s (</a:t>
            </a:r>
            <a:r>
              <a:rPr lang="cs-CZ" dirty="0" err="1"/>
              <a:t>heap</a:t>
            </a:r>
            <a:r>
              <a:rPr lang="cs-CZ" dirty="0"/>
              <a:t> až 70MB/s)</a:t>
            </a:r>
          </a:p>
          <a:p>
            <a:pPr lvl="1"/>
            <a:r>
              <a:rPr lang="cs-CZ" dirty="0"/>
              <a:t>Celkově výrazně pomalejší než plnění </a:t>
            </a:r>
            <a:r>
              <a:rPr lang="cs-CZ" dirty="0" err="1"/>
              <a:t>Heapu</a:t>
            </a:r>
            <a:endParaRPr lang="cs-CZ" dirty="0"/>
          </a:p>
          <a:p>
            <a:r>
              <a:rPr lang="cs-CZ" dirty="0"/>
              <a:t>Vhodné plnit paralelně</a:t>
            </a:r>
          </a:p>
          <a:p>
            <a:pPr lvl="1"/>
            <a:r>
              <a:rPr lang="cs-CZ" dirty="0"/>
              <a:t>Každý současně probíhající INSERT využívá jedno CPU pro kompresi</a:t>
            </a:r>
          </a:p>
          <a:p>
            <a:pPr lvl="1"/>
            <a:r>
              <a:rPr lang="cs-CZ" dirty="0"/>
              <a:t>Eliminuje úzké hrdlo na jednom CPU</a:t>
            </a:r>
          </a:p>
          <a:p>
            <a:pPr lvl="1"/>
            <a:r>
              <a:rPr lang="cs-CZ" dirty="0"/>
              <a:t>Vhodné využití paralelního zpracování v SSIS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508" y="360363"/>
            <a:ext cx="4174347" cy="578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6515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SSIS pro paralelní plnění CCI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7875" y="1773238"/>
            <a:ext cx="10176250" cy="446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063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Nároky na diskovou kapacitu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Heap</a:t>
            </a:r>
            <a:r>
              <a:rPr lang="cs-CZ" dirty="0"/>
              <a:t>, </a:t>
            </a:r>
            <a:r>
              <a:rPr lang="cs-CZ" dirty="0" err="1"/>
              <a:t>Clustered</a:t>
            </a:r>
            <a:r>
              <a:rPr lang="cs-CZ" dirty="0"/>
              <a:t> index:			95 GB</a:t>
            </a:r>
          </a:p>
          <a:p>
            <a:r>
              <a:rPr lang="cs-CZ" dirty="0" err="1"/>
              <a:t>Clustered</a:t>
            </a:r>
            <a:r>
              <a:rPr lang="cs-CZ" dirty="0"/>
              <a:t> </a:t>
            </a:r>
            <a:r>
              <a:rPr lang="cs-CZ" dirty="0" err="1"/>
              <a:t>columnstore</a:t>
            </a:r>
            <a:r>
              <a:rPr lang="cs-CZ" dirty="0"/>
              <a:t> index (CCI):	3,66 GB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/>
              <a:t>Poměr:	 1:26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986319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Odezva na dotazy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85" y="1342239"/>
            <a:ext cx="7139515" cy="4858536"/>
          </a:xfrm>
        </p:spPr>
        <p:txBody>
          <a:bodyPr/>
          <a:lstStyle/>
          <a:p>
            <a:r>
              <a:rPr lang="cs-CZ" dirty="0"/>
              <a:t>Výběr všech záznamů s omezením </a:t>
            </a:r>
            <a:r>
              <a:rPr lang="cs-CZ" dirty="0" err="1"/>
              <a:t>dimenzionality</a:t>
            </a:r>
            <a:r>
              <a:rPr lang="cs-CZ" dirty="0"/>
              <a:t> (výstupem 185 milionu záznamů)</a:t>
            </a:r>
          </a:p>
          <a:p>
            <a:pPr marL="457200" lvl="1" indent="0">
              <a:buNone/>
            </a:pPr>
            <a:r>
              <a:rPr lang="cs-CZ" dirty="0"/>
              <a:t>		</a:t>
            </a:r>
          </a:p>
          <a:p>
            <a:pPr marL="457200" lvl="1" indent="0">
              <a:buNone/>
            </a:pPr>
            <a:r>
              <a:rPr lang="cs-CZ" dirty="0"/>
              <a:t>		</a:t>
            </a:r>
            <a:r>
              <a:rPr lang="cs-CZ" dirty="0" err="1"/>
              <a:t>Heap</a:t>
            </a:r>
            <a:r>
              <a:rPr lang="cs-CZ" dirty="0"/>
              <a:t>:	2 hodiny 58 minut</a:t>
            </a:r>
          </a:p>
          <a:p>
            <a:pPr marL="457200" lvl="1" indent="0">
              <a:buNone/>
            </a:pPr>
            <a:r>
              <a:rPr lang="cs-CZ" dirty="0"/>
              <a:t>		CCI:		23 minut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		</a:t>
            </a:r>
            <a:r>
              <a:rPr lang="cs-CZ" b="1" dirty="0"/>
              <a:t>Poměr:	1:8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36" y="360364"/>
            <a:ext cx="4194581" cy="584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506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Odezva na dotazy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Filtrace</a:t>
            </a:r>
            <a:r>
              <a:rPr lang="en-US" dirty="0"/>
              <a:t> z</a:t>
            </a:r>
            <a:r>
              <a:rPr lang="cs-CZ" dirty="0" err="1"/>
              <a:t>áznamů</a:t>
            </a:r>
            <a:r>
              <a:rPr lang="cs-CZ" dirty="0"/>
              <a:t> s agregací přes omezený počet dimenzí</a:t>
            </a:r>
          </a:p>
          <a:p>
            <a:pPr marL="457200" lvl="1" indent="0">
              <a:buNone/>
            </a:pPr>
            <a:r>
              <a:rPr lang="cs-CZ" dirty="0"/>
              <a:t>Dotaz č.1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err="1"/>
              <a:t>Heap</a:t>
            </a:r>
            <a:r>
              <a:rPr lang="cs-CZ" dirty="0"/>
              <a:t>:		5 minut 32 sekund</a:t>
            </a:r>
          </a:p>
          <a:p>
            <a:pPr marL="457200" lvl="1" indent="0">
              <a:buNone/>
            </a:pPr>
            <a:r>
              <a:rPr lang="cs-CZ" dirty="0"/>
              <a:t>	CCI:		3 sekundy				</a:t>
            </a:r>
            <a:r>
              <a:rPr lang="cs-CZ" b="1" dirty="0"/>
              <a:t>Poměr:	1 : 110</a:t>
            </a:r>
          </a:p>
          <a:p>
            <a:pPr marL="457200" lvl="1" indent="0">
              <a:buNone/>
            </a:pPr>
            <a:r>
              <a:rPr lang="cs-CZ" dirty="0"/>
              <a:t>Dotaz č. 2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err="1"/>
              <a:t>Heap</a:t>
            </a:r>
            <a:r>
              <a:rPr lang="cs-CZ" dirty="0"/>
              <a:t>:		5 minut 52 sekund</a:t>
            </a:r>
          </a:p>
          <a:p>
            <a:pPr marL="457200" lvl="1" indent="0">
              <a:buNone/>
            </a:pPr>
            <a:r>
              <a:rPr lang="cs-CZ" dirty="0"/>
              <a:t>	CCI:		10 sekund				</a:t>
            </a:r>
            <a:r>
              <a:rPr lang="cs-CZ" b="1" dirty="0"/>
              <a:t>Poměr:	1 : 35</a:t>
            </a:r>
          </a:p>
          <a:p>
            <a:pPr marL="457200" lvl="1" indent="0">
              <a:buNone/>
            </a:pPr>
            <a:r>
              <a:rPr lang="cs-CZ" dirty="0"/>
              <a:t>Dotaz č. 3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err="1"/>
              <a:t>Heap</a:t>
            </a:r>
            <a:r>
              <a:rPr lang="cs-CZ" dirty="0"/>
              <a:t>:		5 minut 55 sekund</a:t>
            </a:r>
          </a:p>
          <a:p>
            <a:pPr marL="457200" lvl="1" indent="0">
              <a:buNone/>
            </a:pPr>
            <a:r>
              <a:rPr lang="cs-CZ" dirty="0"/>
              <a:t>	CCI:		1 sekunda				</a:t>
            </a:r>
            <a:r>
              <a:rPr lang="cs-CZ" b="1" dirty="0"/>
              <a:t>Poměr:	1 : 355</a:t>
            </a:r>
          </a:p>
          <a:p>
            <a:pPr marL="457200" lvl="1" indent="0">
              <a:buNone/>
            </a:pPr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8970974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Clr>
                <a:srgbClr val="043671"/>
              </a:buClr>
              <a:buSzPct val="100000"/>
            </a:pPr>
            <a:r>
              <a:rPr lang="cs-CZ" dirty="0" err="1"/>
              <a:t>Clustered</a:t>
            </a:r>
            <a:r>
              <a:rPr lang="cs-CZ" dirty="0"/>
              <a:t> </a:t>
            </a:r>
            <a:r>
              <a:rPr lang="cs-CZ" dirty="0" err="1"/>
              <a:t>columstore</a:t>
            </a:r>
            <a:r>
              <a:rPr lang="cs-CZ" dirty="0"/>
              <a:t> index: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Výrazně snižuje nároky na úložný prostor u rozsáhlých tabulek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Zásadně zrychluje analytické dotazy využívající omezený počet sloupců</a:t>
            </a:r>
          </a:p>
          <a:p>
            <a:pPr lvl="2" indent="-342900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Klíčový výpočetní výkon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dirty="0"/>
              <a:t>Rychlost plnění srovnatelná s tradičním CI</a:t>
            </a:r>
          </a:p>
          <a:p>
            <a:pPr>
              <a:spcBef>
                <a:spcPts val="0"/>
              </a:spcBef>
            </a:pPr>
            <a:r>
              <a:rPr lang="cs-CZ" dirty="0"/>
              <a:t>Pro využití potenciálu CCI nutný odpovídající design celého řešení</a:t>
            </a:r>
          </a:p>
          <a:p>
            <a:pPr>
              <a:spcBef>
                <a:spcPts val="0"/>
              </a:spcBef>
            </a:pPr>
            <a:r>
              <a:rPr lang="cs-CZ" dirty="0"/>
              <a:t>Vhodná kombinace inkrementálního plnění s CCI a </a:t>
            </a:r>
            <a:r>
              <a:rPr lang="cs-CZ" dirty="0" err="1"/>
              <a:t>partitioningem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06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Rowstore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85" y="1342239"/>
            <a:ext cx="11262783" cy="1494746"/>
          </a:xfrm>
        </p:spPr>
        <p:txBody>
          <a:bodyPr/>
          <a:lstStyle/>
          <a:p>
            <a:r>
              <a:rPr lang="cs-CZ" dirty="0"/>
              <a:t>Tradiční uložení dat po řádcích</a:t>
            </a:r>
          </a:p>
          <a:p>
            <a:pPr lvl="1"/>
            <a:r>
              <a:rPr lang="cs-CZ" dirty="0"/>
              <a:t>V tabulce jsou hodnoty jednotlivých sloupců pro jeden záznam uloženy vedle sebe (společně)</a:t>
            </a:r>
          </a:p>
          <a:p>
            <a:endParaRPr lang="cs-CZ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880917"/>
              </p:ext>
            </p:extLst>
          </p:nvPr>
        </p:nvGraphicFramePr>
        <p:xfrm>
          <a:off x="4677506" y="3685605"/>
          <a:ext cx="569741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4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4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4203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Datov</a:t>
                      </a:r>
                      <a:r>
                        <a:rPr lang="cs-CZ" dirty="0"/>
                        <a:t>á</a:t>
                      </a:r>
                      <a:r>
                        <a:rPr lang="cs-CZ" baseline="0" dirty="0"/>
                        <a:t> stránka č.2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FirstName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LastName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HireDate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Gender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r>
                        <a:rPr lang="cs-CZ" dirty="0"/>
                        <a:t>Michaela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Rudá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13.1.2014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r>
                        <a:rPr lang="cs-CZ" dirty="0"/>
                        <a:t>Roman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Turek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1.4.1998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861413"/>
              </p:ext>
            </p:extLst>
          </p:nvPr>
        </p:nvGraphicFramePr>
        <p:xfrm>
          <a:off x="586153" y="2870757"/>
          <a:ext cx="569741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4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4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4203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Datov</a:t>
                      </a:r>
                      <a:r>
                        <a:rPr lang="cs-CZ" dirty="0"/>
                        <a:t>á</a:t>
                      </a:r>
                      <a:r>
                        <a:rPr lang="cs-CZ" baseline="0" dirty="0"/>
                        <a:t> stránka č.1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FirstName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LastName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HireDate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Gender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r>
                        <a:rPr lang="cs-CZ" dirty="0"/>
                        <a:t>Josef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Novák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14.6.2002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r>
                        <a:rPr lang="cs-CZ" dirty="0"/>
                        <a:t>Tereza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Tonová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29.3.2013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r>
                        <a:rPr lang="cs-CZ" dirty="0" err="1"/>
                        <a:t>Kubrt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Podivný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17.11.2009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r>
                        <a:rPr lang="cs-CZ" dirty="0"/>
                        <a:t>Viola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Tichá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13.7.2015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20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748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Rowstore</a:t>
            </a:r>
            <a:r>
              <a:rPr lang="en-US" dirty="0"/>
              <a:t> a </a:t>
            </a:r>
            <a:r>
              <a:rPr lang="en-US" dirty="0" err="1"/>
              <a:t>columnstore</a:t>
            </a:r>
            <a:endParaRPr lang="en-US" dirty="0"/>
          </a:p>
          <a:p>
            <a:r>
              <a:rPr lang="en-US" dirty="0" err="1"/>
              <a:t>Columnstore</a:t>
            </a:r>
            <a:r>
              <a:rPr lang="en-US" dirty="0"/>
              <a:t> v SQL </a:t>
            </a:r>
            <a:r>
              <a:rPr lang="en-US" dirty="0" err="1"/>
              <a:t>Serveru</a:t>
            </a:r>
            <a:endParaRPr lang="en-US" dirty="0"/>
          </a:p>
          <a:p>
            <a:r>
              <a:rPr lang="en-US" dirty="0"/>
              <a:t>Projekt </a:t>
            </a:r>
            <a:r>
              <a:rPr lang="en-US" dirty="0" err="1"/>
              <a:t>Pilana</a:t>
            </a:r>
            <a:r>
              <a:rPr lang="en-US" dirty="0"/>
              <a:t> a </a:t>
            </a:r>
            <a:r>
              <a:rPr lang="en-US" dirty="0" err="1"/>
              <a:t>rozpočtování</a:t>
            </a:r>
            <a:endParaRPr lang="en-US" dirty="0"/>
          </a:p>
          <a:p>
            <a:r>
              <a:rPr lang="cs-CZ" dirty="0"/>
              <a:t>Testování</a:t>
            </a:r>
            <a:endParaRPr lang="en-US" dirty="0"/>
          </a:p>
          <a:p>
            <a:r>
              <a:rPr lang="en-US" dirty="0" err="1"/>
              <a:t>Výsledky</a:t>
            </a:r>
            <a:endParaRPr lang="cs-CZ" dirty="0"/>
          </a:p>
          <a:p>
            <a:r>
              <a:rPr lang="cs-CZ" dirty="0"/>
              <a:t>Závěr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287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000" dirty="0"/>
              <a:t>Dotazy</a:t>
            </a:r>
          </a:p>
        </p:txBody>
      </p:sp>
      <p:sp>
        <p:nvSpPr>
          <p:cNvPr id="8" name="Podnadpis 1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/>
          <a:lstStyle/>
          <a:p>
            <a:r>
              <a:rPr lang="cs-CZ" b="1" dirty="0"/>
              <a:t>Miloslav Peterka</a:t>
            </a:r>
          </a:p>
          <a:p>
            <a:r>
              <a:rPr lang="cs-CZ" sz="2000" dirty="0"/>
              <a:t>MCSE: Data </a:t>
            </a:r>
            <a:r>
              <a:rPr lang="cs-CZ" sz="2000" dirty="0" err="1"/>
              <a:t>Platform</a:t>
            </a:r>
            <a:r>
              <a:rPr lang="cs-CZ" sz="2000" dirty="0"/>
              <a:t> </a:t>
            </a:r>
            <a:r>
              <a:rPr lang="en-US" sz="2000" dirty="0"/>
              <a:t>&amp; Business</a:t>
            </a:r>
            <a:r>
              <a:rPr lang="cs-CZ" sz="2000" dirty="0"/>
              <a:t> </a:t>
            </a:r>
            <a:r>
              <a:rPr lang="en-US" sz="2000" dirty="0"/>
              <a:t>Intelligence |</a:t>
            </a:r>
            <a:r>
              <a:rPr lang="cs-CZ" sz="2000" dirty="0"/>
              <a:t> MCT</a:t>
            </a:r>
          </a:p>
          <a:p>
            <a:r>
              <a:rPr lang="en-US" sz="2000" dirty="0" err="1">
                <a:hlinkClick r:id="rId3"/>
              </a:rPr>
              <a:t>miloslav.peterka@biexperts</a:t>
            </a:r>
            <a:r>
              <a:rPr lang="cs-CZ" sz="2000" dirty="0">
                <a:hlinkClick r:id="rId3"/>
              </a:rPr>
              <a:t>.</a:t>
            </a:r>
            <a:r>
              <a:rPr lang="cs-CZ" sz="2000" dirty="0" err="1">
                <a:hlinkClick r:id="rId3"/>
              </a:rPr>
              <a:t>cz</a:t>
            </a:r>
            <a:r>
              <a:rPr lang="cs-CZ" sz="2000" dirty="0"/>
              <a:t> </a:t>
            </a:r>
          </a:p>
          <a:p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12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Columnstore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85" y="1342239"/>
            <a:ext cx="11262783" cy="1088346"/>
          </a:xfrm>
        </p:spPr>
        <p:txBody>
          <a:bodyPr/>
          <a:lstStyle/>
          <a:p>
            <a:r>
              <a:rPr lang="cs-CZ" dirty="0" err="1"/>
              <a:t>Columnstore</a:t>
            </a:r>
            <a:r>
              <a:rPr lang="cs-CZ" dirty="0"/>
              <a:t> ukládá</a:t>
            </a:r>
            <a:r>
              <a:rPr lang="en-US" dirty="0"/>
              <a:t> </a:t>
            </a:r>
            <a:r>
              <a:rPr lang="en-US" dirty="0" err="1"/>
              <a:t>logickou</a:t>
            </a:r>
            <a:r>
              <a:rPr lang="en-US" dirty="0"/>
              <a:t> </a:t>
            </a:r>
            <a:r>
              <a:rPr lang="en-US" dirty="0" err="1"/>
              <a:t>tabulku</a:t>
            </a:r>
            <a:r>
              <a:rPr lang="en-US" dirty="0"/>
              <a:t> </a:t>
            </a:r>
            <a:r>
              <a:rPr lang="en-US" dirty="0" err="1"/>
              <a:t>fyzicky</a:t>
            </a:r>
            <a:r>
              <a:rPr lang="cs-CZ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sloupc</a:t>
            </a:r>
            <a:r>
              <a:rPr lang="cs-CZ" dirty="0" err="1"/>
              <a:t>ích</a:t>
            </a:r>
            <a:r>
              <a:rPr lang="cs-CZ" dirty="0"/>
              <a:t> (hodnoty z jednoho sloupce společně pro všechny záznamy)</a:t>
            </a:r>
          </a:p>
          <a:p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674750"/>
              </p:ext>
            </p:extLst>
          </p:nvPr>
        </p:nvGraphicFramePr>
        <p:xfrm>
          <a:off x="1430216" y="2775113"/>
          <a:ext cx="1406769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Datová stránka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FirstName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Josef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Tereza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Kubrt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Viola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Michaela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Roman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902564"/>
              </p:ext>
            </p:extLst>
          </p:nvPr>
        </p:nvGraphicFramePr>
        <p:xfrm>
          <a:off x="3747478" y="2775113"/>
          <a:ext cx="1406769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Datová stránka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LastName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Tonová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Podivn</a:t>
                      </a:r>
                      <a:r>
                        <a:rPr lang="cs-CZ" dirty="0"/>
                        <a:t>ý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Tichá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Rudá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Turek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817558"/>
              </p:ext>
            </p:extLst>
          </p:nvPr>
        </p:nvGraphicFramePr>
        <p:xfrm>
          <a:off x="6066938" y="2775113"/>
          <a:ext cx="1406769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Datová stránka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HireDate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14.6.2002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29.3.2013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17.11.2009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13.7.2015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13.1.2014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1.4.1998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448577"/>
              </p:ext>
            </p:extLst>
          </p:nvPr>
        </p:nvGraphicFramePr>
        <p:xfrm>
          <a:off x="8386398" y="2775113"/>
          <a:ext cx="1406769" cy="3248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245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Datová stránka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477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Columnstore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800" dirty="0"/>
              <a:t>Velice efektivní </a:t>
            </a:r>
            <a:r>
              <a:rPr lang="en-US" sz="2800" dirty="0" err="1"/>
              <a:t>zp</a:t>
            </a:r>
            <a:r>
              <a:rPr lang="cs-CZ" sz="2800" dirty="0"/>
              <a:t>ů</a:t>
            </a:r>
            <a:r>
              <a:rPr lang="en-US" sz="2800" dirty="0"/>
              <a:t>sob </a:t>
            </a:r>
            <a:r>
              <a:rPr lang="cs-CZ" sz="2800" dirty="0"/>
              <a:t>ukládání rozsáhlých analytických dat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Efektivní komprese díky podobným hodnotám ve sloupci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Méně IO operací, menší nároky na paměť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Zvýšená zátěž CPU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Řádové zrychlení dotazů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Řádové snížení nároků na úložný prostor</a:t>
            </a:r>
            <a:endParaRPr lang="cs-CZ" sz="2800" dirty="0"/>
          </a:p>
          <a:p>
            <a:pPr>
              <a:spcBef>
                <a:spcPts val="0"/>
              </a:spcBef>
            </a:pPr>
            <a:r>
              <a:rPr lang="cs-CZ" sz="2800" dirty="0"/>
              <a:t>Výhodný zejména v DW aplikacích</a:t>
            </a:r>
            <a:endParaRPr lang="en-US" sz="2400" dirty="0"/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en-US" sz="2400" dirty="0" err="1"/>
              <a:t>Skenov</a:t>
            </a:r>
            <a:r>
              <a:rPr lang="cs-CZ" sz="2400" dirty="0" err="1"/>
              <a:t>ání</a:t>
            </a:r>
            <a:r>
              <a:rPr lang="cs-CZ" sz="2400" dirty="0"/>
              <a:t> rozsáhlých tabulek faktů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Typické dotazy na omezený počet sloupců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Ve sloupcích řada duplicitní hodnot (ID dimenzionálních </a:t>
            </a:r>
            <a:r>
              <a:rPr lang="cs-CZ" sz="2400" dirty="0" err="1"/>
              <a:t>memberů</a:t>
            </a:r>
            <a:r>
              <a:rPr lang="cs-CZ" sz="2400" dirty="0"/>
              <a:t>)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Rychlé získání dat z omezeného počtu sloupců</a:t>
            </a:r>
          </a:p>
          <a:p>
            <a:pPr lvl="1" indent="-342900">
              <a:spcBef>
                <a:spcPts val="0"/>
              </a:spcBef>
              <a:buFont typeface="Trebuchet MS"/>
              <a:buChar char="▪"/>
            </a:pPr>
            <a:r>
              <a:rPr lang="cs-CZ" sz="2400" dirty="0"/>
              <a:t>Stačí načíst potřebné sloupce</a:t>
            </a:r>
          </a:p>
        </p:txBody>
      </p:sp>
    </p:spTree>
    <p:extLst>
      <p:ext uri="{BB962C8B-B14F-4D97-AF65-F5344CB8AC3E}">
        <p14:creationId xmlns:p14="http://schemas.microsoft.com/office/powerpoint/2010/main" val="301155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Columnstore</a:t>
            </a:r>
            <a:r>
              <a:rPr lang="en-US" dirty="0"/>
              <a:t> v SQL </a:t>
            </a:r>
            <a:r>
              <a:rPr lang="en-US" dirty="0" err="1"/>
              <a:t>Serveru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85" y="1342239"/>
            <a:ext cx="8022653" cy="4858536"/>
          </a:xfrm>
        </p:spPr>
        <p:txBody>
          <a:bodyPr>
            <a:normAutofit/>
          </a:bodyPr>
          <a:lstStyle/>
          <a:p>
            <a:r>
              <a:rPr lang="cs-CZ" dirty="0"/>
              <a:t>Dostupné pouze v </a:t>
            </a:r>
            <a:r>
              <a:rPr lang="cs-CZ" dirty="0" err="1"/>
              <a:t>Enterprise</a:t>
            </a:r>
            <a:r>
              <a:rPr lang="cs-CZ" dirty="0"/>
              <a:t> edici</a:t>
            </a:r>
          </a:p>
          <a:p>
            <a:r>
              <a:rPr lang="cs-CZ" dirty="0"/>
              <a:t>Využívá technologii </a:t>
            </a:r>
            <a:r>
              <a:rPr lang="cs-CZ" dirty="0" err="1"/>
              <a:t>VertiPaq</a:t>
            </a:r>
            <a:r>
              <a:rPr lang="cs-CZ" dirty="0"/>
              <a:t>	</a:t>
            </a:r>
          </a:p>
          <a:p>
            <a:pPr lvl="1"/>
            <a:r>
              <a:rPr lang="cs-CZ" dirty="0"/>
              <a:t>In-</a:t>
            </a:r>
            <a:r>
              <a:rPr lang="cs-CZ" dirty="0" err="1"/>
              <a:t>memory</a:t>
            </a:r>
            <a:r>
              <a:rPr lang="cs-CZ" dirty="0"/>
              <a:t> komprese</a:t>
            </a:r>
          </a:p>
          <a:p>
            <a:pPr lvl="2"/>
            <a:r>
              <a:rPr lang="cs-CZ" dirty="0" err="1"/>
              <a:t>Rowgroup</a:t>
            </a:r>
            <a:r>
              <a:rPr lang="cs-CZ" dirty="0"/>
              <a:t>, </a:t>
            </a:r>
            <a:r>
              <a:rPr lang="cs-CZ" dirty="0" err="1"/>
              <a:t>column</a:t>
            </a:r>
            <a:r>
              <a:rPr lang="cs-CZ" dirty="0"/>
              <a:t> segment</a:t>
            </a:r>
          </a:p>
          <a:p>
            <a:r>
              <a:rPr lang="cs-CZ" dirty="0"/>
              <a:t>Novinka ve verzi 2012</a:t>
            </a:r>
          </a:p>
          <a:p>
            <a:pPr lvl="1"/>
            <a:r>
              <a:rPr lang="cs-CZ" dirty="0"/>
              <a:t>Pouze jeden </a:t>
            </a:r>
            <a:r>
              <a:rPr lang="cs-CZ" dirty="0" err="1"/>
              <a:t>nonclustered</a:t>
            </a:r>
            <a:r>
              <a:rPr lang="cs-CZ" dirty="0"/>
              <a:t> CI na tabulku</a:t>
            </a:r>
          </a:p>
          <a:p>
            <a:pPr lvl="1"/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only</a:t>
            </a:r>
            <a:endParaRPr lang="cs-CZ" dirty="0"/>
          </a:p>
          <a:p>
            <a:pPr lvl="2"/>
            <a:r>
              <a:rPr lang="cs-CZ" dirty="0"/>
              <a:t>Nelze měnit data v tabulce (</a:t>
            </a:r>
            <a:r>
              <a:rPr lang="cs-CZ" dirty="0" err="1"/>
              <a:t>partition</a:t>
            </a:r>
            <a:r>
              <a:rPr lang="cs-CZ" dirty="0"/>
              <a:t> </a:t>
            </a:r>
            <a:r>
              <a:rPr lang="cs-CZ" dirty="0" err="1"/>
              <a:t>switching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Batch</a:t>
            </a:r>
            <a:r>
              <a:rPr lang="cs-CZ" dirty="0"/>
              <a:t> mode </a:t>
            </a:r>
            <a:r>
              <a:rPr lang="cs-CZ" dirty="0" err="1"/>
              <a:t>processing</a:t>
            </a:r>
            <a:endParaRPr lang="cs-CZ" dirty="0"/>
          </a:p>
          <a:p>
            <a:r>
              <a:rPr lang="cs-CZ" dirty="0"/>
              <a:t>Velice omezené použití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5977" y="1342239"/>
            <a:ext cx="2857291" cy="437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064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Columnstore</a:t>
            </a:r>
            <a:r>
              <a:rPr lang="en-US" dirty="0"/>
              <a:t> v SQL </a:t>
            </a:r>
            <a:r>
              <a:rPr lang="en-US" dirty="0" err="1"/>
              <a:t>Serveru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85" y="1342239"/>
            <a:ext cx="11262783" cy="4858536"/>
          </a:xfrm>
        </p:spPr>
        <p:txBody>
          <a:bodyPr>
            <a:normAutofit/>
          </a:bodyPr>
          <a:lstStyle/>
          <a:p>
            <a:r>
              <a:rPr lang="cs-CZ" dirty="0"/>
              <a:t>Ve verzi 2014 značné vylepšení</a:t>
            </a:r>
          </a:p>
          <a:p>
            <a:pPr lvl="1"/>
            <a:r>
              <a:rPr lang="cs-CZ" dirty="0"/>
              <a:t>Klastrovaný index podporující i zápis</a:t>
            </a:r>
          </a:p>
          <a:p>
            <a:pPr lvl="2"/>
            <a:r>
              <a:rPr lang="cs-CZ" dirty="0"/>
              <a:t>Nelze kombinovat s jinými indexy</a:t>
            </a:r>
          </a:p>
          <a:p>
            <a:pPr lvl="1"/>
            <a:r>
              <a:rPr lang="cs-CZ" dirty="0" err="1"/>
              <a:t>Neklastrovaný</a:t>
            </a:r>
            <a:r>
              <a:rPr lang="cs-CZ" dirty="0"/>
              <a:t> </a:t>
            </a:r>
            <a:r>
              <a:rPr lang="cs-CZ" dirty="0" err="1"/>
              <a:t>columnstore</a:t>
            </a:r>
            <a:r>
              <a:rPr lang="cs-CZ" dirty="0"/>
              <a:t> index stále </a:t>
            </a:r>
            <a:r>
              <a:rPr lang="cs-CZ" dirty="0" err="1"/>
              <a:t>read-only</a:t>
            </a:r>
            <a:endParaRPr lang="cs-CZ" dirty="0"/>
          </a:p>
          <a:p>
            <a:pPr lvl="1"/>
            <a:r>
              <a:rPr lang="cs-CZ" dirty="0"/>
              <a:t>A</a:t>
            </a:r>
            <a:r>
              <a:rPr lang="en-US" dirty="0" err="1"/>
              <a:t>rchival</a:t>
            </a:r>
            <a:r>
              <a:rPr lang="en-US" dirty="0"/>
              <a:t> compression option</a:t>
            </a:r>
            <a:endParaRPr lang="cs-CZ" dirty="0"/>
          </a:p>
          <a:p>
            <a:pPr lvl="2"/>
            <a:r>
              <a:rPr lang="cs-CZ" dirty="0"/>
              <a:t>Maximalizuje kompresi</a:t>
            </a:r>
          </a:p>
          <a:p>
            <a:pPr lvl="1"/>
            <a:r>
              <a:rPr lang="cs-CZ" dirty="0" err="1"/>
              <a:t>Batch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podporován pro více operací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223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Columnstore</a:t>
            </a:r>
            <a:r>
              <a:rPr lang="en-US" dirty="0"/>
              <a:t> v SQL </a:t>
            </a:r>
            <a:r>
              <a:rPr lang="en-US" dirty="0" err="1"/>
              <a:t>Serveru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Clr>
                <a:srgbClr val="043671"/>
              </a:buClr>
              <a:buSzPct val="100000"/>
              <a:buFont typeface="Trebuchet MS"/>
              <a:buChar char="▪"/>
            </a:pPr>
            <a:r>
              <a:rPr lang="cs-CZ" sz="2800" dirty="0">
                <a:solidFill>
                  <a:srgbClr val="043671"/>
                </a:solidFill>
                <a:latin typeface="Trebuchet MS"/>
                <a:ea typeface="Trebuchet MS"/>
                <a:cs typeface="Trebuchet MS"/>
                <a:sym typeface="Trebuchet MS"/>
              </a:rPr>
              <a:t>Ve verzi 2016 další vylepšení</a:t>
            </a:r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cs-CZ" sz="2400" dirty="0" err="1"/>
              <a:t>Neklastrovaný</a:t>
            </a:r>
            <a:r>
              <a:rPr lang="cs-CZ" sz="2400" dirty="0"/>
              <a:t> index </a:t>
            </a:r>
            <a:r>
              <a:rPr lang="cs-CZ" sz="2400" dirty="0" err="1"/>
              <a:t>read-write</a:t>
            </a:r>
            <a:endParaRPr lang="cs-CZ" sz="2400" dirty="0"/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cs-CZ" sz="2400" dirty="0"/>
              <a:t>Podpora pro primární a cizí klíče</a:t>
            </a:r>
          </a:p>
          <a:p>
            <a:pPr lvl="2" indent="-342900">
              <a:spcBef>
                <a:spcPts val="600"/>
              </a:spcBef>
              <a:buFont typeface="Trebuchet MS"/>
              <a:buChar char="▪"/>
            </a:pPr>
            <a:r>
              <a:rPr lang="cs-CZ" sz="2000" dirty="0"/>
              <a:t>Pomocí B-</a:t>
            </a:r>
            <a:r>
              <a:rPr lang="cs-CZ" sz="2000" dirty="0" err="1"/>
              <a:t>tree</a:t>
            </a:r>
            <a:r>
              <a:rPr lang="cs-CZ" sz="2000" dirty="0"/>
              <a:t> indexu</a:t>
            </a:r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cs-CZ" sz="2400" dirty="0"/>
              <a:t>Lze kombinovat s běžnými </a:t>
            </a:r>
            <a:r>
              <a:rPr lang="cs-CZ" sz="2400" dirty="0" err="1"/>
              <a:t>neklastrovanými</a:t>
            </a:r>
            <a:r>
              <a:rPr lang="cs-CZ" sz="2400" dirty="0"/>
              <a:t> indexy</a:t>
            </a:r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cs-CZ" sz="2400" dirty="0"/>
              <a:t>Podpora přechodu mezi </a:t>
            </a:r>
            <a:r>
              <a:rPr lang="cs-CZ" sz="2400" dirty="0" err="1"/>
              <a:t>heap</a:t>
            </a:r>
            <a:r>
              <a:rPr lang="cs-CZ" sz="2400" dirty="0"/>
              <a:t>, CI a CCI</a:t>
            </a:r>
            <a:endParaRPr lang="en-US" sz="2400" dirty="0"/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cs-CZ" sz="2400" dirty="0"/>
              <a:t>Možné filtrované </a:t>
            </a:r>
            <a:r>
              <a:rPr lang="cs-CZ" sz="2400" dirty="0" err="1"/>
              <a:t>neklastrované</a:t>
            </a:r>
            <a:r>
              <a:rPr lang="cs-CZ" sz="2400" dirty="0"/>
              <a:t> </a:t>
            </a:r>
            <a:r>
              <a:rPr lang="cs-CZ" sz="2400" dirty="0" err="1"/>
              <a:t>columnstore</a:t>
            </a:r>
            <a:r>
              <a:rPr lang="cs-CZ" sz="2400" dirty="0"/>
              <a:t> indexy</a:t>
            </a:r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en-US" sz="2400" dirty="0"/>
              <a:t>Real-time anal</a:t>
            </a:r>
            <a:r>
              <a:rPr lang="cs-CZ" sz="2400" dirty="0" err="1"/>
              <a:t>ýzy</a:t>
            </a:r>
            <a:r>
              <a:rPr lang="cs-CZ" sz="2400" dirty="0"/>
              <a:t> pro OLTP zátěž</a:t>
            </a:r>
          </a:p>
          <a:p>
            <a:pPr lvl="2" indent="-342900">
              <a:spcBef>
                <a:spcPts val="600"/>
              </a:spcBef>
              <a:buFont typeface="Trebuchet MS"/>
              <a:buChar char="▪"/>
            </a:pPr>
            <a:r>
              <a:rPr lang="cs-CZ" sz="2000" dirty="0"/>
              <a:t>Využívá </a:t>
            </a:r>
            <a:r>
              <a:rPr lang="cs-CZ" sz="2000" dirty="0" err="1"/>
              <a:t>neklastrovaný</a:t>
            </a:r>
            <a:r>
              <a:rPr lang="cs-CZ" sz="2000" dirty="0"/>
              <a:t> </a:t>
            </a:r>
            <a:r>
              <a:rPr lang="cs-CZ" sz="2000" dirty="0" err="1"/>
              <a:t>columnstore</a:t>
            </a:r>
            <a:r>
              <a:rPr lang="cs-CZ" sz="2000" dirty="0"/>
              <a:t> index nad </a:t>
            </a:r>
            <a:r>
              <a:rPr lang="cs-CZ" sz="2000" dirty="0" err="1"/>
              <a:t>rowstore</a:t>
            </a:r>
            <a:r>
              <a:rPr lang="cs-CZ" sz="2000" dirty="0"/>
              <a:t> tabulkou</a:t>
            </a:r>
          </a:p>
          <a:p>
            <a:pPr lvl="2" indent="-342900">
              <a:spcBef>
                <a:spcPts val="600"/>
              </a:spcBef>
              <a:buFont typeface="Trebuchet MS"/>
              <a:buChar char="▪"/>
            </a:pPr>
            <a:r>
              <a:rPr lang="cs-CZ" sz="2000" dirty="0"/>
              <a:t>Možnost odložené komprese</a:t>
            </a:r>
          </a:p>
          <a:p>
            <a:pPr lvl="3" indent="-342900">
              <a:spcBef>
                <a:spcPts val="600"/>
              </a:spcBef>
              <a:buFont typeface="Trebuchet MS"/>
              <a:buChar char="▪"/>
            </a:pPr>
            <a:r>
              <a:rPr lang="cs-CZ" sz="1600" dirty="0"/>
              <a:t>Zpoždění komprese uzavřené delta </a:t>
            </a:r>
            <a:r>
              <a:rPr lang="cs-CZ" sz="1600" dirty="0" err="1"/>
              <a:t>rowgroup</a:t>
            </a:r>
            <a:r>
              <a:rPr lang="cs-CZ" sz="1600" dirty="0"/>
              <a:t> v minutách</a:t>
            </a:r>
          </a:p>
          <a:p>
            <a:pPr lvl="1" indent="-342900">
              <a:spcBef>
                <a:spcPts val="600"/>
              </a:spcBef>
              <a:buFont typeface="Trebuchet MS"/>
              <a:buChar char="▪"/>
            </a:pPr>
            <a:r>
              <a:rPr lang="en-US" dirty="0"/>
              <a:t>Snapshot isolation a read-committed snapshot isolation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553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Deltastore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85" y="1342239"/>
            <a:ext cx="6756561" cy="4858536"/>
          </a:xfrm>
        </p:spPr>
        <p:txBody>
          <a:bodyPr/>
          <a:lstStyle/>
          <a:p>
            <a:r>
              <a:rPr lang="en-US" dirty="0"/>
              <a:t>Do</a:t>
            </a:r>
            <a:r>
              <a:rPr lang="cs-CZ" dirty="0"/>
              <a:t>časné úložiště využívané </a:t>
            </a:r>
            <a:r>
              <a:rPr lang="cs-CZ" dirty="0" err="1"/>
              <a:t>columnstore</a:t>
            </a:r>
            <a:r>
              <a:rPr lang="cs-CZ" dirty="0"/>
              <a:t> indexy</a:t>
            </a:r>
          </a:p>
          <a:p>
            <a:pPr lvl="1"/>
            <a:r>
              <a:rPr lang="cs-CZ" dirty="0"/>
              <a:t>Klastrovaný index s kompresí ukládající data do naplnění prahu</a:t>
            </a:r>
          </a:p>
          <a:p>
            <a:pPr lvl="1"/>
            <a:r>
              <a:rPr lang="en-US" dirty="0"/>
              <a:t>102,400 </a:t>
            </a:r>
            <a:r>
              <a:rPr lang="cs-CZ" dirty="0"/>
              <a:t>až 1,048.576 záznamů</a:t>
            </a:r>
          </a:p>
          <a:p>
            <a:pPr lvl="1"/>
            <a:r>
              <a:rPr lang="cs-CZ" dirty="0"/>
              <a:t>Využívaný pro DML operace</a:t>
            </a:r>
          </a:p>
          <a:p>
            <a:pPr lvl="1"/>
            <a:r>
              <a:rPr lang="cs-CZ" dirty="0"/>
              <a:t>Zlepšuje kompresi a performance</a:t>
            </a:r>
          </a:p>
          <a:p>
            <a:r>
              <a:rPr lang="cs-CZ" dirty="0"/>
              <a:t>Proces označovaný </a:t>
            </a:r>
            <a:r>
              <a:rPr lang="cs-CZ" dirty="0" err="1"/>
              <a:t>Tuple-mover</a:t>
            </a:r>
            <a:r>
              <a:rPr lang="cs-CZ" dirty="0"/>
              <a:t> komprimuje uzavřené </a:t>
            </a:r>
            <a:r>
              <a:rPr lang="cs-CZ" dirty="0" err="1"/>
              <a:t>rowgroups</a:t>
            </a:r>
            <a:r>
              <a:rPr lang="cs-CZ" dirty="0"/>
              <a:t> a ukládá je do </a:t>
            </a:r>
            <a:r>
              <a:rPr lang="cs-CZ" dirty="0" err="1"/>
              <a:t>columnstore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675" y="1342239"/>
            <a:ext cx="4124325" cy="318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4564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3665</TotalTime>
  <Words>1054</Words>
  <Application>Microsoft Office PowerPoint</Application>
  <PresentationFormat>Widescreen</PresentationFormat>
  <Paragraphs>315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Segoe UI</vt:lpstr>
      <vt:lpstr>Segoe UI Semibold</vt:lpstr>
      <vt:lpstr>Trebuchet MS</vt:lpstr>
      <vt:lpstr>Wingdings</vt:lpstr>
      <vt:lpstr>Gopas 1  (3 barvy)</vt:lpstr>
      <vt:lpstr>Columnstore indexy - lék pro datové sklady</vt:lpstr>
      <vt:lpstr>Agenda</vt:lpstr>
      <vt:lpstr>Rowstore</vt:lpstr>
      <vt:lpstr>Columnstore</vt:lpstr>
      <vt:lpstr>Columnstore</vt:lpstr>
      <vt:lpstr>Columnstore v SQL Serveru</vt:lpstr>
      <vt:lpstr>Columnstore v SQL Serveru</vt:lpstr>
      <vt:lpstr>Columnstore v SQL Serveru</vt:lpstr>
      <vt:lpstr>Deltastore</vt:lpstr>
      <vt:lpstr>Columnstore v SQL Serveru</vt:lpstr>
      <vt:lpstr>Výstup katalogových pohledů</vt:lpstr>
      <vt:lpstr>Výkonová optimalizace columnstore</vt:lpstr>
      <vt:lpstr>Projekt Pilana</vt:lpstr>
      <vt:lpstr>Rozpočtování</vt:lpstr>
      <vt:lpstr>Princip rozpočtování</vt:lpstr>
      <vt:lpstr>Výstup</vt:lpstr>
      <vt:lpstr>Problém k řešení</vt:lpstr>
      <vt:lpstr>Datová struktura</vt:lpstr>
      <vt:lpstr>Problematické místo</vt:lpstr>
      <vt:lpstr>Řešení použité ve Standard edici</vt:lpstr>
      <vt:lpstr>Jak jsme testovali</vt:lpstr>
      <vt:lpstr>Doba plnění faktů</vt:lpstr>
      <vt:lpstr>Bulk plnění CCI</vt:lpstr>
      <vt:lpstr>Bulk plnění CCI</vt:lpstr>
      <vt:lpstr>SSIS pro paralelní plnění CCI</vt:lpstr>
      <vt:lpstr>Nároky na diskovou kapacitu</vt:lpstr>
      <vt:lpstr>Odezva na dotazy</vt:lpstr>
      <vt:lpstr>Odezva na dotazy</vt:lpstr>
      <vt:lpstr>Závěr</vt:lpstr>
      <vt:lpstr>Agenda</vt:lpstr>
      <vt:lpstr>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Columnstore indexy - lék pro datové sklady</dc:title>
  <dc:creator/>
  <cp:lastModifiedBy>David Gešvindr</cp:lastModifiedBy>
  <cp:revision>209</cp:revision>
  <dcterms:created xsi:type="dcterms:W3CDTF">2014-11-11T15:45:29Z</dcterms:created>
  <dcterms:modified xsi:type="dcterms:W3CDTF">2016-08-19T13:16:36Z</dcterms:modified>
</cp:coreProperties>
</file>