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34"/>
  </p:notesMasterIdLst>
  <p:handoutMasterIdLst>
    <p:handoutMasterId r:id="rId35"/>
  </p:handoutMasterIdLst>
  <p:sldIdLst>
    <p:sldId id="286" r:id="rId4"/>
    <p:sldId id="287" r:id="rId5"/>
    <p:sldId id="288" r:id="rId6"/>
    <p:sldId id="290" r:id="rId7"/>
    <p:sldId id="291" r:id="rId8"/>
    <p:sldId id="292" r:id="rId9"/>
    <p:sldId id="294" r:id="rId10"/>
    <p:sldId id="295" r:id="rId11"/>
    <p:sldId id="293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310" r:id="rId27"/>
    <p:sldId id="311" r:id="rId28"/>
    <p:sldId id="312" r:id="rId29"/>
    <p:sldId id="313" r:id="rId30"/>
    <p:sldId id="314" r:id="rId31"/>
    <p:sldId id="315" r:id="rId32"/>
    <p:sldId id="276" r:id="rId33"/>
  </p:sldIdLst>
  <p:sldSz cx="13442950" cy="7561263"/>
  <p:notesSz cx="9928225" cy="6797675"/>
  <p:defaultTextStyle>
    <a:defPPr>
      <a:defRPr lang="en-US"/>
    </a:defPPr>
    <a:lvl1pPr algn="l" defTabSz="9953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96888" indent="-39688" algn="l" defTabSz="9953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95363" indent="-80963" algn="l" defTabSz="9953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492250" indent="-120650" algn="l" defTabSz="9953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990725" indent="-161925" algn="l" defTabSz="995363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85" userDrawn="1">
          <p15:clr>
            <a:srgbClr val="A4A3A4"/>
          </p15:clr>
        </p15:guide>
        <p15:guide id="2" orient="horz" pos="719" userDrawn="1">
          <p15:clr>
            <a:srgbClr val="A4A3A4"/>
          </p15:clr>
        </p15:guide>
        <p15:guide id="3" orient="horz" pos="316" userDrawn="1">
          <p15:clr>
            <a:srgbClr val="A4A3A4"/>
          </p15:clr>
        </p15:guide>
        <p15:guide id="4" orient="horz" pos="1754" userDrawn="1">
          <p15:clr>
            <a:srgbClr val="A4A3A4"/>
          </p15:clr>
        </p15:guide>
        <p15:guide id="5" orient="horz" pos="2612" userDrawn="1">
          <p15:clr>
            <a:srgbClr val="A4A3A4"/>
          </p15:clr>
        </p15:guide>
        <p15:guide id="6" orient="horz" pos="3460" userDrawn="1">
          <p15:clr>
            <a:srgbClr val="A4A3A4"/>
          </p15:clr>
        </p15:guide>
        <p15:guide id="7" orient="horz" pos="4321" userDrawn="1">
          <p15:clr>
            <a:srgbClr val="A4A3A4"/>
          </p15:clr>
        </p15:guide>
        <p15:guide id="8" orient="horz" pos="4589" userDrawn="1">
          <p15:clr>
            <a:srgbClr val="A4A3A4"/>
          </p15:clr>
        </p15:guide>
        <p15:guide id="9" pos="3661" userDrawn="1">
          <p15:clr>
            <a:srgbClr val="A4A3A4"/>
          </p15:clr>
        </p15:guide>
        <p15:guide id="10" pos="539" userDrawn="1">
          <p15:clr>
            <a:srgbClr val="A4A3A4"/>
          </p15:clr>
        </p15:guide>
        <p15:guide id="11" pos="2109" userDrawn="1">
          <p15:clr>
            <a:srgbClr val="A4A3A4"/>
          </p15:clr>
        </p15:guide>
        <p15:guide id="12" pos="5194" userDrawn="1">
          <p15:clr>
            <a:srgbClr val="A4A3A4"/>
          </p15:clr>
        </p15:guide>
        <p15:guide id="13" pos="6719" userDrawn="1">
          <p15:clr>
            <a:srgbClr val="A4A3A4"/>
          </p15:clr>
        </p15:guide>
        <p15:guide id="14" pos="8170" userDrawn="1">
          <p15:clr>
            <a:srgbClr val="A4A3A4"/>
          </p15:clr>
        </p15:guide>
        <p15:guide id="15" pos="5096" userDrawn="1">
          <p15:clr>
            <a:srgbClr val="A4A3A4"/>
          </p15:clr>
        </p15:guide>
        <p15:guide id="16" pos="66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123"/>
    <a:srgbClr val="C7D900"/>
    <a:srgbClr val="B3B2B1"/>
    <a:srgbClr val="FFCCFF"/>
    <a:srgbClr val="CF95DD"/>
    <a:srgbClr val="B594DC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9" d="100"/>
          <a:sy n="79" d="100"/>
        </p:scale>
        <p:origin x="403" y="67"/>
      </p:cViewPr>
      <p:guideLst>
        <p:guide orient="horz" pos="885"/>
        <p:guide orient="horz" pos="719"/>
        <p:guide orient="horz" pos="316"/>
        <p:guide orient="horz" pos="1754"/>
        <p:guide orient="horz" pos="2612"/>
        <p:guide orient="horz" pos="3460"/>
        <p:guide orient="horz" pos="4321"/>
        <p:guide orient="horz" pos="4589"/>
        <p:guide pos="3661"/>
        <p:guide pos="539"/>
        <p:guide pos="2109"/>
        <p:guide pos="5194"/>
        <p:guide pos="6719"/>
        <p:guide pos="8170"/>
        <p:guide pos="5096"/>
        <p:guide pos="66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ableStyles" Target="tableStyles.xml"/><Relationship Id="rId21" Type="http://schemas.openxmlformats.org/officeDocument/2006/relationships/slide" Target="slides/slide18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9569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9569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0B37A8A-72E4-42EE-B629-D1BFD2E9BF5E}" type="datetimeFigureOut">
              <a:rPr lang="en-GB"/>
              <a:pPr>
                <a:defRPr/>
              </a:pPr>
              <a:t>16/08/2016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9569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7BF9041-2CC0-428E-8FF0-30AB32AE0C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9569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9569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49B6C08-4CA2-4A3C-8EC0-4BA1442CD752}" type="datetimeFigureOut">
              <a:rPr lang="en-GB"/>
              <a:pPr>
                <a:defRPr/>
              </a:pPr>
              <a:t>16/08/2016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98750" y="509588"/>
            <a:ext cx="45307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9569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618CB36-09E9-4A66-84A4-F9BDFFAD85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9536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6888" algn="l" defTabSz="99536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363" algn="l" defTabSz="99536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2250" algn="l" defTabSz="99536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0725" algn="l" defTabSz="99536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 txBox="1">
            <a:spLocks/>
          </p:cNvSpPr>
          <p:nvPr userDrawn="1"/>
        </p:nvSpPr>
        <p:spPr>
          <a:xfrm>
            <a:off x="3366725" y="7296150"/>
            <a:ext cx="2305018" cy="141288"/>
          </a:xfrm>
          <a:prstGeom prst="rect">
            <a:avLst/>
          </a:prstGeom>
        </p:spPr>
        <p:txBody>
          <a:bodyPr lIns="125171" tIns="0" rIns="125171" bIns="0" anchor="b"/>
          <a:lstStyle>
            <a:defPPr>
              <a:defRPr lang="en-US"/>
            </a:defPPr>
            <a:lvl1pPr marL="0" algn="l" defTabSz="995690" rtl="0" eaLnBrk="1" latinLnBrk="0" hangingPunct="1">
              <a:defRPr sz="900" kern="1200" spc="-44" baseline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97845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569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93535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9138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9225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87070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84916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82761" algn="l" defTabSz="995690" rtl="0" eaLnBrk="1" latinLnBrk="0" hangingPunct="1"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13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6445" y="2001239"/>
            <a:ext cx="9688766" cy="1089002"/>
          </a:xfrm>
        </p:spPr>
        <p:txBody>
          <a:bodyPr rIns="78401">
            <a:noAutofit/>
          </a:bodyPr>
          <a:lstStyle>
            <a:lvl1pPr marL="0" indent="0">
              <a:buNone/>
              <a:defRPr lang="en-GB" sz="5783" b="0" spc="-205">
                <a:solidFill>
                  <a:schemeClr val="accent1"/>
                </a:solidFill>
                <a:ea typeface="+mj-ea"/>
              </a:defRPr>
            </a:lvl1pPr>
          </a:lstStyle>
          <a:p>
            <a:pPr lvl="0"/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56445" y="1404939"/>
            <a:ext cx="9688766" cy="950059"/>
          </a:xfrm>
        </p:spPr>
        <p:txBody>
          <a:bodyPr/>
          <a:lstStyle>
            <a:lvl1pPr>
              <a:lnSpc>
                <a:spcPct val="80000"/>
              </a:lnSpc>
              <a:defRPr sz="5783" b="0" spc="-205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4460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a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13442950" cy="7561263"/>
          </a:xfrm>
        </p:spPr>
        <p:txBody>
          <a:bodyPr/>
          <a:lstStyle/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Page </a:t>
            </a:r>
            <a:fld id="{2C804E60-6BD2-4624-AE68-7A5207C01377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60880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Page </a:t>
            </a:r>
            <a:fld id="{0B0C01F6-D4AC-45D4-B964-93AFC126799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57337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Page </a:t>
            </a:r>
            <a:fld id="{E0ECBD5D-6690-4B27-B392-6E693B71EDEF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96149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459" y="1491722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3"/>
          </p:nvPr>
        </p:nvSpPr>
        <p:spPr>
          <a:xfrm>
            <a:off x="850459" y="2833688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4"/>
          </p:nvPr>
        </p:nvSpPr>
        <p:spPr>
          <a:xfrm>
            <a:off x="850459" y="4175654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5"/>
          </p:nvPr>
        </p:nvSpPr>
        <p:spPr>
          <a:xfrm>
            <a:off x="850459" y="5517621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6"/>
          </p:nvPr>
        </p:nvSpPr>
        <p:spPr>
          <a:xfrm>
            <a:off x="3932083" y="1491722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7"/>
          </p:nvPr>
        </p:nvSpPr>
        <p:spPr>
          <a:xfrm>
            <a:off x="3932083" y="2833688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8"/>
          </p:nvPr>
        </p:nvSpPr>
        <p:spPr>
          <a:xfrm>
            <a:off x="3932083" y="4175654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9"/>
          </p:nvPr>
        </p:nvSpPr>
        <p:spPr>
          <a:xfrm>
            <a:off x="3932083" y="5517621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20"/>
          </p:nvPr>
        </p:nvSpPr>
        <p:spPr>
          <a:xfrm>
            <a:off x="7013707" y="1491722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7013707" y="2833688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22"/>
          </p:nvPr>
        </p:nvSpPr>
        <p:spPr>
          <a:xfrm>
            <a:off x="7013707" y="4175654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idx="23"/>
          </p:nvPr>
        </p:nvSpPr>
        <p:spPr>
          <a:xfrm>
            <a:off x="7013707" y="5517621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28"/>
          </p:nvPr>
        </p:nvSpPr>
        <p:spPr>
          <a:xfrm>
            <a:off x="10095332" y="1491722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Content Placeholder 2"/>
          <p:cNvSpPr>
            <a:spLocks noGrp="1"/>
          </p:cNvSpPr>
          <p:nvPr>
            <p:ph idx="29"/>
          </p:nvPr>
        </p:nvSpPr>
        <p:spPr>
          <a:xfrm>
            <a:off x="10095332" y="2833688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30"/>
          </p:nvPr>
        </p:nvSpPr>
        <p:spPr>
          <a:xfrm>
            <a:off x="10095332" y="4175654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Content Placeholder 2"/>
          <p:cNvSpPr>
            <a:spLocks noGrp="1"/>
          </p:cNvSpPr>
          <p:nvPr>
            <p:ph idx="31"/>
          </p:nvPr>
        </p:nvSpPr>
        <p:spPr>
          <a:xfrm>
            <a:off x="10095332" y="5517621"/>
            <a:ext cx="2874641" cy="1199092"/>
          </a:xfrm>
        </p:spPr>
        <p:txBody>
          <a:bodyPr lIns="72000" tIns="72000" rIns="72000" bIns="72000"/>
          <a:lstStyle>
            <a:lvl1pPr marL="0" indent="0">
              <a:spcBef>
                <a:spcPts val="0"/>
              </a:spcBef>
              <a:buNone/>
              <a:defRPr sz="1257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3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Page </a:t>
            </a:r>
            <a:fld id="{6F316148-A2A4-49BC-9D09-C34A8FA9347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15296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56446" y="1404939"/>
            <a:ext cx="8557610" cy="950059"/>
          </a:xfrm>
        </p:spPr>
        <p:txBody>
          <a:bodyPr/>
          <a:lstStyle>
            <a:lvl1pPr>
              <a:lnSpc>
                <a:spcPct val="80000"/>
              </a:lnSpc>
              <a:defRPr sz="5783" b="0" spc="-205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2298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458" y="1409701"/>
            <a:ext cx="12119514" cy="5307013"/>
          </a:xfrm>
        </p:spPr>
        <p:txBody>
          <a:bodyPr/>
          <a:lstStyle>
            <a:lvl1pPr marL="431060" indent="-431060">
              <a:spcBef>
                <a:spcPts val="1509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1pPr>
            <a:lvl2pPr marL="900037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/>
            </a:lvl2pPr>
            <a:lvl3pPr marL="1347062" indent="-43106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  <a:defRPr/>
            </a:lvl3pPr>
            <a:lvl4pPr marL="1804064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 lang="en-US" sz="2514" b="0" kern="1200" spc="-13" baseline="0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251089" indent="-43106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3674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2 sub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458" y="1409701"/>
            <a:ext cx="7240060" cy="5307013"/>
          </a:xfrm>
        </p:spPr>
        <p:txBody>
          <a:bodyPr/>
          <a:lstStyle>
            <a:lvl1pPr marL="431060" indent="-431060">
              <a:spcBef>
                <a:spcPts val="1509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1pPr>
            <a:lvl2pPr marL="900037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/>
            </a:lvl2pPr>
            <a:lvl3pPr marL="1347062" indent="-43106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  <a:defRPr/>
            </a:lvl3pPr>
            <a:lvl4pPr marL="1804064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 lang="en-US" sz="2514" b="0" kern="1200" spc="-13" baseline="0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251089" indent="-43106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3"/>
          </p:nvPr>
        </p:nvSpPr>
        <p:spPr>
          <a:xfrm>
            <a:off x="8222232" y="1409701"/>
            <a:ext cx="2299032" cy="5307013"/>
          </a:xfrm>
        </p:spPr>
        <p:txBody>
          <a:bodyPr>
            <a:noAutofit/>
          </a:bodyPr>
          <a:lstStyle>
            <a:lvl1pPr marL="0" indent="0">
              <a:buNone/>
              <a:defRPr sz="1509" spc="0">
                <a:solidFill>
                  <a:schemeClr val="accent1"/>
                </a:solidFill>
              </a:defRPr>
            </a:lvl1pPr>
            <a:lvl2pPr>
              <a:defRPr sz="1383">
                <a:solidFill>
                  <a:schemeClr val="tx1"/>
                </a:solidFill>
              </a:defRPr>
            </a:lvl2pPr>
            <a:lvl3pPr>
              <a:defRPr sz="1383">
                <a:solidFill>
                  <a:schemeClr val="tx1"/>
                </a:solidFill>
              </a:defRPr>
            </a:lvl3pPr>
            <a:lvl4pPr>
              <a:defRPr sz="1383">
                <a:solidFill>
                  <a:schemeClr val="tx1"/>
                </a:solidFill>
              </a:defRPr>
            </a:lvl4pPr>
            <a:lvl5pPr>
              <a:defRPr sz="1383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10660762" y="1409701"/>
            <a:ext cx="2299032" cy="5307013"/>
          </a:xfrm>
        </p:spPr>
        <p:txBody>
          <a:bodyPr>
            <a:noAutofit/>
          </a:bodyPr>
          <a:lstStyle>
            <a:lvl1pPr marL="0" indent="0">
              <a:buNone/>
              <a:defRPr sz="1509" spc="0">
                <a:solidFill>
                  <a:schemeClr val="accent1"/>
                </a:solidFill>
              </a:defRPr>
            </a:lvl1pPr>
            <a:lvl2pPr>
              <a:defRPr sz="1383">
                <a:solidFill>
                  <a:schemeClr val="tx1"/>
                </a:solidFill>
              </a:defRPr>
            </a:lvl2pPr>
            <a:lvl3pPr>
              <a:defRPr sz="1383">
                <a:solidFill>
                  <a:schemeClr val="tx1"/>
                </a:solidFill>
              </a:defRPr>
            </a:lvl3pPr>
            <a:lvl4pPr>
              <a:defRPr sz="1383">
                <a:solidFill>
                  <a:schemeClr val="tx1"/>
                </a:solidFill>
              </a:defRPr>
            </a:lvl4pPr>
            <a:lvl5pPr>
              <a:defRPr sz="1383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Page </a:t>
            </a:r>
            <a:fld id="{D317322F-CAE7-4F48-BD35-0921CE48676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84024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idx="15"/>
          </p:nvPr>
        </p:nvSpPr>
        <p:spPr>
          <a:xfrm>
            <a:off x="850459" y="2786243"/>
            <a:ext cx="4821285" cy="3930470"/>
          </a:xfrm>
        </p:spPr>
        <p:txBody>
          <a:bodyPr/>
          <a:lstStyle>
            <a:lvl1pPr marL="0" indent="0">
              <a:spcBef>
                <a:spcPts val="1509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760"/>
            </a:lvl1pPr>
            <a:lvl2pPr marL="468977" indent="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None/>
              <a:defRPr sz="1760"/>
            </a:lvl2pPr>
            <a:lvl3pPr marL="916002" indent="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None/>
              <a:defRPr sz="1760"/>
            </a:lvl3pPr>
            <a:lvl4pPr marL="1373005" indent="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None/>
              <a:defRPr lang="en-US" sz="1760" b="0" kern="1200" spc="-13" baseline="0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0029" indent="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76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5811443" y="2786243"/>
            <a:ext cx="4733770" cy="3930470"/>
          </a:xfrm>
        </p:spPr>
        <p:txBody>
          <a:bodyPr/>
          <a:lstStyle>
            <a:lvl1pPr marL="0" indent="0">
              <a:spcBef>
                <a:spcPts val="1509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760"/>
            </a:lvl1pPr>
            <a:lvl2pPr marL="468977" indent="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None/>
              <a:defRPr sz="1760"/>
            </a:lvl2pPr>
            <a:lvl3pPr marL="916002" indent="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None/>
              <a:defRPr sz="1760"/>
            </a:lvl3pPr>
            <a:lvl4pPr marL="1373005" indent="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None/>
              <a:defRPr lang="en-US" sz="1760" b="0" kern="1200" spc="-13" baseline="0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0029" indent="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76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7"/>
          </p:nvPr>
        </p:nvSpPr>
        <p:spPr>
          <a:xfrm>
            <a:off x="856151" y="1404938"/>
            <a:ext cx="9689061" cy="123666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Page </a:t>
            </a:r>
            <a:fld id="{02C274A0-4580-4B41-89BD-38AB80221BC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6816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5"/>
          </p:nvPr>
        </p:nvSpPr>
        <p:spPr>
          <a:xfrm>
            <a:off x="850459" y="1404938"/>
            <a:ext cx="4821285" cy="5311775"/>
          </a:xfrm>
        </p:spPr>
        <p:txBody>
          <a:bodyPr/>
          <a:lstStyle>
            <a:lvl1pPr marL="431060" indent="-431060">
              <a:spcBef>
                <a:spcPts val="1509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760"/>
            </a:lvl1pPr>
            <a:lvl2pPr marL="900037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 sz="1760"/>
            </a:lvl2pPr>
            <a:lvl3pPr marL="1347062" indent="-43106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  <a:defRPr sz="1760"/>
            </a:lvl3pPr>
            <a:lvl4pPr marL="1804064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 lang="en-US" sz="1760" b="0" kern="1200" spc="-13" baseline="0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251089" indent="-43106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6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5811443" y="1404938"/>
            <a:ext cx="4733770" cy="5311775"/>
          </a:xfrm>
        </p:spPr>
        <p:txBody>
          <a:bodyPr/>
          <a:lstStyle>
            <a:lvl1pPr marL="431060" indent="-431060">
              <a:spcBef>
                <a:spcPts val="1509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760"/>
            </a:lvl1pPr>
            <a:lvl2pPr marL="900037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 sz="1760"/>
            </a:lvl2pPr>
            <a:lvl3pPr marL="1347062" indent="-43106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  <a:defRPr sz="1760"/>
            </a:lvl3pPr>
            <a:lvl4pPr marL="1804064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 lang="en-US" sz="1760" b="0" kern="1200" spc="-13" baseline="0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251089" indent="-43106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6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Page </a:t>
            </a:r>
            <a:fld id="{374F0979-1CB1-4935-A7BF-368406B8A6BE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0103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 with bullets and sub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5"/>
          </p:nvPr>
        </p:nvSpPr>
        <p:spPr>
          <a:xfrm>
            <a:off x="850459" y="1404938"/>
            <a:ext cx="4821285" cy="5311775"/>
          </a:xfrm>
        </p:spPr>
        <p:txBody>
          <a:bodyPr/>
          <a:lstStyle>
            <a:lvl1pPr marL="431060" indent="-431060">
              <a:spcBef>
                <a:spcPts val="1509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760"/>
            </a:lvl1pPr>
            <a:lvl2pPr marL="900037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 sz="1760"/>
            </a:lvl2pPr>
            <a:lvl3pPr marL="1347062" indent="-43106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  <a:defRPr sz="1760"/>
            </a:lvl3pPr>
            <a:lvl4pPr marL="1804064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 lang="en-US" sz="1760" b="0" kern="1200" spc="-13" baseline="0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251089" indent="-43106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6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5811443" y="1404938"/>
            <a:ext cx="4733770" cy="5311775"/>
          </a:xfrm>
        </p:spPr>
        <p:txBody>
          <a:bodyPr/>
          <a:lstStyle>
            <a:lvl1pPr marL="431060" indent="-431060">
              <a:spcBef>
                <a:spcPts val="1509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1760"/>
            </a:lvl1pPr>
            <a:lvl2pPr marL="900037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 sz="1760"/>
            </a:lvl2pPr>
            <a:lvl3pPr marL="1347062" indent="-431060">
              <a:spcAft>
                <a:spcPts val="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  <a:defRPr sz="1760"/>
            </a:lvl3pPr>
            <a:lvl4pPr marL="1804064" indent="-431060">
              <a:spcAft>
                <a:spcPts val="0"/>
              </a:spcAft>
              <a:buClr>
                <a:schemeClr val="accent1"/>
              </a:buClr>
              <a:buFont typeface="Arial Rounded MT Bold" panose="020F0704030504030204" pitchFamily="34" charset="0"/>
              <a:buChar char="–"/>
              <a:defRPr lang="en-US" sz="1760" b="0" kern="1200" spc="-13" baseline="0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251089" indent="-431060">
              <a:spcAft>
                <a:spcPts val="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6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10660762" y="1409701"/>
            <a:ext cx="2299032" cy="5307013"/>
          </a:xfrm>
        </p:spPr>
        <p:txBody>
          <a:bodyPr>
            <a:noAutofit/>
          </a:bodyPr>
          <a:lstStyle>
            <a:lvl1pPr marL="0" indent="0">
              <a:buNone/>
              <a:defRPr sz="1509" spc="0">
                <a:solidFill>
                  <a:schemeClr val="accent1"/>
                </a:solidFill>
              </a:defRPr>
            </a:lvl1pPr>
            <a:lvl2pPr>
              <a:defRPr sz="1383">
                <a:solidFill>
                  <a:schemeClr val="tx1"/>
                </a:solidFill>
              </a:defRPr>
            </a:lvl2pPr>
            <a:lvl3pPr>
              <a:defRPr sz="1383">
                <a:solidFill>
                  <a:schemeClr val="tx1"/>
                </a:solidFill>
              </a:defRPr>
            </a:lvl3pPr>
            <a:lvl4pPr>
              <a:defRPr sz="1383">
                <a:solidFill>
                  <a:schemeClr val="tx1"/>
                </a:solidFill>
              </a:defRPr>
            </a:lvl4pPr>
            <a:lvl5pPr>
              <a:defRPr sz="1383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Page </a:t>
            </a:r>
            <a:fld id="{53A680E7-FA3B-409A-9B16-FD0900765FF5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4465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hart and sub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8420" y="2784476"/>
            <a:ext cx="4943022" cy="2565400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  <a:lvl2pPr marL="625841" indent="0">
              <a:buNone/>
              <a:defRPr>
                <a:solidFill>
                  <a:schemeClr val="tx2"/>
                </a:solidFill>
              </a:defRPr>
            </a:lvl2pPr>
            <a:lvl3pPr marL="1251682" indent="0">
              <a:buNone/>
              <a:defRPr>
                <a:solidFill>
                  <a:schemeClr val="tx2"/>
                </a:solidFill>
              </a:defRPr>
            </a:lvl3pPr>
            <a:lvl4pPr marL="1877523" indent="0">
              <a:buNone/>
              <a:defRPr>
                <a:solidFill>
                  <a:schemeClr val="tx2"/>
                </a:solidFill>
              </a:defRPr>
            </a:lvl4pPr>
            <a:lvl5pPr marL="2503364" indent="0"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3"/>
          </p:nvPr>
        </p:nvSpPr>
        <p:spPr>
          <a:xfrm>
            <a:off x="8242223" y="1409701"/>
            <a:ext cx="2302989" cy="1793527"/>
          </a:xfrm>
        </p:spPr>
        <p:txBody>
          <a:bodyPr>
            <a:noAutofit/>
          </a:bodyPr>
          <a:lstStyle>
            <a:lvl1pPr marL="0" indent="0">
              <a:buNone/>
              <a:defRPr sz="1509" spc="0">
                <a:solidFill>
                  <a:schemeClr val="accent1"/>
                </a:solidFill>
              </a:defRPr>
            </a:lvl1pPr>
            <a:lvl2pPr>
              <a:defRPr sz="1383">
                <a:solidFill>
                  <a:schemeClr val="tx1"/>
                </a:solidFill>
              </a:defRPr>
            </a:lvl2pPr>
            <a:lvl3pPr>
              <a:defRPr sz="1383">
                <a:solidFill>
                  <a:schemeClr val="tx1"/>
                </a:solidFill>
              </a:defRPr>
            </a:lvl3pPr>
            <a:lvl4pPr>
              <a:defRPr sz="1383">
                <a:solidFill>
                  <a:schemeClr val="tx1"/>
                </a:solidFill>
              </a:defRPr>
            </a:lvl4pPr>
            <a:lvl5pPr>
              <a:defRPr sz="1383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10660762" y="1409701"/>
            <a:ext cx="2309211" cy="1793875"/>
          </a:xfrm>
        </p:spPr>
        <p:txBody>
          <a:bodyPr>
            <a:noAutofit/>
          </a:bodyPr>
          <a:lstStyle>
            <a:lvl1pPr marL="0" indent="0">
              <a:buNone/>
              <a:defRPr lang="en-US" sz="1509" spc="0" dirty="0" smtClean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5"/>
          </p:nvPr>
        </p:nvSpPr>
        <p:spPr>
          <a:xfrm>
            <a:off x="10660762" y="3556001"/>
            <a:ext cx="2309211" cy="1793875"/>
          </a:xfrm>
        </p:spPr>
        <p:txBody>
          <a:bodyPr>
            <a:noAutofit/>
          </a:bodyPr>
          <a:lstStyle>
            <a:lvl1pPr marL="0" indent="0">
              <a:buNone/>
              <a:defRPr sz="1509" spc="0">
                <a:solidFill>
                  <a:schemeClr val="accent1"/>
                </a:solidFill>
              </a:defRPr>
            </a:lvl1pPr>
            <a:lvl2pPr>
              <a:defRPr sz="1383">
                <a:solidFill>
                  <a:schemeClr val="tx1"/>
                </a:solidFill>
              </a:defRPr>
            </a:lvl2pPr>
            <a:lvl3pPr>
              <a:defRPr sz="1383">
                <a:solidFill>
                  <a:schemeClr val="tx1"/>
                </a:solidFill>
              </a:defRPr>
            </a:lvl3pPr>
            <a:lvl4pPr>
              <a:defRPr sz="1383">
                <a:solidFill>
                  <a:schemeClr val="tx1"/>
                </a:solidFill>
              </a:defRPr>
            </a:lvl4pPr>
            <a:lvl5pPr>
              <a:defRPr sz="1383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6"/>
          </p:nvPr>
        </p:nvSpPr>
        <p:spPr>
          <a:xfrm>
            <a:off x="856151" y="1409701"/>
            <a:ext cx="2348923" cy="1231900"/>
          </a:xfrm>
        </p:spPr>
        <p:txBody>
          <a:bodyPr>
            <a:noAutofit/>
          </a:bodyPr>
          <a:lstStyle>
            <a:lvl1pPr marL="0" indent="0">
              <a:buNone/>
              <a:defRPr sz="1509" spc="0">
                <a:solidFill>
                  <a:schemeClr val="accent1"/>
                </a:solidFill>
              </a:defRPr>
            </a:lvl1pPr>
            <a:lvl2pPr>
              <a:defRPr sz="1383">
                <a:solidFill>
                  <a:schemeClr val="tx1"/>
                </a:solidFill>
              </a:defRPr>
            </a:lvl2pPr>
            <a:lvl3pPr>
              <a:defRPr sz="1383">
                <a:solidFill>
                  <a:schemeClr val="tx1"/>
                </a:solidFill>
              </a:defRPr>
            </a:lvl3pPr>
            <a:lvl4pPr>
              <a:defRPr sz="1383">
                <a:solidFill>
                  <a:schemeClr val="tx1"/>
                </a:solidFill>
              </a:defRPr>
            </a:lvl4pPr>
            <a:lvl5pPr>
              <a:defRPr sz="1383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7"/>
          </p:nvPr>
        </p:nvSpPr>
        <p:spPr>
          <a:xfrm>
            <a:off x="8242223" y="3556001"/>
            <a:ext cx="2302989" cy="1793527"/>
          </a:xfrm>
        </p:spPr>
        <p:txBody>
          <a:bodyPr>
            <a:noAutofit/>
          </a:bodyPr>
          <a:lstStyle>
            <a:lvl1pPr marL="0" indent="0">
              <a:buNone/>
              <a:defRPr sz="1509" spc="0">
                <a:solidFill>
                  <a:schemeClr val="accent1"/>
                </a:solidFill>
              </a:defRPr>
            </a:lvl1pPr>
            <a:lvl2pPr>
              <a:defRPr sz="1383">
                <a:solidFill>
                  <a:schemeClr val="tx1"/>
                </a:solidFill>
              </a:defRPr>
            </a:lvl2pPr>
            <a:lvl3pPr>
              <a:defRPr sz="1383">
                <a:solidFill>
                  <a:schemeClr val="tx1"/>
                </a:solidFill>
              </a:defRPr>
            </a:lvl3pPr>
            <a:lvl4pPr>
              <a:defRPr sz="1383">
                <a:solidFill>
                  <a:schemeClr val="tx1"/>
                </a:solidFill>
              </a:defRPr>
            </a:lvl4pPr>
            <a:lvl5pPr>
              <a:defRPr sz="1383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8"/>
          </p:nvPr>
        </p:nvSpPr>
        <p:spPr>
          <a:xfrm>
            <a:off x="8246181" y="5484813"/>
            <a:ext cx="2299032" cy="1231900"/>
          </a:xfrm>
        </p:spPr>
        <p:txBody>
          <a:bodyPr>
            <a:noAutofit/>
          </a:bodyPr>
          <a:lstStyle>
            <a:lvl1pPr marL="0" indent="0">
              <a:buNone/>
              <a:defRPr sz="1509" spc="0">
                <a:solidFill>
                  <a:schemeClr val="accent1"/>
                </a:solidFill>
              </a:defRPr>
            </a:lvl1pPr>
            <a:lvl2pPr>
              <a:defRPr sz="1383">
                <a:solidFill>
                  <a:schemeClr val="tx1"/>
                </a:solidFill>
              </a:defRPr>
            </a:lvl2pPr>
            <a:lvl3pPr>
              <a:defRPr sz="1383">
                <a:solidFill>
                  <a:schemeClr val="tx1"/>
                </a:solidFill>
              </a:defRPr>
            </a:lvl3pPr>
            <a:lvl4pPr>
              <a:defRPr sz="1383">
                <a:solidFill>
                  <a:schemeClr val="tx1"/>
                </a:solidFill>
              </a:defRPr>
            </a:lvl4pPr>
            <a:lvl5pPr>
              <a:defRPr sz="1383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9"/>
          </p:nvPr>
        </p:nvSpPr>
        <p:spPr>
          <a:xfrm>
            <a:off x="10670941" y="5484813"/>
            <a:ext cx="2299032" cy="1231900"/>
          </a:xfrm>
        </p:spPr>
        <p:txBody>
          <a:bodyPr>
            <a:noAutofit/>
          </a:bodyPr>
          <a:lstStyle>
            <a:lvl1pPr marL="0" indent="0">
              <a:buNone/>
              <a:defRPr sz="1509" spc="0">
                <a:solidFill>
                  <a:schemeClr val="accent1"/>
                </a:solidFill>
              </a:defRPr>
            </a:lvl1pPr>
            <a:lvl2pPr>
              <a:defRPr sz="1383">
                <a:solidFill>
                  <a:schemeClr val="tx1"/>
                </a:solidFill>
              </a:defRPr>
            </a:lvl2pPr>
            <a:lvl3pPr>
              <a:defRPr sz="1383">
                <a:solidFill>
                  <a:schemeClr val="tx1"/>
                </a:solidFill>
              </a:defRPr>
            </a:lvl3pPr>
            <a:lvl4pPr>
              <a:defRPr sz="1383">
                <a:solidFill>
                  <a:schemeClr val="tx1"/>
                </a:solidFill>
              </a:defRPr>
            </a:lvl4pPr>
            <a:lvl5pPr>
              <a:defRPr sz="1383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 Page </a:t>
            </a:r>
            <a:fld id="{4A52CED8-089F-4A6F-965E-AF41EE5475D8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634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xons Blue Divi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0" y="1258888"/>
            <a:ext cx="1344295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151" y="6859589"/>
            <a:ext cx="1544662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GB" altLang="en-US"/>
              <a:t> Page </a:t>
            </a:r>
            <a:fld id="{3E833799-A2CE-465B-AC11-0F4DA664FFF5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3083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rphone Teal 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0" y="1258888"/>
            <a:ext cx="13442950" cy="0"/>
          </a:xfrm>
          <a:prstGeom prst="line">
            <a:avLst/>
          </a:prstGeom>
          <a:ln w="952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151" y="6859589"/>
            <a:ext cx="1544662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GB" altLang="en-US"/>
              <a:t> Page </a:t>
            </a:r>
            <a:fld id="{EFE75830-7C2B-4847-93D8-D5DE185A32E9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7807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0163" y="501651"/>
            <a:ext cx="12119810" cy="639763"/>
          </a:xfrm>
          <a:prstGeom prst="rect">
            <a:avLst/>
          </a:prstGeom>
        </p:spPr>
        <p:txBody>
          <a:bodyPr vert="horz" lIns="0" tIns="0" rIns="78401" bIns="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0163" y="1404938"/>
            <a:ext cx="12119810" cy="5311775"/>
          </a:xfrm>
          <a:prstGeom prst="rect">
            <a:avLst/>
          </a:prstGeom>
        </p:spPr>
        <p:txBody>
          <a:bodyPr vert="horz" lIns="0" tIns="0" rIns="3600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46181" y="7296150"/>
            <a:ext cx="4723793" cy="14128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defTabSz="1251682" eaLnBrk="1" fontAlgn="auto" hangingPunct="1">
              <a:spcBef>
                <a:spcPts val="0"/>
              </a:spcBef>
              <a:spcAft>
                <a:spcPts val="0"/>
              </a:spcAft>
              <a:defRPr sz="1131" spc="-55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11442" y="7286626"/>
            <a:ext cx="874111" cy="150813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13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GB" altLang="en-US"/>
              <a:t> Page </a:t>
            </a:r>
            <a:fld id="{A38A7E20-4DC6-43D8-ACE9-687296B6DBB2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258888"/>
            <a:ext cx="13442950" cy="0"/>
          </a:xfrm>
          <a:prstGeom prst="line">
            <a:avLst/>
          </a:prstGeom>
          <a:ln w="95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3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754" y="6859589"/>
            <a:ext cx="1177456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8" r:id="rId8"/>
    <p:sldLayoutId id="2147483759" r:id="rId9"/>
    <p:sldLayoutId id="2147483753" r:id="rId10"/>
    <p:sldLayoutId id="2147483754" r:id="rId11"/>
    <p:sldLayoutId id="2147483755" r:id="rId12"/>
    <p:sldLayoutId id="2147483756" r:id="rId13"/>
    <p:sldLayoutId id="2147483760" r:id="rId14"/>
  </p:sldLayoutIdLst>
  <p:hf hdr="0" dt="0"/>
  <p:txStyles>
    <p:titleStyle>
      <a:lvl1pPr algn="l" defTabSz="1251271" rtl="0" eaLnBrk="0" fontAlgn="base" hangingPunct="0">
        <a:lnSpc>
          <a:spcPct val="85000"/>
        </a:lnSpc>
        <a:spcBef>
          <a:spcPts val="754"/>
        </a:spcBef>
        <a:spcAft>
          <a:spcPts val="754"/>
        </a:spcAft>
        <a:defRPr sz="2766" kern="1200" spc="-13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defTabSz="1251271" rtl="0" eaLnBrk="0" fontAlgn="base" hangingPunct="0">
        <a:lnSpc>
          <a:spcPct val="85000"/>
        </a:lnSpc>
        <a:spcBef>
          <a:spcPts val="754"/>
        </a:spcBef>
        <a:spcAft>
          <a:spcPts val="754"/>
        </a:spcAft>
        <a:defRPr sz="2766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defTabSz="1251271" rtl="0" eaLnBrk="0" fontAlgn="base" hangingPunct="0">
        <a:lnSpc>
          <a:spcPct val="85000"/>
        </a:lnSpc>
        <a:spcBef>
          <a:spcPts val="754"/>
        </a:spcBef>
        <a:spcAft>
          <a:spcPts val="754"/>
        </a:spcAft>
        <a:defRPr sz="2766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defTabSz="1251271" rtl="0" eaLnBrk="0" fontAlgn="base" hangingPunct="0">
        <a:lnSpc>
          <a:spcPct val="85000"/>
        </a:lnSpc>
        <a:spcBef>
          <a:spcPts val="754"/>
        </a:spcBef>
        <a:spcAft>
          <a:spcPts val="754"/>
        </a:spcAft>
        <a:defRPr sz="2766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defTabSz="1251271" rtl="0" eaLnBrk="0" fontAlgn="base" hangingPunct="0">
        <a:lnSpc>
          <a:spcPct val="85000"/>
        </a:lnSpc>
        <a:spcBef>
          <a:spcPts val="754"/>
        </a:spcBef>
        <a:spcAft>
          <a:spcPts val="754"/>
        </a:spcAft>
        <a:defRPr sz="2766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574746" algn="l" defTabSz="1251271" rtl="0" fontAlgn="base">
        <a:lnSpc>
          <a:spcPct val="85000"/>
        </a:lnSpc>
        <a:spcBef>
          <a:spcPts val="754"/>
        </a:spcBef>
        <a:spcAft>
          <a:spcPts val="754"/>
        </a:spcAft>
        <a:defRPr sz="2766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1149492" algn="l" defTabSz="1251271" rtl="0" fontAlgn="base">
        <a:lnSpc>
          <a:spcPct val="85000"/>
        </a:lnSpc>
        <a:spcBef>
          <a:spcPts val="754"/>
        </a:spcBef>
        <a:spcAft>
          <a:spcPts val="754"/>
        </a:spcAft>
        <a:defRPr sz="2766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724238" algn="l" defTabSz="1251271" rtl="0" fontAlgn="base">
        <a:lnSpc>
          <a:spcPct val="85000"/>
        </a:lnSpc>
        <a:spcBef>
          <a:spcPts val="754"/>
        </a:spcBef>
        <a:spcAft>
          <a:spcPts val="754"/>
        </a:spcAft>
        <a:defRPr sz="2766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2298984" algn="l" defTabSz="1251271" rtl="0" fontAlgn="base">
        <a:lnSpc>
          <a:spcPct val="85000"/>
        </a:lnSpc>
        <a:spcBef>
          <a:spcPts val="754"/>
        </a:spcBef>
        <a:spcAft>
          <a:spcPts val="754"/>
        </a:spcAft>
        <a:defRPr sz="2766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431060" indent="-431060" algn="l" defTabSz="1251271" rtl="0" eaLnBrk="0" fontAlgn="base" hangingPunct="0">
        <a:lnSpc>
          <a:spcPct val="85000"/>
        </a:lnSpc>
        <a:spcBef>
          <a:spcPts val="754"/>
        </a:spcBef>
        <a:spcAft>
          <a:spcPts val="754"/>
        </a:spcAft>
        <a:buFont typeface="Arial" panose="020B0604020202020204" pitchFamily="34" charset="0"/>
        <a:buChar char="•"/>
        <a:defRPr lang="en-US" sz="2514" kern="1200" spc="-13" dirty="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1055697" indent="-431060" algn="l" defTabSz="1251271" rtl="0" eaLnBrk="0" fontAlgn="base" hangingPunct="0">
        <a:lnSpc>
          <a:spcPct val="85000"/>
        </a:lnSpc>
        <a:spcBef>
          <a:spcPts val="754"/>
        </a:spcBef>
        <a:spcAft>
          <a:spcPct val="0"/>
        </a:spcAft>
        <a:buFont typeface="Arial" panose="020B0604020202020204" pitchFamily="34" charset="0"/>
        <a:buChar char="•"/>
        <a:defRPr lang="en-US" sz="2514" kern="1200" spc="-13" dirty="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682330" indent="-431060" algn="l" defTabSz="1251271" rtl="0" eaLnBrk="0" fontAlgn="base" hangingPunct="0">
        <a:lnSpc>
          <a:spcPct val="85000"/>
        </a:lnSpc>
        <a:spcBef>
          <a:spcPts val="754"/>
        </a:spcBef>
        <a:spcAft>
          <a:spcPct val="0"/>
        </a:spcAft>
        <a:buFont typeface="Arial" panose="020B0604020202020204" pitchFamily="34" charset="0"/>
        <a:buChar char="•"/>
        <a:defRPr lang="en-US" sz="2514" kern="1200" spc="-13" dirty="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306967" indent="-431060" algn="l" defTabSz="1251271" rtl="0" eaLnBrk="0" fontAlgn="base" hangingPunct="0">
        <a:lnSpc>
          <a:spcPct val="85000"/>
        </a:lnSpc>
        <a:spcBef>
          <a:spcPts val="754"/>
        </a:spcBef>
        <a:spcAft>
          <a:spcPct val="0"/>
        </a:spcAft>
        <a:buFont typeface="Arial" panose="020B0604020202020204" pitchFamily="34" charset="0"/>
        <a:buChar char="•"/>
        <a:defRPr lang="en-US" sz="2514" kern="1200" spc="-13" dirty="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933600" indent="-431060" algn="l" defTabSz="1251271" rtl="0" eaLnBrk="0" fontAlgn="base" hangingPunct="0">
        <a:lnSpc>
          <a:spcPct val="85000"/>
        </a:lnSpc>
        <a:spcBef>
          <a:spcPts val="754"/>
        </a:spcBef>
        <a:spcAft>
          <a:spcPct val="0"/>
        </a:spcAft>
        <a:buFont typeface="Arial" panose="020B0604020202020204" pitchFamily="34" charset="0"/>
        <a:buChar char="•"/>
        <a:defRPr lang="en-GB" sz="2514" kern="1200" spc="-13" dirty="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442126" indent="-312921" algn="l" defTabSz="125168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66" kern="1200">
          <a:solidFill>
            <a:schemeClr val="tx1"/>
          </a:solidFill>
          <a:latin typeface="+mn-lt"/>
          <a:ea typeface="+mn-ea"/>
          <a:cs typeface="+mn-cs"/>
        </a:defRPr>
      </a:lvl6pPr>
      <a:lvl7pPr marL="4067967" indent="-312921" algn="l" defTabSz="125168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66" kern="1200">
          <a:solidFill>
            <a:schemeClr val="tx1"/>
          </a:solidFill>
          <a:latin typeface="+mn-lt"/>
          <a:ea typeface="+mn-ea"/>
          <a:cs typeface="+mn-cs"/>
        </a:defRPr>
      </a:lvl7pPr>
      <a:lvl8pPr marL="4693808" indent="-312921" algn="l" defTabSz="125168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66" kern="1200">
          <a:solidFill>
            <a:schemeClr val="tx1"/>
          </a:solidFill>
          <a:latin typeface="+mn-lt"/>
          <a:ea typeface="+mn-ea"/>
          <a:cs typeface="+mn-cs"/>
        </a:defRPr>
      </a:lvl8pPr>
      <a:lvl9pPr marL="5319649" indent="-312921" algn="l" defTabSz="1251682" rtl="0" eaLnBrk="1" latinLnBrk="0" hangingPunct="1">
        <a:spcBef>
          <a:spcPct val="20000"/>
        </a:spcBef>
        <a:buFont typeface="Arial" panose="020B0604020202020204" pitchFamily="34" charset="0"/>
        <a:buChar char="•"/>
        <a:defRPr sz="276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51682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1pPr>
      <a:lvl2pPr marL="625841" algn="l" defTabSz="1251682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2pPr>
      <a:lvl3pPr marL="1251682" algn="l" defTabSz="1251682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3pPr>
      <a:lvl4pPr marL="1877523" algn="l" defTabSz="1251682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4pPr>
      <a:lvl5pPr marL="2503364" algn="l" defTabSz="1251682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5pPr>
      <a:lvl6pPr marL="3129205" algn="l" defTabSz="1251682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6pPr>
      <a:lvl7pPr marL="3755046" algn="l" defTabSz="1251682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7pPr>
      <a:lvl8pPr marL="4380888" algn="l" defTabSz="1251682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8pPr>
      <a:lvl9pPr marL="5006729" algn="l" defTabSz="1251682" rtl="0" eaLnBrk="1" latinLnBrk="0" hangingPunct="1">
        <a:defRPr sz="25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856445" y="2001238"/>
            <a:ext cx="9688766" cy="4472714"/>
          </a:xfrm>
        </p:spPr>
        <p:txBody>
          <a:bodyPr/>
          <a:lstStyle/>
          <a:p>
            <a:endParaRPr lang="cs-CZ" sz="2800" dirty="0"/>
          </a:p>
          <a:p>
            <a:r>
              <a:rPr lang="cs-CZ" sz="2800" dirty="0"/>
              <a:t>Jiří Neoral</a:t>
            </a:r>
          </a:p>
          <a:p>
            <a:r>
              <a:rPr lang="cs-CZ" sz="2800" dirty="0"/>
              <a:t>BI Data Architect</a:t>
            </a:r>
          </a:p>
          <a:p>
            <a:r>
              <a:rPr lang="cs-CZ" sz="2800" dirty="0"/>
              <a:t>Dixons Carp</a:t>
            </a:r>
            <a:r>
              <a:rPr lang="en-US" sz="2800"/>
              <a:t>h</a:t>
            </a:r>
            <a:r>
              <a:rPr lang="cs-CZ" sz="2800"/>
              <a:t>one </a:t>
            </a:r>
            <a:r>
              <a:rPr lang="cs-CZ" sz="2800" dirty="0"/>
              <a:t>CoE</a:t>
            </a:r>
            <a:r>
              <a:rPr lang="en-US" sz="2800" dirty="0"/>
              <a:t> s.</a:t>
            </a:r>
            <a:r>
              <a:rPr lang="cs-CZ" sz="2800" dirty="0"/>
              <a:t> </a:t>
            </a:r>
            <a:r>
              <a:rPr lang="en-US" sz="2800" dirty="0"/>
              <a:t>r.</a:t>
            </a:r>
            <a:r>
              <a:rPr lang="cs-CZ" sz="2800" dirty="0"/>
              <a:t> </a:t>
            </a:r>
            <a:r>
              <a:rPr lang="en-US" sz="2800" dirty="0"/>
              <a:t>o.</a:t>
            </a:r>
            <a:endParaRPr lang="cs-CZ" sz="2800" dirty="0"/>
          </a:p>
          <a:p>
            <a:endParaRPr lang="cs-CZ" sz="2800" dirty="0"/>
          </a:p>
          <a:p>
            <a:r>
              <a:rPr lang="cs-CZ" sz="2800" dirty="0"/>
              <a:t>jiri</a:t>
            </a:r>
            <a:r>
              <a:rPr lang="en-US" sz="2800" dirty="0"/>
              <a:t>@neoral.cz</a:t>
            </a:r>
          </a:p>
          <a:p>
            <a:r>
              <a:rPr lang="en-US" sz="2800" dirty="0"/>
              <a:t>www.neoral.cz </a:t>
            </a:r>
          </a:p>
          <a:p>
            <a:r>
              <a:rPr lang="en-US" sz="2800" dirty="0"/>
              <a:t>Twitter: @</a:t>
            </a:r>
            <a:r>
              <a:rPr lang="en-US" sz="2800" dirty="0" err="1"/>
              <a:t>JiriNeoral</a:t>
            </a:r>
            <a:endParaRPr lang="cs-CZ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 nejen v SQL Serveru</a:t>
            </a:r>
          </a:p>
        </p:txBody>
      </p:sp>
    </p:spTree>
    <p:extLst>
      <p:ext uri="{BB962C8B-B14F-4D97-AF65-F5344CB8AC3E}">
        <p14:creationId xmlns:p14="http://schemas.microsoft.com/office/powerpoint/2010/main" val="1199596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850900" y="3114008"/>
          <a:ext cx="12118974" cy="1898396"/>
        </p:xfrm>
        <a:graphic>
          <a:graphicData uri="http://schemas.openxmlformats.org/drawingml/2006/table">
            <a:tbl>
              <a:tblPr/>
              <a:tblGrid>
                <a:gridCol w="4039658">
                  <a:extLst>
                    <a:ext uri="{9D8B030D-6E8A-4147-A177-3AD203B41FA5}">
                      <a16:colId xmlns:a16="http://schemas.microsoft.com/office/drawing/2014/main" val="2820678523"/>
                    </a:ext>
                  </a:extLst>
                </a:gridCol>
                <a:gridCol w="4039658">
                  <a:extLst>
                    <a:ext uri="{9D8B030D-6E8A-4147-A177-3AD203B41FA5}">
                      <a16:colId xmlns:a16="http://schemas.microsoft.com/office/drawing/2014/main" val="3066820193"/>
                    </a:ext>
                  </a:extLst>
                </a:gridCol>
                <a:gridCol w="4039658">
                  <a:extLst>
                    <a:ext uri="{9D8B030D-6E8A-4147-A177-3AD203B41FA5}">
                      <a16:colId xmlns:a16="http://schemas.microsoft.com/office/drawing/2014/main" val="30161330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Operace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Operátor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Příklad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67870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Comment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#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# This is my comment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044289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Help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?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?data.table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57771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Identifier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`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`1`&lt;-2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8304893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Meta-Operátory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14998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639125"/>
              </p:ext>
            </p:extLst>
          </p:nvPr>
        </p:nvGraphicFramePr>
        <p:xfrm>
          <a:off x="850900" y="2164810"/>
          <a:ext cx="12118974" cy="3796792"/>
        </p:xfrm>
        <a:graphic>
          <a:graphicData uri="http://schemas.openxmlformats.org/drawingml/2006/table">
            <a:tbl>
              <a:tblPr/>
              <a:tblGrid>
                <a:gridCol w="6059487">
                  <a:extLst>
                    <a:ext uri="{9D8B030D-6E8A-4147-A177-3AD203B41FA5}">
                      <a16:colId xmlns:a16="http://schemas.microsoft.com/office/drawing/2014/main" val="4233034806"/>
                    </a:ext>
                  </a:extLst>
                </a:gridCol>
                <a:gridCol w="6059487">
                  <a:extLst>
                    <a:ext uri="{9D8B030D-6E8A-4147-A177-3AD203B41FA5}">
                      <a16:colId xmlns:a16="http://schemas.microsoft.com/office/drawing/2014/main" val="4064059330"/>
                    </a:ext>
                  </a:extLst>
                </a:gridCol>
              </a:tblGrid>
              <a:tr h="474599">
                <a:tc>
                  <a:txBody>
                    <a:bodyPr/>
                    <a:lstStyle/>
                    <a:p>
                      <a:pPr algn="l"/>
                      <a:r>
                        <a:rPr lang="cs-CZ" sz="2500" dirty="0"/>
                        <a:t>Datový typ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dirty="0"/>
                        <a:t>Příklad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1208886"/>
                  </a:ext>
                </a:extLst>
              </a:tr>
              <a:tr h="474599">
                <a:tc>
                  <a:txBody>
                    <a:bodyPr/>
                    <a:lstStyle/>
                    <a:p>
                      <a:pPr algn="l"/>
                      <a:r>
                        <a:rPr lang="cs-CZ" sz="2500"/>
                        <a:t>Integer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/>
                        <a:t>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9252785"/>
                  </a:ext>
                </a:extLst>
              </a:tr>
              <a:tr h="474599">
                <a:tc>
                  <a:txBody>
                    <a:bodyPr/>
                    <a:lstStyle/>
                    <a:p>
                      <a:pPr algn="l"/>
                      <a:r>
                        <a:rPr lang="cs-CZ" sz="2500"/>
                        <a:t>Logical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/>
                        <a:t>TRUE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8655750"/>
                  </a:ext>
                </a:extLst>
              </a:tr>
              <a:tr h="474599">
                <a:tc>
                  <a:txBody>
                    <a:bodyPr/>
                    <a:lstStyle/>
                    <a:p>
                      <a:pPr algn="l"/>
                      <a:r>
                        <a:rPr lang="cs-CZ" sz="2500"/>
                        <a:t>Numeric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/>
                        <a:t>1.1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3011578"/>
                  </a:ext>
                </a:extLst>
              </a:tr>
              <a:tr h="474599">
                <a:tc>
                  <a:txBody>
                    <a:bodyPr/>
                    <a:lstStyle/>
                    <a:p>
                      <a:pPr algn="l"/>
                      <a:r>
                        <a:rPr lang="cs-CZ" sz="2500"/>
                        <a:t>String / character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/>
                        <a:t>“Red”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7824831"/>
                  </a:ext>
                </a:extLst>
              </a:tr>
              <a:tr h="474599">
                <a:tc>
                  <a:txBody>
                    <a:bodyPr/>
                    <a:lstStyle/>
                    <a:p>
                      <a:pPr algn="l"/>
                      <a:r>
                        <a:rPr lang="cs-CZ" sz="2500"/>
                        <a:t>Factor (enumerated string)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/>
                        <a:t>“Amber” or 2 in c(“Red”,“Amber”,“Green”)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0807391"/>
                  </a:ext>
                </a:extLst>
              </a:tr>
              <a:tr h="474599">
                <a:tc>
                  <a:txBody>
                    <a:bodyPr/>
                    <a:lstStyle/>
                    <a:p>
                      <a:pPr algn="l"/>
                      <a:r>
                        <a:rPr lang="cs-CZ" sz="2500"/>
                        <a:t>Complex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/>
                        <a:t>i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5466563"/>
                  </a:ext>
                </a:extLst>
              </a:tr>
              <a:tr h="474599">
                <a:tc>
                  <a:txBody>
                    <a:bodyPr/>
                    <a:lstStyle/>
                    <a:p>
                      <a:pPr algn="l"/>
                      <a:r>
                        <a:rPr lang="cs-CZ" sz="2500"/>
                        <a:t>Date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500" dirty="0"/>
                        <a:t>“2016-05-19”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0303614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Datové typy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6251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5166747"/>
              </p:ext>
            </p:extLst>
          </p:nvPr>
        </p:nvGraphicFramePr>
        <p:xfrm>
          <a:off x="850164" y="1327452"/>
          <a:ext cx="12119808" cy="5128213"/>
        </p:xfrm>
        <a:graphic>
          <a:graphicData uri="http://schemas.openxmlformats.org/drawingml/2006/table">
            <a:tbl>
              <a:tblPr/>
              <a:tblGrid>
                <a:gridCol w="4039936">
                  <a:extLst>
                    <a:ext uri="{9D8B030D-6E8A-4147-A177-3AD203B41FA5}">
                      <a16:colId xmlns:a16="http://schemas.microsoft.com/office/drawing/2014/main" val="2457871171"/>
                    </a:ext>
                  </a:extLst>
                </a:gridCol>
                <a:gridCol w="4039936">
                  <a:extLst>
                    <a:ext uri="{9D8B030D-6E8A-4147-A177-3AD203B41FA5}">
                      <a16:colId xmlns:a16="http://schemas.microsoft.com/office/drawing/2014/main" val="125154421"/>
                    </a:ext>
                  </a:extLst>
                </a:gridCol>
                <a:gridCol w="4039936">
                  <a:extLst>
                    <a:ext uri="{9D8B030D-6E8A-4147-A177-3AD203B41FA5}">
                      <a16:colId xmlns:a16="http://schemas.microsoft.com/office/drawing/2014/main" val="2366082596"/>
                    </a:ext>
                  </a:extLst>
                </a:gridCol>
              </a:tblGrid>
              <a:tr h="535663">
                <a:tc>
                  <a:txBody>
                    <a:bodyPr/>
                    <a:lstStyle/>
                    <a:p>
                      <a:pPr algn="l"/>
                      <a:r>
                        <a:rPr lang="cs-CZ" sz="1800" dirty="0"/>
                        <a:t>Datový typ</a:t>
                      </a:r>
                    </a:p>
                  </a:txBody>
                  <a:tcPr marL="45771" marR="45771" marT="22885" marB="228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Info</a:t>
                      </a:r>
                    </a:p>
                  </a:txBody>
                  <a:tcPr marL="45771" marR="45771" marT="22885" marB="228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/>
                        <a:t>Příklad</a:t>
                      </a:r>
                    </a:p>
                  </a:txBody>
                  <a:tcPr marL="45771" marR="45771" marT="22885" marB="228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0343908"/>
                  </a:ext>
                </a:extLst>
              </a:tr>
              <a:tr h="774942"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Vector</a:t>
                      </a:r>
                    </a:p>
                  </a:txBody>
                  <a:tcPr marL="45771" marR="45771" marT="22885" marB="228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/>
                        <a:t>A 1D set of values of the same data type</a:t>
                      </a:r>
                    </a:p>
                  </a:txBody>
                  <a:tcPr marL="45771" marR="45771" marT="22885" marB="228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c(1,“a”) , 1:3 , LETTERS</a:t>
                      </a:r>
                    </a:p>
                  </a:txBody>
                  <a:tcPr marL="45771" marR="45771" marT="22885" marB="228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4020336"/>
                  </a:ext>
                </a:extLst>
              </a:tr>
              <a:tr h="1014222"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Matrix</a:t>
                      </a:r>
                    </a:p>
                  </a:txBody>
                  <a:tcPr marL="45771" marR="45771" marT="22885" marB="228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/>
                        <a:t>A 2D set of values of the same data type</a:t>
                      </a:r>
                    </a:p>
                  </a:txBody>
                  <a:tcPr marL="45771" marR="45771" marT="22885" marB="228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matrix(LETTERS,nrow=13, ncol=2) , rbind(1:5,2:6)</a:t>
                      </a:r>
                    </a:p>
                  </a:txBody>
                  <a:tcPr marL="45771" marR="45771" marT="22885" marB="228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4757932"/>
                  </a:ext>
                </a:extLst>
              </a:tr>
              <a:tr h="774942"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Array</a:t>
                      </a:r>
                    </a:p>
                  </a:txBody>
                  <a:tcPr marL="45771" marR="45771" marT="22885" marB="228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/>
                        <a:t>An nD set of values of the same data type</a:t>
                      </a:r>
                    </a:p>
                  </a:txBody>
                  <a:tcPr marL="45771" marR="45771" marT="22885" marB="228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array(LETTERS, c(13,2))</a:t>
                      </a:r>
                    </a:p>
                  </a:txBody>
                  <a:tcPr marL="45771" marR="45771" marT="22885" marB="228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2588608"/>
                  </a:ext>
                </a:extLst>
              </a:tr>
              <a:tr h="1014222"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Data.frame</a:t>
                      </a:r>
                    </a:p>
                  </a:txBody>
                  <a:tcPr marL="45771" marR="45771" marT="22885" marB="228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/>
                        <a:t>A 2D set of values of different data types</a:t>
                      </a:r>
                    </a:p>
                  </a:txBody>
                  <a:tcPr marL="45771" marR="45771" marT="22885" marB="228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/>
                        <a:t>data.frame(a=1:26, b=LETTERS)</a:t>
                      </a:r>
                    </a:p>
                  </a:txBody>
                  <a:tcPr marL="45771" marR="45771" marT="22885" marB="228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2491666"/>
                  </a:ext>
                </a:extLst>
              </a:tr>
              <a:tr h="1014222"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List</a:t>
                      </a:r>
                    </a:p>
                  </a:txBody>
                  <a:tcPr marL="45771" marR="45771" marT="22885" marB="228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/>
                        <a:t>A collection of objects of various data types</a:t>
                      </a:r>
                    </a:p>
                  </a:txBody>
                  <a:tcPr marL="45771" marR="45771" marT="22885" marB="228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/>
                        <a:t>list(vector=c(1,“a”), df=data.frame(a=1:6))</a:t>
                      </a:r>
                    </a:p>
                  </a:txBody>
                  <a:tcPr marL="45771" marR="45771" marT="22885" marB="2288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9456680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Datové struktury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6290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8780" y="1409701"/>
            <a:ext cx="12119514" cy="530701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handCrafted</a:t>
            </a:r>
            <a:r>
              <a:rPr lang="en-US" dirty="0"/>
              <a:t>&lt;-c(1,2,3,4)</a:t>
            </a:r>
          </a:p>
          <a:p>
            <a:pPr marL="0" indent="0">
              <a:buNone/>
            </a:pPr>
            <a:r>
              <a:rPr lang="en-US" dirty="0" err="1"/>
              <a:t>seqCrafted</a:t>
            </a:r>
            <a:r>
              <a:rPr lang="en-US" dirty="0"/>
              <a:t>&lt;-1:4</a:t>
            </a:r>
          </a:p>
          <a:p>
            <a:pPr marL="0" indent="0">
              <a:buNone/>
            </a:pPr>
            <a:r>
              <a:rPr lang="en-US" dirty="0"/>
              <a:t>named&lt;-c(a=1,b=2,c=3,d=4)</a:t>
            </a:r>
          </a:p>
          <a:p>
            <a:pPr marL="0" indent="0">
              <a:buNone/>
            </a:pPr>
            <a:r>
              <a:rPr lang="en-US" dirty="0"/>
              <a:t>named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## a b c d </a:t>
            </a:r>
          </a:p>
          <a:p>
            <a:pPr marL="0" indent="0">
              <a:buNone/>
            </a:pPr>
            <a:r>
              <a:rPr lang="en-US" dirty="0"/>
              <a:t>## 1 2 3 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Vektor</a:t>
            </a:r>
            <a:r>
              <a:rPr lang="en-US" dirty="0"/>
              <a:t> - </a:t>
            </a:r>
            <a:r>
              <a:rPr lang="en-US" dirty="0" err="1"/>
              <a:t>Tvorba</a:t>
            </a: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2726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handCrafted[1]</a:t>
            </a:r>
          </a:p>
          <a:p>
            <a:pPr marL="0" indent="0">
              <a:buNone/>
            </a:pPr>
            <a:r>
              <a:rPr lang="cs-CZ" dirty="0"/>
              <a:t>## [1] 1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seqCrafted</a:t>
            </a:r>
            <a:r>
              <a:rPr lang="en-US" dirty="0"/>
              <a:t>[-1]</a:t>
            </a:r>
          </a:p>
          <a:p>
            <a:pPr marL="0" indent="0">
              <a:buNone/>
            </a:pPr>
            <a:r>
              <a:rPr lang="en-US" dirty="0"/>
              <a:t>## [1] 2 3 4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cs-CZ" dirty="0"/>
              <a:t>named["b"]</a:t>
            </a:r>
          </a:p>
          <a:p>
            <a:pPr marL="0" indent="0">
              <a:buNone/>
            </a:pPr>
            <a:r>
              <a:rPr lang="cs-CZ" dirty="0"/>
              <a:t>## b </a:t>
            </a:r>
          </a:p>
          <a:p>
            <a:pPr marL="0" indent="0">
              <a:buNone/>
            </a:pPr>
            <a:r>
              <a:rPr lang="cs-CZ" dirty="0"/>
              <a:t>## 2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Vektor</a:t>
            </a:r>
            <a:r>
              <a:rPr lang="en-US" dirty="0"/>
              <a:t> - </a:t>
            </a:r>
            <a:r>
              <a:rPr lang="en-US" dirty="0" err="1"/>
              <a:t>Filtrace</a:t>
            </a: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23648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handCrafted[2]&lt;-99</a:t>
            </a:r>
          </a:p>
          <a:p>
            <a:pPr marL="0" indent="0">
              <a:buNone/>
            </a:pPr>
            <a:r>
              <a:rPr lang="cs-CZ" dirty="0"/>
              <a:t>handCrafted</a:t>
            </a:r>
          </a:p>
          <a:p>
            <a:pPr marL="0" indent="0">
              <a:buNone/>
            </a:pPr>
            <a:r>
              <a:rPr lang="cs-CZ" dirty="0"/>
              <a:t>## [1]  1 99  3  4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Vektor</a:t>
            </a:r>
            <a:r>
              <a:rPr lang="en-US" dirty="0"/>
              <a:t> - Update</a:t>
            </a: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15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97752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mode(seqCrafted)</a:t>
            </a:r>
          </a:p>
          <a:p>
            <a:pPr marL="0" indent="0">
              <a:buNone/>
            </a:pPr>
            <a:r>
              <a:rPr lang="cs-CZ" dirty="0"/>
              <a:t>## [1] "numeric"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Vektor</a:t>
            </a:r>
            <a:r>
              <a:rPr lang="en-US" dirty="0"/>
              <a:t> - </a:t>
            </a:r>
            <a:r>
              <a:rPr lang="en-US" dirty="0" err="1"/>
              <a:t>Manipulace</a:t>
            </a: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16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34464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/>
              <a:t>preOrder&lt;-sample(letters, 6)</a:t>
            </a:r>
          </a:p>
          <a:p>
            <a:pPr marL="0" indent="0">
              <a:buNone/>
            </a:pPr>
            <a:r>
              <a:rPr lang="pt-BR" dirty="0"/>
              <a:t>preOrder</a:t>
            </a:r>
          </a:p>
          <a:p>
            <a:pPr marL="0" indent="0">
              <a:buNone/>
            </a:pPr>
            <a:r>
              <a:rPr lang="pt-BR" dirty="0"/>
              <a:t>## [1] "n" "a" "x" "z" "s" "q"</a:t>
            </a:r>
          </a:p>
          <a:p>
            <a:pPr marL="0" indent="0">
              <a:buNone/>
            </a:pPr>
            <a:r>
              <a:rPr lang="en-US" dirty="0"/>
              <a:t>order(</a:t>
            </a:r>
            <a:r>
              <a:rPr lang="en-US" dirty="0" err="1"/>
              <a:t>preOrder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## [1] 2 1 6 5 3 4</a:t>
            </a:r>
          </a:p>
          <a:p>
            <a:pPr marL="0" indent="0">
              <a:buNone/>
            </a:pPr>
            <a:r>
              <a:rPr lang="cs-CZ" dirty="0"/>
              <a:t>ordered&lt;-preOrder[order(preOrder)]</a:t>
            </a:r>
          </a:p>
          <a:p>
            <a:pPr marL="0" indent="0">
              <a:buNone/>
            </a:pPr>
            <a:r>
              <a:rPr lang="cs-CZ" dirty="0"/>
              <a:t>ordered</a:t>
            </a:r>
          </a:p>
          <a:p>
            <a:pPr marL="0" indent="0">
              <a:buNone/>
            </a:pPr>
            <a:r>
              <a:rPr lang="cs-CZ" dirty="0"/>
              <a:t>## [1] "a" "n" "q" "s" "x" "z"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Vektor</a:t>
            </a:r>
            <a:r>
              <a:rPr lang="en-US" dirty="0"/>
              <a:t> - </a:t>
            </a:r>
            <a:r>
              <a:rPr lang="cs-CZ" dirty="0"/>
              <a:t>Řazení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17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54953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df&lt;-data.frame(a=1:4, b=LETTERS[5:8], c=rnorm(4),row.names = letters[9:12])</a:t>
            </a:r>
          </a:p>
          <a:p>
            <a:pPr marL="0" indent="0">
              <a:buNone/>
            </a:pPr>
            <a:r>
              <a:rPr lang="cs-CZ" dirty="0"/>
              <a:t>df</a:t>
            </a:r>
          </a:p>
          <a:p>
            <a:pPr marL="0" indent="0">
              <a:buNone/>
            </a:pPr>
            <a:r>
              <a:rPr lang="cs-CZ" dirty="0"/>
              <a:t>df[1, ]</a:t>
            </a:r>
          </a:p>
          <a:p>
            <a:pPr marL="0" indent="0">
              <a:buNone/>
            </a:pPr>
            <a:r>
              <a:rPr lang="cs-CZ" dirty="0"/>
              <a:t>df[ ,1]</a:t>
            </a:r>
          </a:p>
          <a:p>
            <a:pPr marL="0" indent="0">
              <a:buNone/>
            </a:pPr>
            <a:r>
              <a:rPr lang="cs-CZ" dirty="0"/>
              <a:t>df[1,1]</a:t>
            </a:r>
          </a:p>
          <a:p>
            <a:pPr marL="0" indent="0">
              <a:buNone/>
            </a:pPr>
            <a:r>
              <a:rPr lang="cs-CZ" dirty="0"/>
              <a:t>df[-(3:4),]</a:t>
            </a:r>
          </a:p>
          <a:p>
            <a:pPr marL="0" indent="0">
              <a:buNone/>
            </a:pPr>
            <a:r>
              <a:rPr lang="cs-CZ" dirty="0"/>
              <a:t>df[,"a"]</a:t>
            </a:r>
          </a:p>
          <a:p>
            <a:pPr marL="0" indent="0">
              <a:buNone/>
            </a:pPr>
            <a:r>
              <a:rPr lang="cs-CZ" dirty="0"/>
              <a:t>df[ , c(TRUE, TRUE, FALSE)]</a:t>
            </a:r>
          </a:p>
          <a:p>
            <a:pPr marL="0" indent="0">
              <a:buNone/>
            </a:pPr>
            <a:r>
              <a:rPr lang="cs-CZ" dirty="0"/>
              <a:t>df[df$a&lt;4,]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Tabulka – Tvorba a filtrace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18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9302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df[1,1]&lt;-2</a:t>
            </a:r>
          </a:p>
          <a:p>
            <a:pPr marL="0" indent="0">
              <a:buNone/>
            </a:pPr>
            <a:r>
              <a:rPr lang="cs-CZ" dirty="0"/>
              <a:t>df</a:t>
            </a:r>
          </a:p>
          <a:p>
            <a:pPr marL="0" indent="0">
              <a:buNone/>
            </a:pPr>
            <a:r>
              <a:rPr lang="cs-CZ" dirty="0"/>
              <a:t>Odebrání sloupce</a:t>
            </a:r>
          </a:p>
          <a:p>
            <a:pPr marL="0" indent="0">
              <a:buNone/>
            </a:pPr>
            <a:r>
              <a:rPr lang="cs-CZ" dirty="0"/>
              <a:t>df[,2]</a:t>
            </a:r>
          </a:p>
          <a:p>
            <a:pPr marL="0" indent="0">
              <a:buNone/>
            </a:pPr>
            <a:r>
              <a:rPr lang="cs-CZ" dirty="0"/>
              <a:t>df[,2]&lt;-NULL</a:t>
            </a:r>
          </a:p>
          <a:p>
            <a:pPr marL="0" indent="0">
              <a:buNone/>
            </a:pPr>
            <a:r>
              <a:rPr lang="cs-CZ" dirty="0"/>
              <a:t>df[,2]</a:t>
            </a:r>
          </a:p>
          <a:p>
            <a:pPr marL="0" indent="0">
              <a:buNone/>
            </a:pPr>
            <a:r>
              <a:rPr lang="cs-CZ" dirty="0"/>
              <a:t>Odebrání řádku</a:t>
            </a:r>
          </a:p>
          <a:p>
            <a:pPr marL="0" indent="0">
              <a:buNone/>
            </a:pPr>
            <a:r>
              <a:rPr lang="cs-CZ" dirty="0"/>
              <a:t>df[2,]</a:t>
            </a:r>
          </a:p>
          <a:p>
            <a:pPr marL="0" indent="0">
              <a:buNone/>
            </a:pPr>
            <a:r>
              <a:rPr lang="cs-CZ" dirty="0"/>
              <a:t>df&lt;-df[-2,]</a:t>
            </a:r>
          </a:p>
          <a:p>
            <a:pPr marL="0" indent="0">
              <a:buNone/>
            </a:pPr>
            <a:r>
              <a:rPr lang="cs-CZ" dirty="0"/>
              <a:t>df[2,]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Tabulka - Update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2991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Představení</a:t>
            </a:r>
          </a:p>
          <a:p>
            <a:r>
              <a:rPr lang="cs-CZ" dirty="0"/>
              <a:t>R obecně</a:t>
            </a:r>
          </a:p>
          <a:p>
            <a:r>
              <a:rPr lang="cs-CZ" dirty="0"/>
              <a:t>R </a:t>
            </a:r>
            <a:r>
              <a:rPr lang="en-US" dirty="0"/>
              <a:t>&amp;</a:t>
            </a:r>
            <a:r>
              <a:rPr lang="cs-CZ" dirty="0"/>
              <a:t> Microsoft</a:t>
            </a:r>
          </a:p>
          <a:p>
            <a:r>
              <a:rPr lang="cs-CZ" dirty="0"/>
              <a:t>Úvod do syntaxe</a:t>
            </a:r>
          </a:p>
          <a:p>
            <a:r>
              <a:rPr lang="cs-CZ" dirty="0"/>
              <a:t>Příklady R</a:t>
            </a:r>
          </a:p>
          <a:p>
            <a:pPr lvl="1"/>
            <a:r>
              <a:rPr lang="cs-CZ" dirty="0"/>
              <a:t>obecně</a:t>
            </a:r>
          </a:p>
          <a:p>
            <a:pPr lvl="1"/>
            <a:r>
              <a:rPr lang="cs-CZ" dirty="0"/>
              <a:t>pro vizualizaci</a:t>
            </a:r>
          </a:p>
          <a:p>
            <a:pPr lvl="1"/>
            <a:r>
              <a:rPr lang="cs-CZ" dirty="0"/>
              <a:t>v SQL Serveru</a:t>
            </a:r>
          </a:p>
          <a:p>
            <a:pPr lvl="1"/>
            <a:r>
              <a:rPr lang="cs-CZ" dirty="0"/>
              <a:t>v SSRS</a:t>
            </a:r>
          </a:p>
          <a:p>
            <a:pPr lvl="1"/>
            <a:r>
              <a:rPr lang="cs-CZ" dirty="0"/>
              <a:t>v Power BI</a:t>
            </a:r>
          </a:p>
          <a:p>
            <a:pPr lvl="1"/>
            <a:r>
              <a:rPr lang="cs-CZ" dirty="0"/>
              <a:t>v Azure ML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99901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superDF&lt;-data.frame(df,d=5:7) superDF</a:t>
            </a:r>
          </a:p>
          <a:p>
            <a:pPr marL="0" indent="0">
              <a:buNone/>
            </a:pPr>
            <a:r>
              <a:rPr lang="cs-CZ" dirty="0"/>
              <a:t>df$newcol&lt;-5:7</a:t>
            </a:r>
          </a:p>
          <a:p>
            <a:pPr marL="0" indent="0">
              <a:buNone/>
            </a:pPr>
            <a:r>
              <a:rPr lang="cs-CZ" dirty="0"/>
              <a:t>df</a:t>
            </a:r>
          </a:p>
          <a:p>
            <a:pPr marL="0" indent="0">
              <a:buNone/>
            </a:pPr>
            <a:r>
              <a:rPr lang="cs-CZ" dirty="0"/>
              <a:t>df[4,]&lt;-c(1,1,1)</a:t>
            </a:r>
          </a:p>
          <a:p>
            <a:pPr marL="0" indent="0">
              <a:buNone/>
            </a:pPr>
            <a:r>
              <a:rPr lang="cs-CZ" dirty="0"/>
              <a:t>df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Tabulka append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20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47663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Vestavěná knihovna</a:t>
            </a:r>
          </a:p>
          <a:p>
            <a:pPr marL="0" indent="0">
              <a:buNone/>
            </a:pPr>
            <a:r>
              <a:rPr lang="cs-CZ" dirty="0"/>
              <a:t>pairs(iris)</a:t>
            </a:r>
          </a:p>
          <a:p>
            <a:pPr marL="0" indent="0">
              <a:buNone/>
            </a:pPr>
            <a:r>
              <a:rPr lang="cs-CZ" dirty="0"/>
              <a:t>plot(lm(Sepal.Length~Petal.Length, iris))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Vizualizace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21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422978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library(ggplot2)</a:t>
            </a:r>
          </a:p>
          <a:p>
            <a:pPr marL="0" indent="0">
              <a:buNone/>
            </a:pPr>
            <a:r>
              <a:rPr lang="cs-CZ" dirty="0"/>
              <a:t>p &lt;- ggplot(data=iris)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#</a:t>
            </a:r>
            <a:r>
              <a:rPr lang="en-US" dirty="0"/>
              <a:t>P</a:t>
            </a:r>
            <a:r>
              <a:rPr lang="cs-CZ" dirty="0"/>
              <a:t>řidat osy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 &lt;- </a:t>
            </a:r>
            <a:r>
              <a:rPr lang="en-US" dirty="0" err="1"/>
              <a:t>ggplot</a:t>
            </a:r>
            <a:r>
              <a:rPr lang="en-US" dirty="0"/>
              <a:t>(data=iris, </a:t>
            </a:r>
            <a:r>
              <a:rPr lang="en-US" dirty="0" err="1"/>
              <a:t>aes</a:t>
            </a:r>
            <a:r>
              <a:rPr lang="en-US" dirty="0"/>
              <a:t>(x=</a:t>
            </a:r>
            <a:r>
              <a:rPr lang="en-US" dirty="0" err="1"/>
              <a:t>Sepal.Width</a:t>
            </a:r>
            <a:r>
              <a:rPr lang="en-US" dirty="0"/>
              <a:t>, y=</a:t>
            </a:r>
            <a:r>
              <a:rPr lang="en-US" dirty="0" err="1"/>
              <a:t>Sepal.Length</a:t>
            </a:r>
            <a:r>
              <a:rPr lang="en-US" dirty="0"/>
              <a:t>, </a:t>
            </a:r>
            <a:r>
              <a:rPr lang="en-US" dirty="0" err="1"/>
              <a:t>colour</a:t>
            </a:r>
            <a:r>
              <a:rPr lang="en-US" dirty="0"/>
              <a:t>=Species))</a:t>
            </a:r>
          </a:p>
          <a:p>
            <a:pPr marL="0" indent="0">
              <a:buNone/>
            </a:pPr>
            <a:r>
              <a:rPr lang="cs-CZ" dirty="0"/>
              <a:t>#Přidat geometrii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 &lt;- p + </a:t>
            </a:r>
            <a:r>
              <a:rPr lang="en-US" dirty="0" err="1"/>
              <a:t>geom_point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cs-CZ" dirty="0"/>
              <a:t>#Volitelně přidat statistiku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 &lt;- p + </a:t>
            </a:r>
            <a:r>
              <a:rPr lang="en-US" dirty="0" err="1"/>
              <a:t>stat_boxplot</a:t>
            </a:r>
            <a:r>
              <a:rPr lang="en-US" dirty="0"/>
              <a:t>(fill="transparent")</a:t>
            </a:r>
          </a:p>
          <a:p>
            <a:pPr marL="0" indent="0">
              <a:buNone/>
            </a:pPr>
            <a:r>
              <a:rPr lang="en-US" dirty="0"/>
              <a:t>p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ggplot2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22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51874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#Úprava os</a:t>
            </a:r>
          </a:p>
          <a:p>
            <a:pPr marL="0" indent="0">
              <a:buNone/>
            </a:pPr>
            <a:r>
              <a:rPr lang="cs-CZ" dirty="0"/>
              <a:t>p &lt;- p + coord_flip()</a:t>
            </a:r>
          </a:p>
          <a:p>
            <a:pPr marL="0" indent="0">
              <a:buNone/>
            </a:pPr>
            <a:r>
              <a:rPr lang="cs-CZ" dirty="0"/>
              <a:t>p</a:t>
            </a:r>
          </a:p>
          <a:p>
            <a:pPr marL="0" indent="0">
              <a:buNone/>
            </a:pPr>
            <a:r>
              <a:rPr lang="cs-CZ" dirty="0"/>
              <a:t>p &lt;- p + facet_grid(.~Species)</a:t>
            </a:r>
          </a:p>
          <a:p>
            <a:pPr marL="0" indent="0">
              <a:buNone/>
            </a:pPr>
            <a:r>
              <a:rPr lang="cs-CZ" dirty="0"/>
              <a:t>pp</a:t>
            </a:r>
          </a:p>
          <a:p>
            <a:pPr marL="0" indent="0">
              <a:buNone/>
            </a:pPr>
            <a:r>
              <a:rPr lang="cs-CZ" dirty="0"/>
              <a:t>p &lt;- p + theme_minimal()</a:t>
            </a:r>
          </a:p>
          <a:p>
            <a:pPr marL="0" indent="0">
              <a:buNone/>
            </a:pPr>
            <a:r>
              <a:rPr lang="cs-CZ" dirty="0"/>
              <a:t>p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Pokračování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23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402796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setwd('C:/Users/Jiri/Desktop/WUG/000 SQL Bootcamp/R nejen v SQL Serveru')</a:t>
            </a:r>
          </a:p>
          <a:p>
            <a:pPr marL="0" indent="0">
              <a:buNone/>
            </a:pPr>
            <a:r>
              <a:rPr lang="cs-CZ" dirty="0"/>
              <a:t>BikeData&lt;-read.csv('BikeData.csv')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</a:t>
            </a:r>
            <a:r>
              <a:rPr lang="cs-CZ" dirty="0"/>
              <a:t>čítání z flat file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24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399402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library(RODBC)</a:t>
            </a:r>
          </a:p>
          <a:p>
            <a:pPr marL="0" indent="0">
              <a:buNone/>
            </a:pPr>
            <a:r>
              <a:rPr lang="cs-CZ" dirty="0"/>
              <a:t>cn &lt;- odbcDriverConnect(connection="Driver={SQL Server Native Client 11.0};server=wppdwlz01;database=AdventureWorksDW2012;trusted_connection=yes;")</a:t>
            </a:r>
          </a:p>
          <a:p>
            <a:pPr marL="0" indent="0">
              <a:buNone/>
            </a:pPr>
            <a:r>
              <a:rPr lang="cs-CZ" dirty="0"/>
              <a:t>dataset&lt;-sqlQuery(cn,"SELECT</a:t>
            </a:r>
          </a:p>
          <a:p>
            <a:pPr marL="0" indent="0">
              <a:buNone/>
            </a:pPr>
            <a:r>
              <a:rPr lang="cs-CZ" dirty="0"/>
              <a:t>	OrderDate = datefromparts(Orderdatekey/10000,OrderDateKey%10000/100,1)</a:t>
            </a:r>
          </a:p>
          <a:p>
            <a:pPr marL="0" indent="0">
              <a:buNone/>
            </a:pPr>
            <a:r>
              <a:rPr lang="cs-CZ" dirty="0"/>
              <a:t>	,Sales = sum(f.salesamount)</a:t>
            </a:r>
          </a:p>
          <a:p>
            <a:pPr marL="0" indent="0">
              <a:buNone/>
            </a:pPr>
            <a:r>
              <a:rPr lang="cs-CZ" dirty="0"/>
              <a:t>FROM dbo.FactInternetSales f</a:t>
            </a:r>
          </a:p>
          <a:p>
            <a:pPr marL="0" indent="0">
              <a:buNone/>
            </a:pPr>
            <a:r>
              <a:rPr lang="cs-CZ" dirty="0"/>
              <a:t>GROUP BY</a:t>
            </a:r>
          </a:p>
          <a:p>
            <a:pPr marL="0" indent="0">
              <a:buNone/>
            </a:pPr>
            <a:r>
              <a:rPr lang="cs-CZ" dirty="0"/>
              <a:t>	datefromparts(Orderdatekey/10000,OrderDateKey%10000/100,1)</a:t>
            </a:r>
          </a:p>
          <a:p>
            <a:pPr marL="0" indent="0">
              <a:buNone/>
            </a:pPr>
            <a:r>
              <a:rPr lang="cs-CZ" dirty="0"/>
              <a:t>order by 1")</a:t>
            </a:r>
          </a:p>
          <a:p>
            <a:pPr marL="0" indent="0">
              <a:buNone/>
            </a:pPr>
            <a:r>
              <a:rPr lang="cs-CZ" dirty="0"/>
              <a:t> dataset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Načítání z SQL Serveru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25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79665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rm(list=ls())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Úklid v paměti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26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002936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 v SQL Serveru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27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08007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 v Azure ML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28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29497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SELECT</a:t>
            </a:r>
          </a:p>
          <a:p>
            <a:pPr marL="0" indent="0">
              <a:buNone/>
            </a:pPr>
            <a:r>
              <a:rPr lang="cs-CZ" dirty="0"/>
              <a:t>OrderDate = datefromparts(Orderdatekey/10000,OrderDateKey%10000/100,1)</a:t>
            </a:r>
          </a:p>
          <a:p>
            <a:pPr marL="0" indent="0">
              <a:buNone/>
            </a:pPr>
            <a:r>
              <a:rPr lang="cs-CZ" dirty="0"/>
              <a:t>,Sales = sum(f.salesamount)</a:t>
            </a:r>
          </a:p>
          <a:p>
            <a:pPr marL="0" indent="0">
              <a:buNone/>
            </a:pPr>
            <a:r>
              <a:rPr lang="cs-CZ" dirty="0"/>
              <a:t>FROM dbo.FactInternetSales f</a:t>
            </a:r>
          </a:p>
          <a:p>
            <a:pPr marL="0" indent="0">
              <a:buNone/>
            </a:pPr>
            <a:r>
              <a:rPr lang="cs-CZ" dirty="0"/>
              <a:t>GROUP BY</a:t>
            </a:r>
          </a:p>
          <a:p>
            <a:pPr marL="0" indent="0">
              <a:buNone/>
            </a:pPr>
            <a:r>
              <a:rPr lang="cs-CZ" dirty="0"/>
              <a:t>datefromparts(Orderdatekey/10000,OrderDateKey%10000/100,1)</a:t>
            </a:r>
          </a:p>
          <a:p>
            <a:pPr marL="0" indent="0">
              <a:buNone/>
            </a:pPr>
            <a:r>
              <a:rPr lang="cs-CZ" dirty="0"/>
              <a:t>order by 1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 v Power BI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29</a:t>
            </a:fld>
            <a:endParaRPr lang="en-GB" altLang="en-US"/>
          </a:p>
        </p:txBody>
      </p:sp>
      <p:pic>
        <p:nvPicPr>
          <p:cNvPr id="8194" name="Picture 2" descr="https://lh3.googleusercontent.com/hZnGgcBsCFohffigzQi8IvLlEXDKB3TLfGCmDE0evENUCKSIFaYI9SpO_MR9RmsEqFYwqBIHw4hrbwP4-kDUaTma3iuCjqFQlrj5Fnn593vPQ-kxuLEB31YfsAfbVaP4QCv26leY4gN4upIe9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6181" y="3140075"/>
            <a:ext cx="3295650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4464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 je </a:t>
            </a:r>
            <a:r>
              <a:rPr lang="cs-CZ" dirty="0"/>
              <a:t>implementací jazyka S (a nedělám si legraci</a:t>
            </a:r>
            <a:r>
              <a:rPr lang="en-US" dirty="0"/>
              <a:t>)</a:t>
            </a:r>
          </a:p>
          <a:p>
            <a:r>
              <a:rPr lang="cs-CZ" dirty="0"/>
              <a:t>Integrovaná sada softwaru pro práci s daty, výpočty a grafické zobrazení</a:t>
            </a:r>
          </a:p>
          <a:p>
            <a:r>
              <a:rPr lang="cs-CZ" dirty="0"/>
              <a:t>Open Source</a:t>
            </a:r>
          </a:p>
          <a:p>
            <a:r>
              <a:rPr lang="cs-CZ" dirty="0"/>
              <a:t>In – Memory &amp; Defaultně jedno jádro</a:t>
            </a:r>
          </a:p>
          <a:p>
            <a:r>
              <a:rPr lang="cs-CZ" dirty="0"/>
              <a:t>Rozšiřitelné prostředí</a:t>
            </a:r>
          </a:p>
          <a:p>
            <a:r>
              <a:rPr lang="cs-CZ" dirty="0"/>
              <a:t>r-project.org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</a:t>
            </a:r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557882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151" y="502256"/>
            <a:ext cx="8557507" cy="1193421"/>
          </a:xfrm>
        </p:spPr>
        <p:txBody>
          <a:bodyPr/>
          <a:lstStyle/>
          <a:p>
            <a:pPr defTabSz="1251682" eaLnBrk="1" fontAlgn="auto" hangingPunct="1">
              <a:defRPr/>
            </a:pPr>
            <a:r>
              <a:rPr lang="en-GB" dirty="0"/>
              <a:t>D</a:t>
            </a:r>
            <a:r>
              <a:rPr lang="cs-CZ" dirty="0"/>
              <a:t>ěkuji Vám za pozornost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56152" y="1316735"/>
            <a:ext cx="118384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Dotazy</a:t>
            </a:r>
            <a:r>
              <a:rPr lang="en-US" sz="2800" dirty="0"/>
              <a:t> </a:t>
            </a:r>
            <a:r>
              <a:rPr lang="cs-CZ" sz="2800" dirty="0"/>
              <a:t> teď, nebo později </a:t>
            </a:r>
            <a:r>
              <a:rPr lang="en-US" sz="2800" dirty="0"/>
              <a:t>u </a:t>
            </a:r>
            <a:r>
              <a:rPr lang="en-US" sz="2800" dirty="0" err="1"/>
              <a:t>st</a:t>
            </a:r>
            <a:r>
              <a:rPr lang="cs-CZ" sz="2800" dirty="0"/>
              <a:t>ánku Dixons Carphone CoE</a:t>
            </a:r>
          </a:p>
          <a:p>
            <a:endParaRPr lang="cs-CZ" sz="2800" dirty="0"/>
          </a:p>
          <a:p>
            <a:r>
              <a:rPr lang="cs-CZ" sz="2800" dirty="0"/>
              <a:t>Kontakty </a:t>
            </a:r>
          </a:p>
          <a:p>
            <a:r>
              <a:rPr lang="cs-CZ" sz="2800" dirty="0"/>
              <a:t>jiri</a:t>
            </a:r>
            <a:r>
              <a:rPr lang="en-US" sz="2800" dirty="0"/>
              <a:t>@neoral.cz</a:t>
            </a:r>
          </a:p>
          <a:p>
            <a:r>
              <a:rPr lang="en-US" sz="2800" dirty="0"/>
              <a:t>www.neoral.cz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Microsoft R Server </a:t>
            </a:r>
            <a:endParaRPr lang="cs-CZ" dirty="0"/>
          </a:p>
          <a:p>
            <a:pPr lvl="1"/>
            <a:r>
              <a:rPr lang="cs-CZ" dirty="0"/>
              <a:t>dříve Revolution R for Enterprise</a:t>
            </a:r>
          </a:p>
          <a:p>
            <a:pPr lvl="1"/>
            <a:r>
              <a:rPr lang="cs-CZ" dirty="0"/>
              <a:t>specializované konektory pr SQL Server, Hadoop, Oracle, Teradata ...</a:t>
            </a:r>
          </a:p>
          <a:p>
            <a:r>
              <a:rPr lang="cs-CZ" dirty="0"/>
              <a:t>Azure ML – používá R</a:t>
            </a:r>
            <a:r>
              <a:rPr lang="en-US" dirty="0"/>
              <a:t> intern</a:t>
            </a:r>
            <a:r>
              <a:rPr lang="cs-CZ" dirty="0"/>
              <a:t>ě</a:t>
            </a:r>
          </a:p>
          <a:p>
            <a:r>
              <a:rPr lang="cs-CZ" dirty="0"/>
              <a:t>Power BI</a:t>
            </a:r>
          </a:p>
          <a:p>
            <a:pPr lvl="1"/>
            <a:r>
              <a:rPr lang="cs-CZ" dirty="0"/>
              <a:t>R jako zdroj</a:t>
            </a:r>
          </a:p>
          <a:p>
            <a:pPr lvl="1"/>
            <a:r>
              <a:rPr lang="cs-CZ" dirty="0"/>
              <a:t>R vizualizace</a:t>
            </a:r>
          </a:p>
          <a:p>
            <a:pPr lvl="1"/>
            <a:r>
              <a:rPr lang="cs-CZ" dirty="0"/>
              <a:t>R pro čištění dat (nové)</a:t>
            </a:r>
          </a:p>
          <a:p>
            <a:r>
              <a:rPr lang="cs-CZ" dirty="0"/>
              <a:t>SQL Server</a:t>
            </a:r>
          </a:p>
          <a:p>
            <a:pPr lvl="1"/>
            <a:r>
              <a:rPr lang="cs-CZ" dirty="0"/>
              <a:t>volá R ze SQL Serveru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 </a:t>
            </a:r>
            <a:r>
              <a:rPr lang="en-US" dirty="0"/>
              <a:t>+</a:t>
            </a:r>
            <a:r>
              <a:rPr lang="cs-CZ" dirty="0"/>
              <a:t> Microsoft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7654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7853095"/>
              </p:ext>
            </p:extLst>
          </p:nvPr>
        </p:nvGraphicFramePr>
        <p:xfrm>
          <a:off x="850900" y="1927511"/>
          <a:ext cx="12118974" cy="4271391"/>
        </p:xfrm>
        <a:graphic>
          <a:graphicData uri="http://schemas.openxmlformats.org/drawingml/2006/table">
            <a:tbl>
              <a:tblPr/>
              <a:tblGrid>
                <a:gridCol w="4039658">
                  <a:extLst>
                    <a:ext uri="{9D8B030D-6E8A-4147-A177-3AD203B41FA5}">
                      <a16:colId xmlns:a16="http://schemas.microsoft.com/office/drawing/2014/main" val="3307905000"/>
                    </a:ext>
                  </a:extLst>
                </a:gridCol>
                <a:gridCol w="4039658">
                  <a:extLst>
                    <a:ext uri="{9D8B030D-6E8A-4147-A177-3AD203B41FA5}">
                      <a16:colId xmlns:a16="http://schemas.microsoft.com/office/drawing/2014/main" val="421899312"/>
                    </a:ext>
                  </a:extLst>
                </a:gridCol>
                <a:gridCol w="4039658">
                  <a:extLst>
                    <a:ext uri="{9D8B030D-6E8A-4147-A177-3AD203B41FA5}">
                      <a16:colId xmlns:a16="http://schemas.microsoft.com/office/drawing/2014/main" val="16595667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Operace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Operátor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Příklad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3926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Subtract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-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5 - 4 = 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64405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Add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+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5 + 4 = 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36016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Multiply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*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5 * 4 = 20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5384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Divide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/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5 / 4 = 1.25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50094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Raise to the power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^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5 ^ 4 = 625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0990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Modulus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%%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9 %% 4 = 1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09377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Integer division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%/%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9 %/% 4 = 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58512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Basic sequence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: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1:3 = 1, 2, 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87605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operátory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2316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4946784"/>
              </p:ext>
            </p:extLst>
          </p:nvPr>
        </p:nvGraphicFramePr>
        <p:xfrm>
          <a:off x="850162" y="1409701"/>
          <a:ext cx="12119811" cy="5307010"/>
        </p:xfrm>
        <a:graphic>
          <a:graphicData uri="http://schemas.openxmlformats.org/drawingml/2006/table">
            <a:tbl>
              <a:tblPr/>
              <a:tblGrid>
                <a:gridCol w="4039937">
                  <a:extLst>
                    <a:ext uri="{9D8B030D-6E8A-4147-A177-3AD203B41FA5}">
                      <a16:colId xmlns:a16="http://schemas.microsoft.com/office/drawing/2014/main" val="4024046443"/>
                    </a:ext>
                  </a:extLst>
                </a:gridCol>
                <a:gridCol w="4039937">
                  <a:extLst>
                    <a:ext uri="{9D8B030D-6E8A-4147-A177-3AD203B41FA5}">
                      <a16:colId xmlns:a16="http://schemas.microsoft.com/office/drawing/2014/main" val="3207476932"/>
                    </a:ext>
                  </a:extLst>
                </a:gridCol>
                <a:gridCol w="4039937">
                  <a:extLst>
                    <a:ext uri="{9D8B030D-6E8A-4147-A177-3AD203B41FA5}">
                      <a16:colId xmlns:a16="http://schemas.microsoft.com/office/drawing/2014/main" val="584298328"/>
                    </a:ext>
                  </a:extLst>
                </a:gridCol>
              </a:tblGrid>
              <a:tr h="347636">
                <a:tc>
                  <a:txBody>
                    <a:bodyPr/>
                    <a:lstStyle/>
                    <a:p>
                      <a:pPr algn="l"/>
                      <a:r>
                        <a:rPr lang="cs-CZ" sz="1800" dirty="0"/>
                        <a:t>Operace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/>
                        <a:t>Operátor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/>
                        <a:t>Příklad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2178141"/>
                  </a:ext>
                </a:extLst>
              </a:tr>
              <a:tr h="347636"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Less than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&lt;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5 &lt; 5 = FALSE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7043941"/>
                  </a:ext>
                </a:extLst>
              </a:tr>
              <a:tr h="628294">
                <a:tc>
                  <a:txBody>
                    <a:bodyPr/>
                    <a:lstStyle/>
                    <a:p>
                      <a:pPr algn="l"/>
                      <a:r>
                        <a:rPr lang="en-US" sz="1800"/>
                        <a:t>Less than or equal to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&lt;=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5 &lt;= 5 = TRUE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8628657"/>
                  </a:ext>
                </a:extLst>
              </a:tr>
              <a:tr h="347636">
                <a:tc>
                  <a:txBody>
                    <a:bodyPr/>
                    <a:lstStyle/>
                    <a:p>
                      <a:pPr algn="l"/>
                      <a:r>
                        <a:rPr lang="cs-CZ" sz="1800" dirty="0"/>
                        <a:t>Greater than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&gt;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5 &gt; 5 = FALSE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575979"/>
                  </a:ext>
                </a:extLst>
              </a:tr>
              <a:tr h="628294">
                <a:tc>
                  <a:txBody>
                    <a:bodyPr/>
                    <a:lstStyle/>
                    <a:p>
                      <a:pPr algn="l"/>
                      <a:r>
                        <a:rPr lang="en-US" sz="1800"/>
                        <a:t>Greater than or equal to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&gt;=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5 &gt;= 5 = TRUE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2328002"/>
                  </a:ext>
                </a:extLst>
              </a:tr>
              <a:tr h="908952"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Equal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all.equal()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/>
                        <a:t>all.equal(0.5 - 0.3,0.3 - 0.1) is TRUE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8883700"/>
                  </a:ext>
                </a:extLst>
              </a:tr>
              <a:tr h="1189610"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Exactly equal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==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(0.5 - 0.3) == (0.3 - 0.1) is FALSE, 2 == 2 is TRUE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5561956"/>
                  </a:ext>
                </a:extLst>
              </a:tr>
              <a:tr h="908952"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Not equal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!=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(0.5 - 0.3) != (0.3 - 0.1) is TRUE, 2 != 2 is FALSE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042390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6579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850900" y="3588607"/>
          <a:ext cx="12118974" cy="949198"/>
        </p:xfrm>
        <a:graphic>
          <a:graphicData uri="http://schemas.openxmlformats.org/drawingml/2006/table">
            <a:tbl>
              <a:tblPr/>
              <a:tblGrid>
                <a:gridCol w="4039658">
                  <a:extLst>
                    <a:ext uri="{9D8B030D-6E8A-4147-A177-3AD203B41FA5}">
                      <a16:colId xmlns:a16="http://schemas.microsoft.com/office/drawing/2014/main" val="2011230101"/>
                    </a:ext>
                  </a:extLst>
                </a:gridCol>
                <a:gridCol w="4039658">
                  <a:extLst>
                    <a:ext uri="{9D8B030D-6E8A-4147-A177-3AD203B41FA5}">
                      <a16:colId xmlns:a16="http://schemas.microsoft.com/office/drawing/2014/main" val="1043575320"/>
                    </a:ext>
                  </a:extLst>
                </a:gridCol>
                <a:gridCol w="4039658">
                  <a:extLst>
                    <a:ext uri="{9D8B030D-6E8A-4147-A177-3AD203B41FA5}">
                      <a16:colId xmlns:a16="http://schemas.microsoft.com/office/drawing/2014/main" val="28607050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Operace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Operátor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Příklad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54566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Create / update a variable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/>
                        <a:t>&lt;-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/>
                        <a:t>a &lt;- 10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2162050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Přiřazení do proměnné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2259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0178080"/>
              </p:ext>
            </p:extLst>
          </p:nvPr>
        </p:nvGraphicFramePr>
        <p:xfrm>
          <a:off x="850164" y="1409699"/>
          <a:ext cx="12119808" cy="5307015"/>
        </p:xfrm>
        <a:graphic>
          <a:graphicData uri="http://schemas.openxmlformats.org/drawingml/2006/table">
            <a:tbl>
              <a:tblPr/>
              <a:tblGrid>
                <a:gridCol w="4039936">
                  <a:extLst>
                    <a:ext uri="{9D8B030D-6E8A-4147-A177-3AD203B41FA5}">
                      <a16:colId xmlns:a16="http://schemas.microsoft.com/office/drawing/2014/main" val="1958340678"/>
                    </a:ext>
                  </a:extLst>
                </a:gridCol>
                <a:gridCol w="4039936">
                  <a:extLst>
                    <a:ext uri="{9D8B030D-6E8A-4147-A177-3AD203B41FA5}">
                      <a16:colId xmlns:a16="http://schemas.microsoft.com/office/drawing/2014/main" val="845235430"/>
                    </a:ext>
                  </a:extLst>
                </a:gridCol>
                <a:gridCol w="4039936">
                  <a:extLst>
                    <a:ext uri="{9D8B030D-6E8A-4147-A177-3AD203B41FA5}">
                      <a16:colId xmlns:a16="http://schemas.microsoft.com/office/drawing/2014/main" val="1838630774"/>
                    </a:ext>
                  </a:extLst>
                </a:gridCol>
              </a:tblGrid>
              <a:tr h="289959">
                <a:tc>
                  <a:txBody>
                    <a:bodyPr/>
                    <a:lstStyle/>
                    <a:p>
                      <a:pPr algn="l"/>
                      <a:r>
                        <a:rPr lang="cs-CZ" sz="1500" dirty="0"/>
                        <a:t>Operace</a:t>
                      </a:r>
                    </a:p>
                  </a:txBody>
                  <a:tcPr marL="55866" marR="55866" marT="27933" marB="27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500" dirty="0"/>
                        <a:t>Operátor</a:t>
                      </a:r>
                    </a:p>
                  </a:txBody>
                  <a:tcPr marL="55866" marR="55866" marT="27933" marB="27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500" dirty="0"/>
                        <a:t>Příklad</a:t>
                      </a:r>
                    </a:p>
                  </a:txBody>
                  <a:tcPr marL="55866" marR="55866" marT="27933" marB="27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8067357"/>
                  </a:ext>
                </a:extLst>
              </a:tr>
              <a:tr h="758145">
                <a:tc>
                  <a:txBody>
                    <a:bodyPr/>
                    <a:lstStyle/>
                    <a:p>
                      <a:pPr algn="l"/>
                      <a:r>
                        <a:rPr lang="en-US" sz="1500"/>
                        <a:t>Use public function from package</a:t>
                      </a:r>
                    </a:p>
                  </a:txBody>
                  <a:tcPr marL="55866" marR="55866" marT="27933" marB="27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500"/>
                        <a:t>::</a:t>
                      </a:r>
                    </a:p>
                  </a:txBody>
                  <a:tcPr marL="55866" marR="55866" marT="27933" marB="27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500"/>
                        <a:t>memisc::cases()</a:t>
                      </a:r>
                    </a:p>
                  </a:txBody>
                  <a:tcPr marL="55866" marR="55866" marT="27933" marB="27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608807"/>
                  </a:ext>
                </a:extLst>
              </a:tr>
              <a:tr h="758145">
                <a:tc>
                  <a:txBody>
                    <a:bodyPr/>
                    <a:lstStyle/>
                    <a:p>
                      <a:pPr algn="l"/>
                      <a:r>
                        <a:rPr lang="en-US" sz="1500"/>
                        <a:t>Use private function from package</a:t>
                      </a:r>
                    </a:p>
                  </a:txBody>
                  <a:tcPr marL="55866" marR="55866" marT="27933" marB="27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500"/>
                        <a:t>:::</a:t>
                      </a:r>
                    </a:p>
                  </a:txBody>
                  <a:tcPr marL="55866" marR="55866" marT="27933" marB="27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500"/>
                        <a:t>optiRum:::pounds_format()</a:t>
                      </a:r>
                    </a:p>
                  </a:txBody>
                  <a:tcPr marL="55866" marR="55866" marT="27933" marB="27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6523376"/>
                  </a:ext>
                </a:extLst>
              </a:tr>
              <a:tr h="992238">
                <a:tc>
                  <a:txBody>
                    <a:bodyPr/>
                    <a:lstStyle/>
                    <a:p>
                      <a:pPr algn="l"/>
                      <a:r>
                        <a:rPr lang="cs-CZ" sz="1500"/>
                        <a:t>Get a component e.g a data.frame column</a:t>
                      </a:r>
                    </a:p>
                  </a:txBody>
                  <a:tcPr marL="55866" marR="55866" marT="27933" marB="27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500"/>
                        <a:t>$</a:t>
                      </a:r>
                    </a:p>
                  </a:txBody>
                  <a:tcPr marL="55866" marR="55866" marT="27933" marB="27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500"/>
                        <a:t>iris$Sepal.Length</a:t>
                      </a:r>
                    </a:p>
                  </a:txBody>
                  <a:tcPr marL="55866" marR="55866" marT="27933" marB="27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2700146"/>
                  </a:ext>
                </a:extLst>
              </a:tr>
              <a:tr h="758145">
                <a:tc>
                  <a:txBody>
                    <a:bodyPr/>
                    <a:lstStyle/>
                    <a:p>
                      <a:pPr algn="l"/>
                      <a:r>
                        <a:rPr lang="en-US" sz="1500"/>
                        <a:t>Extract a property from a class</a:t>
                      </a:r>
                    </a:p>
                  </a:txBody>
                  <a:tcPr marL="55866" marR="55866" marT="27933" marB="27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500"/>
                        <a:t>@</a:t>
                      </a:r>
                    </a:p>
                  </a:txBody>
                  <a:tcPr marL="55866" marR="55866" marT="27933" marB="27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dirty="0"/>
                    </a:p>
                  </a:txBody>
                  <a:tcPr marL="55866" marR="55866" marT="27933" marB="27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3909400"/>
                  </a:ext>
                </a:extLst>
              </a:tr>
              <a:tr h="992238">
                <a:tc>
                  <a:txBody>
                    <a:bodyPr/>
                    <a:lstStyle/>
                    <a:p>
                      <a:pPr algn="l"/>
                      <a:r>
                        <a:rPr lang="en-US" sz="1500" dirty="0"/>
                        <a:t>Refer to positions in a </a:t>
                      </a:r>
                      <a:r>
                        <a:rPr lang="en-US" sz="1500" dirty="0" err="1"/>
                        <a:t>data.frame</a:t>
                      </a:r>
                      <a:r>
                        <a:rPr lang="en-US" sz="1500" dirty="0"/>
                        <a:t> or vector</a:t>
                      </a:r>
                    </a:p>
                  </a:txBody>
                  <a:tcPr marL="55866" marR="55866" marT="27933" marB="27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500"/>
                        <a:t>[ ]</a:t>
                      </a:r>
                    </a:p>
                  </a:txBody>
                  <a:tcPr marL="55866" marR="55866" marT="27933" marB="27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500" dirty="0"/>
                        <a:t>iris[5:10,1]</a:t>
                      </a:r>
                    </a:p>
                  </a:txBody>
                  <a:tcPr marL="55866" marR="55866" marT="27933" marB="27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321004"/>
                  </a:ext>
                </a:extLst>
              </a:tr>
              <a:tr h="758145">
                <a:tc>
                  <a:txBody>
                    <a:bodyPr/>
                    <a:lstStyle/>
                    <a:p>
                      <a:pPr algn="l"/>
                      <a:r>
                        <a:rPr lang="en-US" sz="1500"/>
                        <a:t>Refer to item in a list</a:t>
                      </a:r>
                    </a:p>
                  </a:txBody>
                  <a:tcPr marL="55866" marR="55866" marT="27933" marB="27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500"/>
                        <a:t>[[ ]]</a:t>
                      </a:r>
                    </a:p>
                  </a:txBody>
                  <a:tcPr marL="55866" marR="55866" marT="27933" marB="27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500" dirty="0"/>
                        <a:t>list(iris=iris,mtcars=mtcars)[["iris"]]</a:t>
                      </a:r>
                    </a:p>
                  </a:txBody>
                  <a:tcPr marL="55866" marR="55866" marT="27933" marB="2793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0921419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Accessors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5830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9918979"/>
              </p:ext>
            </p:extLst>
          </p:nvPr>
        </p:nvGraphicFramePr>
        <p:xfrm>
          <a:off x="850162" y="1409701"/>
          <a:ext cx="12119811" cy="5307010"/>
        </p:xfrm>
        <a:graphic>
          <a:graphicData uri="http://schemas.openxmlformats.org/drawingml/2006/table">
            <a:tbl>
              <a:tblPr/>
              <a:tblGrid>
                <a:gridCol w="4039937">
                  <a:extLst>
                    <a:ext uri="{9D8B030D-6E8A-4147-A177-3AD203B41FA5}">
                      <a16:colId xmlns:a16="http://schemas.microsoft.com/office/drawing/2014/main" val="548670432"/>
                    </a:ext>
                  </a:extLst>
                </a:gridCol>
                <a:gridCol w="4039937">
                  <a:extLst>
                    <a:ext uri="{9D8B030D-6E8A-4147-A177-3AD203B41FA5}">
                      <a16:colId xmlns:a16="http://schemas.microsoft.com/office/drawing/2014/main" val="2143553820"/>
                    </a:ext>
                  </a:extLst>
                </a:gridCol>
                <a:gridCol w="4039937">
                  <a:extLst>
                    <a:ext uri="{9D8B030D-6E8A-4147-A177-3AD203B41FA5}">
                      <a16:colId xmlns:a16="http://schemas.microsoft.com/office/drawing/2014/main" val="925884472"/>
                    </a:ext>
                  </a:extLst>
                </a:gridCol>
              </a:tblGrid>
              <a:tr h="347636">
                <a:tc>
                  <a:txBody>
                    <a:bodyPr/>
                    <a:lstStyle/>
                    <a:p>
                      <a:pPr algn="l"/>
                      <a:r>
                        <a:rPr lang="cs-CZ" sz="1800" dirty="0"/>
                        <a:t>Operace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/>
                        <a:t>Operátor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/>
                        <a:t>Příklad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4377370"/>
                  </a:ext>
                </a:extLst>
              </a:tr>
              <a:tr h="347636"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Less than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&lt;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5 &lt; 5 = FALSE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1410801"/>
                  </a:ext>
                </a:extLst>
              </a:tr>
              <a:tr h="628294">
                <a:tc>
                  <a:txBody>
                    <a:bodyPr/>
                    <a:lstStyle/>
                    <a:p>
                      <a:pPr algn="l"/>
                      <a:r>
                        <a:rPr lang="en-US" sz="1800"/>
                        <a:t>Less than or equal to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&lt;=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5 &lt;= 5 = TRUE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5983670"/>
                  </a:ext>
                </a:extLst>
              </a:tr>
              <a:tr h="347636"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Greater than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&gt;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5 &gt; 5 = FALSE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495776"/>
                  </a:ext>
                </a:extLst>
              </a:tr>
              <a:tr h="628294">
                <a:tc>
                  <a:txBody>
                    <a:bodyPr/>
                    <a:lstStyle/>
                    <a:p>
                      <a:pPr algn="l"/>
                      <a:r>
                        <a:rPr lang="en-US" sz="1800"/>
                        <a:t>Greater than or equal to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&gt;=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5 &gt;= 5 = TRUE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6251598"/>
                  </a:ext>
                </a:extLst>
              </a:tr>
              <a:tr h="908952"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Equal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all.equal()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/>
                        <a:t>all.equal(0.5 - 0.3,0.3 - 0.1) is TRUE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1494997"/>
                  </a:ext>
                </a:extLst>
              </a:tr>
              <a:tr h="1189610"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Exactly equal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==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/>
                        <a:t>(0.5 - 0.3) == (0.3 - 0.1) is FALSE, 2 == 2 is TRUE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2265448"/>
                  </a:ext>
                </a:extLst>
              </a:tr>
              <a:tr h="908952"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Not equal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/>
                        <a:t>!=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(0.5 - 0.3) != (0.3 - 0.1) is TRUE, 2 != 2 is FALSE</a:t>
                      </a:r>
                    </a:p>
                  </a:txBody>
                  <a:tcPr marL="66978" marR="66978" marT="33489" marB="3348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9007627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Logické operátory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 Page </a:t>
            </a:r>
            <a:fld id="{B9DDE0F9-6EDB-4936-9D37-3F95F07EAE29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5353934"/>
      </p:ext>
    </p:extLst>
  </p:cSld>
  <p:clrMapOvr>
    <a:masterClrMapping/>
  </p:clrMapOvr>
</p:sld>
</file>

<file path=ppt/theme/theme1.xml><?xml version="1.0" encoding="utf-8"?>
<a:theme xmlns:a="http://schemas.openxmlformats.org/drawingml/2006/main" name="Dixon Carphone PPT Template">
  <a:themeElements>
    <a:clrScheme name="Dixons Carphone">
      <a:dk1>
        <a:sysClr val="windowText" lastClr="000000"/>
      </a:dk1>
      <a:lt1>
        <a:sysClr val="window" lastClr="FFFFFF"/>
      </a:lt1>
      <a:dk2>
        <a:srgbClr val="0A1731"/>
      </a:dk2>
      <a:lt2>
        <a:srgbClr val="DADADA"/>
      </a:lt2>
      <a:accent1>
        <a:srgbClr val="008CA8"/>
      </a:accent1>
      <a:accent2>
        <a:srgbClr val="64B6E8"/>
      </a:accent2>
      <a:accent3>
        <a:srgbClr val="760045"/>
      </a:accent3>
      <a:accent4>
        <a:srgbClr val="6C8194"/>
      </a:accent4>
      <a:accent5>
        <a:srgbClr val="6127B2"/>
      </a:accent5>
      <a:accent6>
        <a:srgbClr val="FA2B0A"/>
      </a:accent6>
      <a:hlink>
        <a:srgbClr val="C7D900"/>
      </a:hlink>
      <a:folHlink>
        <a:srgbClr val="FFB12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A17EC2892CEA41A5F80FE8CCB7E540" ma:contentTypeVersion="0" ma:contentTypeDescription="Create a new document." ma:contentTypeScope="" ma:versionID="b941256f09cce74853028505ee18cec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38165bd286e76bb06c415c7b6a16ba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A30C9FC-20E2-4110-A772-B47C3CC411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11FADDD-2979-44B5-AF8C-55D4BB1C3615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Dixons%20Carphone%20PPT%20Template%20V2</Template>
  <TotalTime>3156</TotalTime>
  <Words>1150</Words>
  <Application>Microsoft Office PowerPoint</Application>
  <PresentationFormat>Custom</PresentationFormat>
  <Paragraphs>337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Arial Rounded MT Bold</vt:lpstr>
      <vt:lpstr>Calibri</vt:lpstr>
      <vt:lpstr>Courier New</vt:lpstr>
      <vt:lpstr>Dixon Carphone PPT Template</vt:lpstr>
      <vt:lpstr>R nejen v SQL Serveru</vt:lpstr>
      <vt:lpstr>Osnova</vt:lpstr>
      <vt:lpstr>R</vt:lpstr>
      <vt:lpstr>R + Microsoft</vt:lpstr>
      <vt:lpstr>Základní operátory</vt:lpstr>
      <vt:lpstr>Stavy</vt:lpstr>
      <vt:lpstr>Přiřazení do proměnné</vt:lpstr>
      <vt:lpstr>Accessors</vt:lpstr>
      <vt:lpstr>Logické operátory</vt:lpstr>
      <vt:lpstr>Meta-Operátory</vt:lpstr>
      <vt:lpstr>Datové typy</vt:lpstr>
      <vt:lpstr>Datové struktury</vt:lpstr>
      <vt:lpstr>Vektor - Tvorba</vt:lpstr>
      <vt:lpstr>Vektor - Filtrace</vt:lpstr>
      <vt:lpstr>Vektor - Update</vt:lpstr>
      <vt:lpstr>Vektor - Manipulace</vt:lpstr>
      <vt:lpstr>Vektor - Řazení</vt:lpstr>
      <vt:lpstr>Tabulka – Tvorba a filtrace</vt:lpstr>
      <vt:lpstr>Tabulka - Update</vt:lpstr>
      <vt:lpstr>Tabulka append</vt:lpstr>
      <vt:lpstr>Vizualizace</vt:lpstr>
      <vt:lpstr>ggplot2</vt:lpstr>
      <vt:lpstr>Pokračování</vt:lpstr>
      <vt:lpstr>Načítání z flat file</vt:lpstr>
      <vt:lpstr>Načítání z SQL Serveru</vt:lpstr>
      <vt:lpstr>Úklid v paměti</vt:lpstr>
      <vt:lpstr>R v SQL Serveru</vt:lpstr>
      <vt:lpstr>R v Azure ML</vt:lpstr>
      <vt:lpstr>R v Power BI</vt:lpstr>
      <vt:lpstr>Děkuji Vám za pozornost</vt:lpstr>
    </vt:vector>
  </TitlesOfParts>
  <Company>KnowHow @ DixonsRetail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Dixons Carphone</dc:title>
  <dc:creator>Keli Barnes</dc:creator>
  <cp:lastModifiedBy>Jiří Neoral</cp:lastModifiedBy>
  <cp:revision>34</cp:revision>
  <cp:lastPrinted>2014-07-31T11:04:12Z</cp:lastPrinted>
  <dcterms:created xsi:type="dcterms:W3CDTF">2014-08-07T08:53:45Z</dcterms:created>
  <dcterms:modified xsi:type="dcterms:W3CDTF">2016-08-16T09:18:42Z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0x0101001DA17EC2892CEA41A5F80FE8CCB7E540</vt:lpwstr>
  </property>
</Properties>
</file>