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137523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181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51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824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78121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7820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8049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81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27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175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30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49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67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50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181D5A-DC31-45D5-AD1F-071BCF56BAF2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FBA132D2-2362-41EC-8A8B-E3892C72194D}" type="slidenum">
              <a:rPr lang="cs-CZ" smtClean="0"/>
              <a:t>‹#›</a:t>
            </a:fld>
            <a:endParaRPr lang="cs-CZ"/>
          </a:p>
        </p:txBody>
      </p:sp>
      <p:grpSp>
        <p:nvGrpSpPr>
          <p:cNvPr id="24" name="Skupina 23"/>
          <p:cNvGrpSpPr/>
          <p:nvPr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311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net.microsoft.com/en-us/library/bb964712(v=sql.105).asp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geospatial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Prostorové datové typy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vladimir.muzny@dropman.cz</a:t>
            </a:r>
          </a:p>
        </p:txBody>
      </p:sp>
    </p:spTree>
    <p:extLst>
      <p:ext uri="{BB962C8B-B14F-4D97-AF65-F5344CB8AC3E}">
        <p14:creationId xmlns:p14="http://schemas.microsoft.com/office/powerpoint/2010/main" val="1278454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Běžné OGC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POINT()</a:t>
            </a:r>
          </a:p>
          <a:p>
            <a:r>
              <a:rPr lang="cs-CZ" dirty="0"/>
              <a:t>Plochy</a:t>
            </a:r>
          </a:p>
          <a:p>
            <a:pPr lvl="1"/>
            <a:r>
              <a:rPr lang="cs-CZ" dirty="0"/>
              <a:t>POLYGON()</a:t>
            </a:r>
          </a:p>
          <a:p>
            <a:pPr lvl="1"/>
            <a:r>
              <a:rPr lang="cs-CZ" dirty="0"/>
              <a:t>CURVEPOLYGON() (využívá </a:t>
            </a:r>
            <a:r>
              <a:rPr lang="cs-CZ" dirty="0" err="1"/>
              <a:t>Beziérovy</a:t>
            </a:r>
            <a:r>
              <a:rPr lang="cs-CZ" dirty="0"/>
              <a:t> křivky)</a:t>
            </a:r>
          </a:p>
          <a:p>
            <a:r>
              <a:rPr lang="cs-CZ" dirty="0"/>
              <a:t>Obvody</a:t>
            </a:r>
          </a:p>
          <a:p>
            <a:pPr lvl="1"/>
            <a:r>
              <a:rPr lang="cs-CZ" dirty="0"/>
              <a:t>LINESTRING()</a:t>
            </a:r>
          </a:p>
          <a:p>
            <a:pPr lvl="1"/>
            <a:r>
              <a:rPr lang="cs-CZ" dirty="0"/>
              <a:t>CIRCULARSTRING()</a:t>
            </a:r>
          </a:p>
          <a:p>
            <a:r>
              <a:rPr lang="cs-CZ" dirty="0"/>
              <a:t>Sjednocení více objektů</a:t>
            </a:r>
          </a:p>
          <a:p>
            <a:pPr lvl="1"/>
            <a:r>
              <a:rPr lang="cs-CZ" dirty="0"/>
              <a:t>GEOMETRYCOLLECTION()</a:t>
            </a:r>
          </a:p>
          <a:p>
            <a:r>
              <a:rPr lang="cs-CZ" dirty="0"/>
              <a:t>Ukázky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525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</a:t>
            </a:r>
            <a:r>
              <a:rPr lang="cs-CZ" dirty="0"/>
              <a:t>y </a:t>
            </a:r>
            <a:r>
              <a:rPr lang="cs-CZ" dirty="0" err="1"/>
              <a:t>spatial</a:t>
            </a:r>
            <a:r>
              <a:rPr lang="cs-CZ" dirty="0"/>
              <a:t> datových typů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jsou case-sensitive! (</a:t>
            </a:r>
            <a:r>
              <a:rPr lang="cs-CZ" dirty="0" err="1"/>
              <a:t>S</a:t>
            </a:r>
            <a:r>
              <a:rPr lang="cs-CZ" b="1" dirty="0" err="1">
                <a:solidFill>
                  <a:srgbClr val="FF0000"/>
                </a:solidFill>
              </a:rPr>
              <a:t>t</a:t>
            </a:r>
            <a:r>
              <a:rPr lang="cs-CZ" dirty="0" err="1"/>
              <a:t>Geom</a:t>
            </a:r>
            <a:r>
              <a:rPr lang="cs-CZ" dirty="0"/>
              <a:t>… nefunguje, musí být </a:t>
            </a:r>
            <a:r>
              <a:rPr lang="cs-CZ" dirty="0" err="1"/>
              <a:t>S</a:t>
            </a:r>
            <a:r>
              <a:rPr lang="cs-CZ" b="1" dirty="0" err="1">
                <a:solidFill>
                  <a:srgbClr val="FF0000"/>
                </a:solidFill>
              </a:rPr>
              <a:t>T</a:t>
            </a:r>
            <a:r>
              <a:rPr lang="cs-CZ" dirty="0" err="1"/>
              <a:t>Geom</a:t>
            </a:r>
            <a:r>
              <a:rPr lang="cs-CZ" dirty="0"/>
              <a:t>…)</a:t>
            </a:r>
          </a:p>
          <a:p>
            <a:r>
              <a:rPr lang="cs-CZ" dirty="0"/>
              <a:t>Metody podle OGC (prefix ST)</a:t>
            </a:r>
          </a:p>
          <a:p>
            <a:r>
              <a:rPr lang="cs-CZ" dirty="0"/>
              <a:t>Metody podle Microsoftu</a:t>
            </a:r>
          </a:p>
          <a:p>
            <a:endParaRPr lang="cs-CZ" dirty="0"/>
          </a:p>
          <a:p>
            <a:r>
              <a:rPr lang="cs-CZ" dirty="0"/>
              <a:t>Metody statické (syntax: typ::metoda)</a:t>
            </a:r>
          </a:p>
          <a:p>
            <a:r>
              <a:rPr lang="cs-CZ" dirty="0"/>
              <a:t>Metody instanční (syntax </a:t>
            </a:r>
            <a:r>
              <a:rPr lang="cs-CZ" dirty="0" err="1"/>
              <a:t>instance.metoda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 err="1"/>
              <a:t>Velmi</a:t>
            </a:r>
            <a:r>
              <a:rPr lang="en-US" dirty="0"/>
              <a:t> </a:t>
            </a:r>
            <a:r>
              <a:rPr lang="en-US" dirty="0" err="1"/>
              <a:t>podobn</a:t>
            </a:r>
            <a:r>
              <a:rPr lang="cs-CZ" dirty="0"/>
              <a:t>á sada pro geometry i </a:t>
            </a:r>
            <a:r>
              <a:rPr lang="cs-CZ" dirty="0" err="1"/>
              <a:t>geography</a:t>
            </a:r>
            <a:endParaRPr lang="cs-CZ" dirty="0"/>
          </a:p>
          <a:p>
            <a:pPr lvl="1"/>
            <a:r>
              <a:rPr lang="cs-CZ" dirty="0" err="1"/>
              <a:t>geography</a:t>
            </a:r>
            <a:r>
              <a:rPr lang="cs-CZ" dirty="0"/>
              <a:t> má navíc např. smysluplnou metodu </a:t>
            </a:r>
            <a:r>
              <a:rPr lang="cs-CZ" dirty="0" err="1"/>
              <a:t>STSrid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362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metody podle OGC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STIntersection</a:t>
            </a:r>
            <a:r>
              <a:rPr lang="cs-CZ" dirty="0"/>
              <a:t>: průnik dvou objektů</a:t>
            </a:r>
          </a:p>
          <a:p>
            <a:r>
              <a:rPr lang="cs-CZ" dirty="0" err="1"/>
              <a:t>STUnion</a:t>
            </a:r>
            <a:r>
              <a:rPr lang="cs-CZ" dirty="0"/>
              <a:t>: sjednocení dvou objektů</a:t>
            </a:r>
          </a:p>
          <a:p>
            <a:r>
              <a:rPr lang="cs-CZ" dirty="0" err="1"/>
              <a:t>STDifference</a:t>
            </a:r>
            <a:r>
              <a:rPr lang="cs-CZ" dirty="0"/>
              <a:t>: „rozdíl“ dvou objektů</a:t>
            </a:r>
          </a:p>
          <a:p>
            <a:r>
              <a:rPr lang="cs-CZ" dirty="0" err="1"/>
              <a:t>STDistance</a:t>
            </a:r>
            <a:r>
              <a:rPr lang="cs-CZ" dirty="0"/>
              <a:t>: nejkratší vzdálenost dvou objektů</a:t>
            </a:r>
          </a:p>
          <a:p>
            <a:endParaRPr lang="cs-CZ" dirty="0"/>
          </a:p>
          <a:p>
            <a:r>
              <a:rPr lang="cs-CZ" dirty="0" err="1"/>
              <a:t>STAsText</a:t>
            </a:r>
            <a:endParaRPr lang="cs-CZ" dirty="0"/>
          </a:p>
          <a:p>
            <a:r>
              <a:rPr lang="cs-CZ" dirty="0" err="1"/>
              <a:t>STAsBinary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STLength</a:t>
            </a:r>
            <a:r>
              <a:rPr lang="cs-CZ" dirty="0"/>
              <a:t>: obvod</a:t>
            </a:r>
          </a:p>
          <a:p>
            <a:r>
              <a:rPr lang="cs-CZ" dirty="0" err="1"/>
              <a:t>STArea</a:t>
            </a:r>
            <a:r>
              <a:rPr lang="cs-CZ" dirty="0"/>
              <a:t>: obsah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Uk</a:t>
            </a:r>
            <a:r>
              <a:rPr lang="cs-CZ" dirty="0" err="1"/>
              <a:t>ázky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435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cs-CZ" dirty="0" err="1"/>
              <a:t>ěkterá</a:t>
            </a:r>
            <a:r>
              <a:rPr lang="cs-CZ" dirty="0"/>
              <a:t> rozšíření by Microsoft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BufferWithTolerance</a:t>
            </a:r>
            <a:r>
              <a:rPr lang="cs-CZ" dirty="0"/>
              <a:t>: okolí objektu (doplněk </a:t>
            </a:r>
            <a:r>
              <a:rPr lang="cs-CZ" dirty="0" err="1"/>
              <a:t>STBuffer</a:t>
            </a:r>
            <a:r>
              <a:rPr lang="cs-CZ" dirty="0"/>
              <a:t>)</a:t>
            </a:r>
          </a:p>
          <a:p>
            <a:r>
              <a:rPr lang="cs-CZ" dirty="0" err="1"/>
              <a:t>Reduce</a:t>
            </a:r>
            <a:r>
              <a:rPr lang="cs-CZ" dirty="0"/>
              <a:t>: snaží se redukovat složitě skládaný objekt na jednodušší</a:t>
            </a:r>
          </a:p>
          <a:p>
            <a:r>
              <a:rPr lang="cs-CZ" dirty="0" err="1"/>
              <a:t>Parse</a:t>
            </a:r>
            <a:r>
              <a:rPr lang="cs-CZ" dirty="0"/>
              <a:t>: z řetězce se snaží vytvořit </a:t>
            </a:r>
            <a:r>
              <a:rPr lang="cs-CZ" dirty="0" err="1"/>
              <a:t>geotyp</a:t>
            </a:r>
            <a:r>
              <a:rPr lang="cs-CZ" dirty="0"/>
              <a:t> (podobně jako </a:t>
            </a:r>
            <a:r>
              <a:rPr lang="cs-CZ" dirty="0" err="1"/>
              <a:t>STGeomFromText</a:t>
            </a:r>
            <a:r>
              <a:rPr lang="cs-CZ" dirty="0"/>
              <a:t>)</a:t>
            </a:r>
          </a:p>
          <a:p>
            <a:r>
              <a:rPr lang="cs-CZ" dirty="0" err="1"/>
              <a:t>AsGml</a:t>
            </a:r>
            <a:r>
              <a:rPr lang="cs-CZ" dirty="0"/>
              <a:t>/</a:t>
            </a:r>
            <a:r>
              <a:rPr lang="cs-CZ" dirty="0" err="1"/>
              <a:t>GeomFromGml</a:t>
            </a:r>
            <a:r>
              <a:rPr lang="cs-CZ" dirty="0"/>
              <a:t>: výpis/vytvoření hodnoty </a:t>
            </a:r>
            <a:r>
              <a:rPr lang="cs-CZ" dirty="0" err="1"/>
              <a:t>geotypu</a:t>
            </a:r>
            <a:r>
              <a:rPr lang="cs-CZ" dirty="0"/>
              <a:t> v XML (GML) zápisu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251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Zpracování/zobrazení </a:t>
            </a:r>
            <a:r>
              <a:rPr lang="cs-CZ" dirty="0" err="1"/>
              <a:t>geotypů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REPORTING</a:t>
            </a:r>
          </a:p>
          <a:p>
            <a:r>
              <a:rPr lang="cs-CZ" dirty="0"/>
              <a:t>Tvorba vlastních map?</a:t>
            </a:r>
          </a:p>
          <a:p>
            <a:pPr lvl="1"/>
            <a:r>
              <a:rPr lang="cs-CZ" dirty="0"/>
              <a:t>Ukázka geometry (dílna)</a:t>
            </a:r>
          </a:p>
          <a:p>
            <a:pPr lvl="1"/>
            <a:r>
              <a:rPr lang="cs-CZ" dirty="0"/>
              <a:t>Ukázka </a:t>
            </a:r>
            <a:r>
              <a:rPr lang="cs-CZ" dirty="0" err="1"/>
              <a:t>geography</a:t>
            </a:r>
            <a:r>
              <a:rPr lang="cs-CZ" dirty="0"/>
              <a:t> (OSTRAVA!!!)</a:t>
            </a:r>
          </a:p>
          <a:p>
            <a:r>
              <a:rPr lang="cs-CZ" dirty="0"/>
              <a:t>Užití ESRI </a:t>
            </a:r>
            <a:r>
              <a:rPr lang="cs-CZ" dirty="0" err="1"/>
              <a:t>files</a:t>
            </a:r>
            <a:r>
              <a:rPr lang="cs-CZ" dirty="0"/>
              <a:t> do reportů (http://www.esri.com)</a:t>
            </a:r>
          </a:p>
          <a:p>
            <a:pPr lvl="1"/>
            <a:r>
              <a:rPr lang="cs-CZ" dirty="0"/>
              <a:t>ESRI: Společnost tvořící GIS mapové podklady</a:t>
            </a:r>
          </a:p>
          <a:p>
            <a:pPr lvl="1"/>
            <a:r>
              <a:rPr lang="cs-CZ" dirty="0"/>
              <a:t>Problém s výkonností (velikost ESRI </a:t>
            </a:r>
            <a:r>
              <a:rPr lang="cs-CZ" dirty="0" err="1"/>
              <a:t>files</a:t>
            </a:r>
            <a:r>
              <a:rPr lang="cs-CZ" dirty="0"/>
              <a:t> je neuvěřitelná)</a:t>
            </a:r>
          </a:p>
          <a:p>
            <a:r>
              <a:rPr lang="en-US" dirty="0" err="1"/>
              <a:t>PowerView</a:t>
            </a:r>
            <a:r>
              <a:rPr lang="en-US" dirty="0"/>
              <a:t>, </a:t>
            </a:r>
            <a:r>
              <a:rPr lang="cs-CZ" dirty="0" err="1"/>
              <a:t>PowerMap</a:t>
            </a:r>
            <a:endParaRPr lang="en-US" dirty="0"/>
          </a:p>
          <a:p>
            <a:pPr lvl="1"/>
            <a:r>
              <a:rPr lang="en-US" dirty="0"/>
              <a:t>U</a:t>
            </a:r>
            <a:r>
              <a:rPr lang="cs-CZ" dirty="0" err="1"/>
              <a:t>živatelsky</a:t>
            </a:r>
            <a:r>
              <a:rPr lang="cs-CZ" dirty="0"/>
              <a:t> vděčné, líbivé</a:t>
            </a:r>
          </a:p>
          <a:p>
            <a:pPr lvl="1"/>
            <a:r>
              <a:rPr lang="cs-CZ" dirty="0" err="1"/>
              <a:t>PowerMap</a:t>
            </a:r>
            <a:r>
              <a:rPr lang="cs-CZ" dirty="0"/>
              <a:t> končí v MP4 souboru jako animace</a:t>
            </a:r>
          </a:p>
          <a:p>
            <a:r>
              <a:rPr lang="cs-CZ" dirty="0"/>
              <a:t>Ukázka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905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cs-CZ" dirty="0" err="1"/>
              <a:t>ndexy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geotypy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5072555" cy="3538855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Zajištěna prostorovými indexy</a:t>
            </a:r>
          </a:p>
          <a:p>
            <a:r>
              <a:rPr lang="cs-CZ" dirty="0"/>
              <a:t>Struktura prostorového indexu (čtyřvrstvá hierarchie </a:t>
            </a:r>
            <a:r>
              <a:rPr lang="cs-CZ" dirty="0" err="1"/>
              <a:t>gridů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16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vytvoření prostorového indexu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existovat </a:t>
            </a:r>
            <a:r>
              <a:rPr lang="cs-CZ" dirty="0" err="1"/>
              <a:t>clustered</a:t>
            </a:r>
            <a:r>
              <a:rPr lang="cs-CZ" dirty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key</a:t>
            </a:r>
            <a:endParaRPr lang="cs-CZ" dirty="0"/>
          </a:p>
          <a:p>
            <a:r>
              <a:rPr lang="cs-CZ" dirty="0"/>
              <a:t>Nemohou být tvořeny nad indexovanými </a:t>
            </a:r>
            <a:r>
              <a:rPr lang="cs-CZ" dirty="0" err="1"/>
              <a:t>views</a:t>
            </a:r>
            <a:endParaRPr lang="cs-CZ" dirty="0"/>
          </a:p>
          <a:p>
            <a:r>
              <a:rPr lang="cs-CZ" dirty="0"/>
              <a:t>Max. množství 249 indexů nad jednou </a:t>
            </a:r>
            <a:r>
              <a:rPr lang="cs-CZ" dirty="0" err="1"/>
              <a:t>spatial</a:t>
            </a:r>
            <a:r>
              <a:rPr lang="cs-CZ" dirty="0"/>
              <a:t> položkou</a:t>
            </a:r>
          </a:p>
          <a:p>
            <a:pPr lvl="1"/>
            <a:r>
              <a:rPr lang="cs-CZ" dirty="0"/>
              <a:t>Může být užitečné v případě různého vzorkování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837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CREATE SPATIAL INDEX…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Index_name</a:t>
            </a:r>
            <a:r>
              <a:rPr lang="cs-CZ" dirty="0"/>
              <a:t> ON </a:t>
            </a:r>
            <a:r>
              <a:rPr lang="cs-CZ" dirty="0" err="1"/>
              <a:t>table_name</a:t>
            </a:r>
            <a:r>
              <a:rPr lang="cs-CZ" dirty="0"/>
              <a:t> (</a:t>
            </a:r>
            <a:r>
              <a:rPr lang="cs-CZ" dirty="0" err="1"/>
              <a:t>spatial_column_name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WITH</a:t>
            </a:r>
          </a:p>
          <a:p>
            <a:pPr marL="0" indent="0">
              <a:buNone/>
            </a:pPr>
            <a:r>
              <a:rPr lang="cs-CZ" dirty="0"/>
              <a:t>(</a:t>
            </a:r>
          </a:p>
          <a:p>
            <a:pPr marL="0" indent="0">
              <a:buNone/>
            </a:pPr>
            <a:r>
              <a:rPr lang="cs-CZ" dirty="0"/>
              <a:t>	BOUNDING_BOX = (</a:t>
            </a:r>
            <a:r>
              <a:rPr lang="cs-CZ" dirty="0" err="1"/>
              <a:t>minx</a:t>
            </a:r>
            <a:r>
              <a:rPr lang="cs-CZ" dirty="0"/>
              <a:t> = 0, miny = 0, </a:t>
            </a:r>
            <a:r>
              <a:rPr lang="cs-CZ" dirty="0" err="1"/>
              <a:t>maxx</a:t>
            </a:r>
            <a:r>
              <a:rPr lang="cs-CZ" dirty="0"/>
              <a:t> = 100, 			</a:t>
            </a:r>
            <a:r>
              <a:rPr lang="cs-CZ" dirty="0" err="1"/>
              <a:t>maxy</a:t>
            </a:r>
            <a:r>
              <a:rPr lang="cs-CZ" dirty="0"/>
              <a:t> = 0),</a:t>
            </a:r>
          </a:p>
          <a:p>
            <a:pPr marL="0" indent="0">
              <a:buNone/>
            </a:pPr>
            <a:r>
              <a:rPr lang="cs-CZ" dirty="0"/>
              <a:t>	GRIDS = (LOW, MEDIUM, MEDIUM, HIGH),</a:t>
            </a:r>
          </a:p>
          <a:p>
            <a:pPr marL="0" indent="0">
              <a:buNone/>
            </a:pPr>
            <a:r>
              <a:rPr lang="cs-CZ" dirty="0"/>
              <a:t>	CELLS_PER_OBJECT = 64</a:t>
            </a:r>
          </a:p>
          <a:p>
            <a:pPr marL="0" indent="0">
              <a:buNone/>
            </a:pP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351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Parametry </a:t>
            </a:r>
            <a:r>
              <a:rPr lang="cs-CZ" dirty="0" err="1"/>
              <a:t>spatial</a:t>
            </a:r>
            <a:r>
              <a:rPr lang="cs-CZ" dirty="0"/>
              <a:t> indexu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7"/>
            <a:ext cx="5308550" cy="3847964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BOUNDING: Říká, jak velký bude rastr objektu</a:t>
            </a:r>
          </a:p>
          <a:p>
            <a:pPr lvl="1"/>
            <a:r>
              <a:rPr lang="cs-CZ" dirty="0"/>
              <a:t>Samo o sobě bezrozměrná čísla</a:t>
            </a:r>
          </a:p>
          <a:p>
            <a:pPr lvl="1"/>
            <a:r>
              <a:rPr lang="cs-CZ" dirty="0"/>
              <a:t>Měl by být tak velký, aby pokryl většinu „prostoru“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562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Parametry </a:t>
            </a:r>
            <a:r>
              <a:rPr lang="cs-CZ" dirty="0" err="1"/>
              <a:t>spatial</a:t>
            </a:r>
            <a:r>
              <a:rPr lang="cs-CZ" dirty="0"/>
              <a:t> indexu II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GRIDS: počet buněk v každém </a:t>
            </a:r>
            <a:r>
              <a:rPr lang="cs-CZ" dirty="0" err="1"/>
              <a:t>levelu</a:t>
            </a:r>
            <a:endParaRPr lang="cs-CZ" dirty="0"/>
          </a:p>
          <a:p>
            <a:pPr lvl="1"/>
            <a:r>
              <a:rPr lang="cs-CZ" dirty="0"/>
              <a:t>LOW: 4x4 (=16 buněk)</a:t>
            </a:r>
          </a:p>
          <a:p>
            <a:pPr lvl="1"/>
            <a:r>
              <a:rPr lang="cs-CZ" dirty="0"/>
              <a:t>MEDIUM 8x8 (default)</a:t>
            </a:r>
          </a:p>
          <a:p>
            <a:pPr lvl="1"/>
            <a:r>
              <a:rPr lang="cs-CZ" dirty="0"/>
              <a:t>HIGH 16x16</a:t>
            </a:r>
          </a:p>
          <a:p>
            <a:r>
              <a:rPr lang="cs-CZ" dirty="0"/>
              <a:t>CELLS_PER_OBJECT: maximální počet buněk, do kterých se rozloží objekt</a:t>
            </a:r>
          </a:p>
          <a:p>
            <a:r>
              <a:rPr lang="cs-CZ" dirty="0"/>
              <a:t>SQL Server 2012+ umí použít automatické vzorkování </a:t>
            </a:r>
            <a:r>
              <a:rPr lang="cs-CZ" dirty="0" err="1"/>
              <a:t>gridu</a:t>
            </a:r>
            <a:endParaRPr lang="cs-CZ" dirty="0"/>
          </a:p>
          <a:p>
            <a:pPr lvl="1"/>
            <a:r>
              <a:rPr lang="cs-CZ" dirty="0"/>
              <a:t>Velká pomoc!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15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fungují </a:t>
            </a:r>
            <a:r>
              <a:rPr lang="cs-CZ" dirty="0" err="1"/>
              <a:t>spatial</a:t>
            </a:r>
            <a:r>
              <a:rPr lang="cs-CZ" dirty="0"/>
              <a:t> data </a:t>
            </a:r>
            <a:r>
              <a:rPr lang="cs-CZ" dirty="0" err="1"/>
              <a:t>types</a:t>
            </a:r>
            <a:endParaRPr lang="cs-CZ" dirty="0"/>
          </a:p>
          <a:p>
            <a:r>
              <a:rPr lang="cs-CZ" dirty="0"/>
              <a:t>OGC výrazy</a:t>
            </a:r>
          </a:p>
          <a:p>
            <a:r>
              <a:rPr lang="cs-CZ" dirty="0"/>
              <a:t>Ukázky práce s datovým typem geometry</a:t>
            </a:r>
          </a:p>
          <a:p>
            <a:r>
              <a:rPr lang="cs-CZ" dirty="0"/>
              <a:t>Užití prostorových datových typů v reportech</a:t>
            </a:r>
          </a:p>
          <a:p>
            <a:r>
              <a:rPr lang="cs-CZ" dirty="0" err="1"/>
              <a:t>Spatial</a:t>
            </a:r>
            <a:r>
              <a:rPr lang="cs-CZ" dirty="0"/>
              <a:t> indexace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92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Čtení </a:t>
            </a:r>
            <a:r>
              <a:rPr lang="cs-CZ" dirty="0" err="1"/>
              <a:t>spatial</a:t>
            </a:r>
            <a:r>
              <a:rPr lang="cs-CZ" dirty="0"/>
              <a:t> indexu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Tessellation</a:t>
            </a:r>
            <a:r>
              <a:rPr lang="cs-CZ" dirty="0"/>
              <a:t> (česky „mozaikování“)</a:t>
            </a:r>
          </a:p>
          <a:p>
            <a:pPr lvl="1"/>
            <a:r>
              <a:rPr lang="cs-CZ" dirty="0"/>
              <a:t>Čtení každé hodnoty ze </a:t>
            </a:r>
            <a:r>
              <a:rPr lang="cs-CZ" dirty="0" err="1"/>
              <a:t>spatial</a:t>
            </a:r>
            <a:r>
              <a:rPr lang="cs-CZ" dirty="0"/>
              <a:t> položky</a:t>
            </a:r>
          </a:p>
          <a:p>
            <a:pPr lvl="1"/>
            <a:r>
              <a:rPr lang="cs-CZ" dirty="0"/>
              <a:t>Aplikace pravidel</a:t>
            </a:r>
          </a:p>
          <a:p>
            <a:pPr lvl="2"/>
            <a:r>
              <a:rPr lang="cs-CZ" dirty="0" err="1"/>
              <a:t>Covering</a:t>
            </a:r>
            <a:r>
              <a:rPr lang="cs-CZ" dirty="0"/>
              <a:t> rule: objekt je přes celou buňku a není dále „mozaikován“</a:t>
            </a:r>
          </a:p>
          <a:p>
            <a:pPr lvl="2"/>
            <a:r>
              <a:rPr lang="cs-CZ" dirty="0" err="1"/>
              <a:t>Cells</a:t>
            </a:r>
            <a:r>
              <a:rPr lang="cs-CZ" dirty="0"/>
              <a:t>-per-</a:t>
            </a:r>
            <a:r>
              <a:rPr lang="cs-CZ" dirty="0" err="1"/>
              <a:t>object</a:t>
            </a:r>
            <a:r>
              <a:rPr lang="cs-CZ" dirty="0"/>
              <a:t> rule: aplikuje max. množství informací o objektu</a:t>
            </a:r>
          </a:p>
          <a:p>
            <a:pPr lvl="2"/>
            <a:r>
              <a:rPr lang="cs-CZ" dirty="0" err="1"/>
              <a:t>Deepest</a:t>
            </a:r>
            <a:r>
              <a:rPr lang="cs-CZ" dirty="0"/>
              <a:t>-cell rule: čte pouze „nejspodnější“ „mozaikované“ hodnoty o objektu</a:t>
            </a:r>
          </a:p>
          <a:p>
            <a:r>
              <a:rPr lang="cs-CZ" dirty="0"/>
              <a:t>Výborný článek: </a:t>
            </a:r>
            <a:r>
              <a:rPr lang="cs-CZ" dirty="0">
                <a:hlinkClick r:id="rId2"/>
              </a:rPr>
              <a:t>https://technet.microsoft.com/en-us/library/bb964712(v=sql.105).aspx</a:t>
            </a:r>
            <a:r>
              <a:rPr lang="cs-CZ" dirty="0"/>
              <a:t> (díky, autore)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172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</a:t>
            </a:r>
            <a:r>
              <a:rPr lang="cs-CZ" dirty="0" err="1"/>
              <a:t>spatial</a:t>
            </a:r>
            <a:r>
              <a:rPr lang="cs-CZ" dirty="0"/>
              <a:t> index pomůže?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určování vzájemných poloh nebo vzdáleností objektů</a:t>
            </a:r>
          </a:p>
          <a:p>
            <a:r>
              <a:rPr lang="cs-CZ" dirty="0"/>
              <a:t>geometry</a:t>
            </a:r>
          </a:p>
          <a:p>
            <a:pPr lvl="1"/>
            <a:r>
              <a:rPr lang="cs-CZ" dirty="0" err="1"/>
              <a:t>STIntersection</a:t>
            </a:r>
            <a:endParaRPr lang="cs-CZ" dirty="0"/>
          </a:p>
          <a:p>
            <a:pPr lvl="1"/>
            <a:r>
              <a:rPr lang="cs-CZ" dirty="0" err="1"/>
              <a:t>STTouch</a:t>
            </a:r>
            <a:endParaRPr lang="cs-CZ" dirty="0"/>
          </a:p>
          <a:p>
            <a:r>
              <a:rPr lang="cs-CZ" dirty="0" err="1"/>
              <a:t>geography</a:t>
            </a:r>
            <a:endParaRPr lang="cs-CZ" dirty="0"/>
          </a:p>
          <a:p>
            <a:pPr lvl="1"/>
            <a:r>
              <a:rPr lang="cs-CZ" dirty="0" err="1"/>
              <a:t>STIntersection</a:t>
            </a:r>
            <a:endParaRPr lang="cs-CZ" dirty="0"/>
          </a:p>
          <a:p>
            <a:pPr lvl="1"/>
            <a:r>
              <a:rPr lang="cs-CZ" dirty="0" err="1"/>
              <a:t>STEquals</a:t>
            </a:r>
            <a:endParaRPr lang="cs-CZ" dirty="0"/>
          </a:p>
          <a:p>
            <a:pPr lvl="1"/>
            <a:r>
              <a:rPr lang="cs-CZ" dirty="0" err="1"/>
              <a:t>STDistance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318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Metadata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sys.spatial_indexes</a:t>
            </a:r>
            <a:endParaRPr lang="cs-CZ" dirty="0"/>
          </a:p>
          <a:p>
            <a:r>
              <a:rPr lang="cs-CZ" dirty="0"/>
              <a:t>Uložené procedury</a:t>
            </a:r>
          </a:p>
          <a:p>
            <a:pPr lvl="1"/>
            <a:r>
              <a:rPr lang="cs-CZ" dirty="0" err="1"/>
              <a:t>sp_help_spatial_geometry_index</a:t>
            </a:r>
            <a:endParaRPr lang="cs-CZ" dirty="0"/>
          </a:p>
          <a:p>
            <a:pPr lvl="1"/>
            <a:r>
              <a:rPr lang="cs-CZ" dirty="0" err="1"/>
              <a:t>sp_help_spatial_geography_index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996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budovat/ladit </a:t>
            </a:r>
            <a:r>
              <a:rPr lang="cs-CZ" dirty="0" err="1"/>
              <a:t>spatial</a:t>
            </a:r>
            <a:r>
              <a:rPr lang="cs-CZ" dirty="0"/>
              <a:t> index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BOUNDING_BOX: záleží, jak jsou data „rozházená“ prostoru</a:t>
            </a:r>
          </a:p>
          <a:p>
            <a:pPr lvl="1"/>
            <a:r>
              <a:rPr lang="cs-CZ" dirty="0"/>
              <a:t>Např. většina zájmových objektů je na malé části celkové plochy „mapy“</a:t>
            </a:r>
          </a:p>
          <a:p>
            <a:r>
              <a:rPr lang="cs-CZ" dirty="0"/>
              <a:t>GRIDS</a:t>
            </a:r>
          </a:p>
          <a:p>
            <a:pPr lvl="1"/>
            <a:r>
              <a:rPr lang="cs-CZ" dirty="0"/>
              <a:t>Záleží na experimentu</a:t>
            </a:r>
          </a:p>
          <a:p>
            <a:pPr lvl="1"/>
            <a:r>
              <a:rPr lang="cs-CZ" dirty="0"/>
              <a:t>Úvaha říká, že chceme mít co nejvíce objektů v co nejmenším počtu buněk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809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kdy už (tam </a:t>
            </a:r>
            <a:r>
              <a:rPr lang="cs-CZ" dirty="0" err="1"/>
              <a:t>budem</a:t>
            </a:r>
            <a:r>
              <a:rPr lang="cs-CZ" dirty="0"/>
              <a:t>) budou novinky?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SQL 2016: </a:t>
            </a:r>
            <a:r>
              <a:rPr lang="cs-CZ" dirty="0" err="1"/>
              <a:t>It</a:t>
            </a:r>
            <a:r>
              <a:rPr lang="cs-CZ" dirty="0"/>
              <a:t> just </a:t>
            </a:r>
            <a:r>
              <a:rPr lang="cs-CZ" dirty="0" err="1"/>
              <a:t>runs</a:t>
            </a:r>
            <a:r>
              <a:rPr lang="cs-CZ" dirty="0"/>
              <a:t> </a:t>
            </a:r>
            <a:r>
              <a:rPr lang="cs-CZ" dirty="0" err="1"/>
              <a:t>faster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>
                <a:sym typeface="Wingdings" panose="05000000000000000000" pitchFamily="2" charset="2"/>
              </a:rPr>
              <a:t>Microsoft tvrdí, že </a:t>
            </a:r>
            <a:r>
              <a:rPr lang="cs-CZ" dirty="0" err="1">
                <a:sym typeface="Wingdings" panose="05000000000000000000" pitchFamily="2" charset="2"/>
              </a:rPr>
              <a:t>spatial</a:t>
            </a:r>
            <a:r>
              <a:rPr lang="cs-CZ" dirty="0">
                <a:sym typeface="Wingdings" panose="05000000000000000000" pitchFamily="2" charset="2"/>
              </a:rPr>
              <a:t> data </a:t>
            </a:r>
            <a:r>
              <a:rPr lang="cs-CZ" dirty="0" err="1">
                <a:sym typeface="Wingdings" panose="05000000000000000000" pitchFamily="2" charset="2"/>
              </a:rPr>
              <a:t>types</a:t>
            </a:r>
            <a:r>
              <a:rPr lang="cs-CZ" dirty="0">
                <a:sym typeface="Wingdings" panose="05000000000000000000" pitchFamily="2" charset="2"/>
              </a:rPr>
              <a:t> byly zrychleny 2.000x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Je to dáno tím, že původní implementace dělala v mnoha metodách vnitřně </a:t>
            </a:r>
            <a:r>
              <a:rPr lang="cs-CZ" dirty="0" err="1">
                <a:sym typeface="Wingdings" panose="05000000000000000000" pitchFamily="2" charset="2"/>
              </a:rPr>
              <a:t>PInvoke</a:t>
            </a:r>
            <a:r>
              <a:rPr lang="cs-CZ" dirty="0">
                <a:sym typeface="Wingdings" panose="05000000000000000000" pitchFamily="2" charset="2"/>
              </a:rPr>
              <a:t>/</a:t>
            </a:r>
            <a:r>
              <a:rPr lang="cs-CZ" dirty="0" err="1">
                <a:sym typeface="Wingdings" panose="05000000000000000000" pitchFamily="2" charset="2"/>
              </a:rPr>
              <a:t>PUnInvoke</a:t>
            </a:r>
            <a:r>
              <a:rPr lang="cs-CZ" dirty="0">
                <a:sym typeface="Wingdings" panose="05000000000000000000" pitchFamily="2" charset="2"/>
              </a:rPr>
              <a:t>, které bylo odstraněno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Pozn.: všimněte </a:t>
            </a:r>
            <a:r>
              <a:rPr lang="cs-CZ">
                <a:sym typeface="Wingdings" panose="05000000000000000000" pitchFamily="2" charset="2"/>
              </a:rPr>
              <a:t>si PERMISSION_SET = UNSAFE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764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Spatial</a:t>
            </a:r>
            <a:r>
              <a:rPr lang="cs-CZ" dirty="0"/>
              <a:t> data </a:t>
            </a:r>
            <a:r>
              <a:rPr lang="cs-CZ" dirty="0" err="1"/>
              <a:t>types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Dvojice datových typů napsaných v .NET (</a:t>
            </a:r>
            <a:r>
              <a:rPr lang="cs-CZ" dirty="0" err="1"/>
              <a:t>Microsoft.SqlServer.Types</a:t>
            </a:r>
            <a:r>
              <a:rPr lang="cs-CZ" dirty="0"/>
              <a:t>)</a:t>
            </a:r>
          </a:p>
          <a:p>
            <a:r>
              <a:rPr lang="cs-CZ" dirty="0"/>
              <a:t>Vnitřně binární formát, možná textová reprezentace</a:t>
            </a:r>
          </a:p>
          <a:p>
            <a:pPr lvl="1"/>
            <a:r>
              <a:rPr lang="cs-CZ" dirty="0"/>
              <a:t>.</a:t>
            </a:r>
            <a:r>
              <a:rPr lang="cs-CZ" dirty="0" err="1"/>
              <a:t>ToString</a:t>
            </a:r>
            <a:r>
              <a:rPr lang="cs-CZ" dirty="0"/>
              <a:t>()</a:t>
            </a:r>
          </a:p>
          <a:p>
            <a:pPr lvl="1"/>
            <a:r>
              <a:rPr lang="cs-CZ" dirty="0"/>
              <a:t>Statická metoda </a:t>
            </a:r>
            <a:r>
              <a:rPr lang="cs-CZ" dirty="0" err="1"/>
              <a:t>Parse</a:t>
            </a:r>
            <a:r>
              <a:rPr lang="cs-CZ" dirty="0"/>
              <a:t>(</a:t>
            </a:r>
            <a:r>
              <a:rPr lang="cs-CZ" dirty="0" err="1"/>
              <a:t>string</a:t>
            </a:r>
            <a:r>
              <a:rPr lang="cs-CZ" dirty="0"/>
              <a:t>)</a:t>
            </a:r>
          </a:p>
          <a:p>
            <a:r>
              <a:rPr lang="cs-CZ" dirty="0"/>
              <a:t>Geometry používá Euklidovský prostor (prosté 2D, SRID = 0)</a:t>
            </a:r>
          </a:p>
          <a:p>
            <a:r>
              <a:rPr lang="cs-CZ" dirty="0" err="1"/>
              <a:t>Geography</a:t>
            </a:r>
            <a:r>
              <a:rPr lang="cs-CZ" dirty="0"/>
              <a:t> respektuje zakřivení zeměkoule (SRID != 0)</a:t>
            </a:r>
          </a:p>
          <a:p>
            <a:pPr lvl="1"/>
            <a:r>
              <a:rPr lang="cs-CZ" dirty="0"/>
              <a:t>Od v. 2012 je možné „malovat“ objekt zasahující do obou polokoulí</a:t>
            </a:r>
            <a:endParaRPr lang="en-US" dirty="0"/>
          </a:p>
          <a:p>
            <a:pPr lvl="1"/>
            <a:r>
              <a:rPr lang="cs-CZ" dirty="0"/>
              <a:t>Záleží na </a:t>
            </a:r>
            <a:r>
              <a:rPr lang="cs-CZ" dirty="0" err="1"/>
              <a:t>cmtp</a:t>
            </a:r>
            <a:r>
              <a:rPr lang="cs-CZ" dirty="0"/>
              <a:t> </a:t>
            </a:r>
            <a:r>
              <a:rPr lang="cs-CZ" dirty="0" err="1"/>
              <a:t>levelu</a:t>
            </a:r>
            <a:r>
              <a:rPr lang="cs-CZ" dirty="0"/>
              <a:t> databáze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07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objektů ve </a:t>
            </a:r>
            <a:r>
              <a:rPr lang="cs-CZ" dirty="0" err="1"/>
              <a:t>spatial</a:t>
            </a:r>
            <a:r>
              <a:rPr lang="cs-CZ" dirty="0"/>
              <a:t> data </a:t>
            </a:r>
            <a:r>
              <a:rPr lang="cs-CZ" dirty="0" err="1"/>
              <a:t>types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073640" cy="4398350"/>
          </a:xfrm>
        </p:spPr>
      </p:pic>
    </p:spTree>
    <p:extLst>
      <p:ext uri="{BB962C8B-B14F-4D97-AF65-F5344CB8AC3E}">
        <p14:creationId xmlns:p14="http://schemas.microsoft.com/office/powerpoint/2010/main" val="332142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objektů…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Modré objekty jsou </a:t>
            </a:r>
            <a:r>
              <a:rPr lang="cs-CZ" dirty="0" err="1"/>
              <a:t>instancovatelné</a:t>
            </a:r>
            <a:r>
              <a:rPr lang="cs-CZ" dirty="0"/>
              <a:t> (lze s nimi pracovat)</a:t>
            </a:r>
          </a:p>
          <a:p>
            <a:r>
              <a:rPr lang="cs-CZ" dirty="0"/>
              <a:t>Žluté typy jsou „jen“ abstrakcemi</a:t>
            </a:r>
          </a:p>
          <a:p>
            <a:r>
              <a:rPr lang="cs-CZ" dirty="0"/>
              <a:t>Jednoduché typy:</a:t>
            </a:r>
          </a:p>
          <a:p>
            <a:pPr lvl="1"/>
            <a:r>
              <a:rPr lang="cs-CZ" dirty="0"/>
              <a:t>Point, </a:t>
            </a:r>
            <a:r>
              <a:rPr lang="cs-CZ" dirty="0" err="1"/>
              <a:t>LineString</a:t>
            </a:r>
            <a:r>
              <a:rPr lang="cs-CZ" dirty="0"/>
              <a:t>, </a:t>
            </a:r>
            <a:r>
              <a:rPr lang="cs-CZ" dirty="0" err="1"/>
              <a:t>CircularString</a:t>
            </a:r>
            <a:r>
              <a:rPr lang="cs-CZ" dirty="0"/>
              <a:t>, </a:t>
            </a:r>
            <a:r>
              <a:rPr lang="cs-CZ" dirty="0" err="1"/>
              <a:t>CompoundCurve</a:t>
            </a:r>
            <a:r>
              <a:rPr lang="cs-CZ" dirty="0"/>
              <a:t>, Polygon, </a:t>
            </a:r>
            <a:r>
              <a:rPr lang="cs-CZ" dirty="0" err="1"/>
              <a:t>CurvePolygon</a:t>
            </a:r>
            <a:endParaRPr lang="cs-CZ" dirty="0"/>
          </a:p>
          <a:p>
            <a:r>
              <a:rPr lang="cs-CZ" dirty="0"/>
              <a:t>Složené typy:</a:t>
            </a:r>
          </a:p>
          <a:p>
            <a:pPr lvl="1"/>
            <a:r>
              <a:rPr lang="cs-CZ" dirty="0" err="1"/>
              <a:t>MultiPoint</a:t>
            </a:r>
            <a:r>
              <a:rPr lang="cs-CZ" dirty="0"/>
              <a:t>, </a:t>
            </a:r>
            <a:r>
              <a:rPr lang="cs-CZ" dirty="0" err="1"/>
              <a:t>MultiLineString</a:t>
            </a:r>
            <a:r>
              <a:rPr lang="cs-CZ" dirty="0"/>
              <a:t>, </a:t>
            </a:r>
            <a:r>
              <a:rPr lang="cs-CZ" dirty="0" err="1"/>
              <a:t>MultiPolygon</a:t>
            </a:r>
            <a:r>
              <a:rPr lang="cs-CZ" dirty="0"/>
              <a:t>, </a:t>
            </a:r>
            <a:r>
              <a:rPr lang="cs-CZ" dirty="0" err="1"/>
              <a:t>GeometryCollection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9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se liší geometry a </a:t>
            </a:r>
            <a:r>
              <a:rPr lang="cs-CZ" dirty="0" err="1"/>
              <a:t>geography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03373882"/>
              </p:ext>
            </p:extLst>
          </p:nvPr>
        </p:nvGraphicFramePr>
        <p:xfrm>
          <a:off x="609600" y="1773238"/>
          <a:ext cx="5384799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933">
                  <a:extLst>
                    <a:ext uri="{9D8B030D-6E8A-4147-A177-3AD203B41FA5}">
                      <a16:colId xmlns:a16="http://schemas.microsoft.com/office/drawing/2014/main" val="1692995641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val="1096160763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val="2531970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Vlastnost</a:t>
                      </a:r>
                    </a:p>
                  </a:txBody>
                  <a:tcPr marL="46824" marR="468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Geometry</a:t>
                      </a:r>
                    </a:p>
                  </a:txBody>
                  <a:tcPr marL="46824" marR="46824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Geography</a:t>
                      </a:r>
                      <a:endParaRPr lang="cs-CZ" dirty="0"/>
                    </a:p>
                  </a:txBody>
                  <a:tcPr marL="46824" marR="46824"/>
                </a:tc>
                <a:extLst>
                  <a:ext uri="{0D108BD9-81ED-4DB2-BD59-A6C34878D82A}">
                    <a16:rowId xmlns:a16="http://schemas.microsoft.com/office/drawing/2014/main" val="3146635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Spojení</a:t>
                      </a:r>
                      <a:r>
                        <a:rPr lang="cs-CZ" baseline="0" dirty="0"/>
                        <a:t> vrcholů</a:t>
                      </a:r>
                      <a:endParaRPr lang="cs-CZ" dirty="0"/>
                    </a:p>
                  </a:txBody>
                  <a:tcPr marL="46824" marR="468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Úsečka</a:t>
                      </a:r>
                    </a:p>
                  </a:txBody>
                  <a:tcPr marL="46824" marR="468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Mírný</a:t>
                      </a:r>
                      <a:r>
                        <a:rPr lang="cs-CZ" baseline="0" dirty="0"/>
                        <a:t> elipsoid</a:t>
                      </a:r>
                      <a:endParaRPr lang="cs-CZ" dirty="0"/>
                    </a:p>
                  </a:txBody>
                  <a:tcPr marL="46824" marR="46824"/>
                </a:tc>
                <a:extLst>
                  <a:ext uri="{0D108BD9-81ED-4DB2-BD59-A6C34878D82A}">
                    <a16:rowId xmlns:a16="http://schemas.microsoft.com/office/drawing/2014/main" val="1684486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Měření vzdáleností</a:t>
                      </a:r>
                    </a:p>
                  </a:txBody>
                  <a:tcPr marL="46824" marR="468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Bezrozměrná jednotka (vlastní měřítko)</a:t>
                      </a:r>
                    </a:p>
                  </a:txBody>
                  <a:tcPr marL="46824" marR="468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 popisovány zeměpisnou šířkou a délkou, vzdálenosti typicky</a:t>
                      </a:r>
                      <a:r>
                        <a:rPr lang="cs-CZ" baseline="0" dirty="0"/>
                        <a:t> v metrech (ale mohou být míle)</a:t>
                      </a:r>
                      <a:endParaRPr lang="cs-CZ" dirty="0"/>
                    </a:p>
                  </a:txBody>
                  <a:tcPr marL="46824" marR="46824"/>
                </a:tc>
                <a:extLst>
                  <a:ext uri="{0D108BD9-81ED-4DB2-BD59-A6C34878D82A}">
                    <a16:rowId xmlns:a16="http://schemas.microsoft.com/office/drawing/2014/main" val="42192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Orientace v prostoru</a:t>
                      </a:r>
                    </a:p>
                  </a:txBody>
                  <a:tcPr marL="46824" marR="468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Není důležitá (sami si</a:t>
                      </a:r>
                      <a:r>
                        <a:rPr lang="cs-CZ" baseline="0" dirty="0"/>
                        <a:t> určíme počátek)</a:t>
                      </a:r>
                      <a:endParaRPr lang="cs-CZ" dirty="0"/>
                    </a:p>
                  </a:txBody>
                  <a:tcPr marL="46824" marR="468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Záleží na použité</a:t>
                      </a:r>
                      <a:r>
                        <a:rPr lang="cs-CZ" baseline="0" dirty="0"/>
                        <a:t> polokouli</a:t>
                      </a:r>
                      <a:endParaRPr lang="cs-CZ" dirty="0"/>
                    </a:p>
                  </a:txBody>
                  <a:tcPr marL="46824" marR="46824"/>
                </a:tc>
                <a:extLst>
                  <a:ext uri="{0D108BD9-81ED-4DB2-BD59-A6C34878D82A}">
                    <a16:rowId xmlns:a16="http://schemas.microsoft.com/office/drawing/2014/main" val="1102748558"/>
                  </a:ext>
                </a:extLst>
              </a:tr>
            </a:tbl>
          </a:graphicData>
        </a:graphic>
      </p:graphicFrame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Jinak je chování obou typů uniformní</a:t>
            </a:r>
          </a:p>
        </p:txBody>
      </p:sp>
    </p:spTree>
    <p:extLst>
      <p:ext uri="{BB962C8B-B14F-4D97-AF65-F5344CB8AC3E}">
        <p14:creationId xmlns:p14="http://schemas.microsoft.com/office/powerpoint/2010/main" val="226834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SRID – </a:t>
            </a:r>
            <a:r>
              <a:rPr lang="cs-CZ" dirty="0" err="1"/>
              <a:t>Spatial</a:t>
            </a:r>
            <a:r>
              <a:rPr lang="cs-CZ" dirty="0"/>
              <a:t> Reference </a:t>
            </a:r>
            <a:r>
              <a:rPr lang="cs-CZ" dirty="0" err="1"/>
              <a:t>IDs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SRID určuje geodetický systém použitý pro objekt</a:t>
            </a:r>
          </a:p>
          <a:p>
            <a:pPr lvl="1"/>
            <a:r>
              <a:rPr lang="cs-CZ" dirty="0"/>
              <a:t>Nultý poledník</a:t>
            </a:r>
          </a:p>
          <a:p>
            <a:pPr lvl="1"/>
            <a:r>
              <a:rPr lang="cs-CZ" dirty="0"/>
              <a:t>Míry metrické/imperiální</a:t>
            </a:r>
          </a:p>
          <a:p>
            <a:pPr lvl="1"/>
            <a:r>
              <a:rPr lang="cs-CZ" dirty="0" err="1"/>
              <a:t>Dayline</a:t>
            </a:r>
            <a:endParaRPr lang="cs-CZ" dirty="0"/>
          </a:p>
          <a:p>
            <a:pPr lvl="1"/>
            <a:r>
              <a:rPr lang="cs-CZ" dirty="0"/>
              <a:t>Převody jednotek</a:t>
            </a:r>
          </a:p>
          <a:p>
            <a:pPr lvl="1"/>
            <a:r>
              <a:rPr lang="cs-CZ" dirty="0"/>
              <a:t>Úhlové míry</a:t>
            </a:r>
          </a:p>
          <a:p>
            <a:r>
              <a:rPr lang="cs-CZ" dirty="0"/>
              <a:t>Velké </a:t>
            </a:r>
            <a:r>
              <a:rPr lang="cs-CZ" dirty="0" err="1"/>
              <a:t>množstí</a:t>
            </a:r>
            <a:r>
              <a:rPr lang="cs-CZ" dirty="0"/>
              <a:t> </a:t>
            </a:r>
            <a:r>
              <a:rPr lang="cs-CZ" dirty="0" err="1"/>
              <a:t>SRIDs</a:t>
            </a:r>
            <a:endParaRPr lang="cs-CZ" dirty="0"/>
          </a:p>
          <a:p>
            <a:pPr lvl="1"/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sys.spatial_reference_systems</a:t>
            </a:r>
            <a:endParaRPr lang="en-US" dirty="0"/>
          </a:p>
          <a:p>
            <a:pPr lvl="1"/>
            <a:r>
              <a:rPr lang="en-US" dirty="0"/>
              <a:t>4326 – </a:t>
            </a:r>
            <a:r>
              <a:rPr lang="en-US" dirty="0" err="1"/>
              <a:t>tzv</a:t>
            </a:r>
            <a:r>
              <a:rPr lang="en-US" dirty="0"/>
              <a:t>. WGS 84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cs-CZ" dirty="0">
                <a:sym typeface="Wingdings" panose="05000000000000000000" pitchFamily="2" charset="2"/>
              </a:rPr>
              <a:t> nám známý jako GPS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Dva objekty popsané různými </a:t>
            </a:r>
            <a:r>
              <a:rPr lang="cs-CZ" dirty="0" err="1">
                <a:sym typeface="Wingdings" panose="05000000000000000000" pitchFamily="2" charset="2"/>
              </a:rPr>
              <a:t>SRIDs</a:t>
            </a:r>
            <a:r>
              <a:rPr lang="cs-CZ" dirty="0">
                <a:sym typeface="Wingdings" panose="05000000000000000000" pitchFamily="2" charset="2"/>
              </a:rPr>
              <a:t> jsou neporovnatelné!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09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OGC: Open </a:t>
            </a:r>
            <a:r>
              <a:rPr lang="cs-CZ" dirty="0" err="1"/>
              <a:t>Geospatial</a:t>
            </a:r>
            <a:r>
              <a:rPr lang="cs-CZ" dirty="0"/>
              <a:t> </a:t>
            </a:r>
            <a:r>
              <a:rPr lang="cs-CZ" dirty="0" err="1"/>
              <a:t>Consorcium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http://www.opengeospatial.com</a:t>
            </a:r>
            <a:endParaRPr lang="cs-CZ" dirty="0"/>
          </a:p>
          <a:p>
            <a:r>
              <a:rPr lang="cs-CZ" dirty="0"/>
              <a:t>Orgán, který „normalizuje“ způsob popisu plošných objektů</a:t>
            </a:r>
          </a:p>
          <a:p>
            <a:pPr lvl="1"/>
            <a:r>
              <a:rPr lang="cs-CZ" dirty="0"/>
              <a:t>OGC výrazy</a:t>
            </a:r>
          </a:p>
          <a:p>
            <a:r>
              <a:rPr lang="cs-CZ" dirty="0"/>
              <a:t>Microsoft implementuje OGC standardy do popisu </a:t>
            </a:r>
            <a:r>
              <a:rPr lang="cs-CZ" dirty="0" err="1"/>
              <a:t>spatial</a:t>
            </a:r>
            <a:r>
              <a:rPr lang="cs-CZ" dirty="0"/>
              <a:t> hodnot</a:t>
            </a:r>
          </a:p>
          <a:p>
            <a:r>
              <a:rPr lang="cs-CZ" dirty="0"/>
              <a:t>Microsoft rozšiřuje některé schopnosti standardů OGC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05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OGC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SQL Server zadávány jako řetězec nebo jako Binary</a:t>
            </a:r>
          </a:p>
          <a:p>
            <a:pPr lvl="1"/>
            <a:r>
              <a:rPr lang="cs-CZ" dirty="0" err="1"/>
              <a:t>STGeomFromWKB</a:t>
            </a:r>
            <a:r>
              <a:rPr lang="cs-CZ" dirty="0"/>
              <a:t>()</a:t>
            </a:r>
          </a:p>
          <a:p>
            <a:r>
              <a:rPr lang="cs-CZ" dirty="0"/>
              <a:t>Nebo „prohnány“ vhodnou funkcí </a:t>
            </a:r>
          </a:p>
          <a:p>
            <a:pPr lvl="1"/>
            <a:r>
              <a:rPr lang="cs-CZ" dirty="0"/>
              <a:t>geometry::</a:t>
            </a:r>
            <a:r>
              <a:rPr lang="cs-CZ" dirty="0" err="1"/>
              <a:t>STGeomFromText</a:t>
            </a:r>
            <a:r>
              <a:rPr lang="cs-CZ" dirty="0"/>
              <a:t>(</a:t>
            </a:r>
            <a:r>
              <a:rPr lang="cs-CZ" dirty="0" err="1"/>
              <a:t>string</a:t>
            </a:r>
            <a:r>
              <a:rPr lang="cs-CZ" dirty="0"/>
              <a:t>, 0)</a:t>
            </a:r>
          </a:p>
          <a:p>
            <a:pPr lvl="1"/>
            <a:r>
              <a:rPr lang="cs-CZ" dirty="0"/>
              <a:t>geometry::</a:t>
            </a:r>
            <a:r>
              <a:rPr lang="cs-CZ" dirty="0" err="1"/>
              <a:t>Parse</a:t>
            </a:r>
            <a:r>
              <a:rPr lang="cs-CZ" dirty="0"/>
              <a:t>(</a:t>
            </a:r>
            <a:r>
              <a:rPr lang="cs-CZ" dirty="0" err="1"/>
              <a:t>string</a:t>
            </a:r>
            <a:r>
              <a:rPr lang="cs-CZ" dirty="0"/>
              <a:t>)</a:t>
            </a:r>
          </a:p>
          <a:p>
            <a:r>
              <a:rPr lang="cs-CZ" dirty="0"/>
              <a:t>Nebo se dá využít implicitní konverze</a:t>
            </a:r>
          </a:p>
          <a:p>
            <a:pPr lvl="1"/>
            <a:r>
              <a:rPr lang="cs-CZ" dirty="0" err="1"/>
              <a:t>Declare</a:t>
            </a:r>
            <a:r>
              <a:rPr lang="cs-CZ" dirty="0"/>
              <a:t> @g geometry = </a:t>
            </a:r>
            <a:r>
              <a:rPr lang="en-US" dirty="0"/>
              <a:t>‘</a:t>
            </a:r>
            <a:r>
              <a:rPr lang="cs-CZ" dirty="0"/>
              <a:t>výraz</a:t>
            </a:r>
            <a:r>
              <a:rPr lang="en-US" dirty="0"/>
              <a:t>’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285737"/>
      </p:ext>
    </p:extLst>
  </p:cSld>
  <p:clrMapOvr>
    <a:masterClrMapping/>
  </p:clrMapOvr>
</p:sld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WUG - template 2016</Template>
  <TotalTime>24</TotalTime>
  <Words>882</Words>
  <Application>Microsoft Office PowerPoint</Application>
  <PresentationFormat>Širokoúhlá obrazovka</PresentationFormat>
  <Paragraphs>175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Segoe UI</vt:lpstr>
      <vt:lpstr>Segoe UI Semibold</vt:lpstr>
      <vt:lpstr>Wingdings</vt:lpstr>
      <vt:lpstr>Gopas 1  (3 barvy)</vt:lpstr>
      <vt:lpstr>Prostorové datové typy</vt:lpstr>
      <vt:lpstr>Obsah</vt:lpstr>
      <vt:lpstr>Spatial data types</vt:lpstr>
      <vt:lpstr>Model objektů ve spatial data types</vt:lpstr>
      <vt:lpstr>Model objektů…</vt:lpstr>
      <vt:lpstr>Čím se liší geometry a geography</vt:lpstr>
      <vt:lpstr>SRID – Spatial Reference IDs</vt:lpstr>
      <vt:lpstr>OGC: Open Geospatial Consorcium</vt:lpstr>
      <vt:lpstr>OGC výrazy</vt:lpstr>
      <vt:lpstr>Běžné OGC výrazy</vt:lpstr>
      <vt:lpstr>Metody spatial datových typů</vt:lpstr>
      <vt:lpstr>Některé metody podle OGC</vt:lpstr>
      <vt:lpstr>Některá rozšíření by Microsoft</vt:lpstr>
      <vt:lpstr>Zpracování/zobrazení geotypů</vt:lpstr>
      <vt:lpstr>Indexy nad geotypy</vt:lpstr>
      <vt:lpstr>Podmínky vytvoření prostorového indexu</vt:lpstr>
      <vt:lpstr>CREATE SPATIAL INDEX…</vt:lpstr>
      <vt:lpstr>Parametry spatial indexu</vt:lpstr>
      <vt:lpstr>Parametry spatial indexu II</vt:lpstr>
      <vt:lpstr>Čtení spatial indexu</vt:lpstr>
      <vt:lpstr>Kde spatial index pomůže?</vt:lpstr>
      <vt:lpstr>Metadata</vt:lpstr>
      <vt:lpstr>Jak budovat/ladit spatial index</vt:lpstr>
      <vt:lpstr>A kdy už (tam budem) budou novinky?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Prostorové datové typy</dc:title>
  <dc:creator>Vladimír Mužný</dc:creator>
  <cp:lastModifiedBy>Vladimír Mužný</cp:lastModifiedBy>
  <cp:revision>25</cp:revision>
  <dcterms:created xsi:type="dcterms:W3CDTF">2016-08-09T18:09:05Z</dcterms:created>
  <dcterms:modified xsi:type="dcterms:W3CDTF">2016-08-16T13:01:18Z</dcterms:modified>
</cp:coreProperties>
</file>