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59" r:id="rId8"/>
    <p:sldId id="260" r:id="rId9"/>
    <p:sldId id="268" r:id="rId10"/>
    <p:sldId id="269" r:id="rId11"/>
    <p:sldId id="270" r:id="rId12"/>
    <p:sldId id="271" r:id="rId13"/>
    <p:sldId id="265" r:id="rId14"/>
    <p:sldId id="266" r:id="rId15"/>
    <p:sldId id="267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5241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455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93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082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7443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5112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072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84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3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6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24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21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1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4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0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1F53B6-0502-45C9-A332-1B901987B584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04AC0B10-3CF9-42A7-8B5A-ABFE1421D1E7}" type="slidenum">
              <a:rPr lang="cs-CZ" smtClean="0"/>
              <a:t>‹#›</a:t>
            </a:fld>
            <a:endParaRPr lang="cs-CZ"/>
          </a:p>
        </p:txBody>
      </p:sp>
      <p:grpSp>
        <p:nvGrpSpPr>
          <p:cNvPr id="24" name="Skupina 23"/>
          <p:cNvGrpSpPr/>
          <p:nvPr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08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Zpracování XML a JSON dat na MS SQL Serveru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vladimir.muzny@dropman.cz</a:t>
            </a:r>
          </a:p>
        </p:txBody>
      </p:sp>
    </p:spTree>
    <p:extLst>
      <p:ext uri="{BB962C8B-B14F-4D97-AF65-F5344CB8AC3E}">
        <p14:creationId xmlns:p14="http://schemas.microsoft.com/office/powerpoint/2010/main" val="996440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 realizace na SQL Serveru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SELECT * FROM OPENXML(@</a:t>
            </a:r>
            <a:r>
              <a:rPr lang="en-US" sz="3200" dirty="0" err="1"/>
              <a:t>docHandler</a:t>
            </a:r>
            <a:r>
              <a:rPr lang="en-US" sz="3200" dirty="0"/>
              <a:t>, </a:t>
            </a:r>
            <a:r>
              <a:rPr lang="en-US" sz="2900" i="1" dirty="0"/>
              <a:t>‘</a:t>
            </a:r>
            <a:r>
              <a:rPr lang="en-US" sz="2900" i="1" dirty="0" err="1"/>
              <a:t>base_path</a:t>
            </a:r>
            <a:r>
              <a:rPr lang="en-US" sz="2900" i="1" dirty="0"/>
              <a:t>’</a:t>
            </a:r>
            <a:r>
              <a:rPr lang="en-US" sz="3200" dirty="0"/>
              <a:t>,</a:t>
            </a:r>
            <a:r>
              <a:rPr lang="en-US" sz="2900" i="1" dirty="0"/>
              <a:t> </a:t>
            </a:r>
            <a:r>
              <a:rPr lang="en-US" sz="3200" dirty="0"/>
              <a:t>0)</a:t>
            </a:r>
          </a:p>
          <a:p>
            <a:pPr marL="457200" lvl="1" indent="0">
              <a:buNone/>
            </a:pPr>
            <a:r>
              <a:rPr lang="en-US" sz="3200" dirty="0"/>
              <a:t>WITH</a:t>
            </a:r>
          </a:p>
          <a:p>
            <a:pPr marL="457200" lvl="1" indent="0">
              <a:buNone/>
            </a:pPr>
            <a:r>
              <a:rPr lang="en-US" sz="3200" dirty="0"/>
              <a:t>(</a:t>
            </a:r>
          </a:p>
          <a:p>
            <a:pPr marL="457200" lvl="1" indent="0">
              <a:buNone/>
            </a:pPr>
            <a:r>
              <a:rPr lang="cs-CZ" sz="2900" i="1" dirty="0" err="1"/>
              <a:t>Název_sloupce</a:t>
            </a:r>
            <a:r>
              <a:rPr lang="cs-CZ" sz="2900" i="1" dirty="0"/>
              <a:t> </a:t>
            </a:r>
            <a:r>
              <a:rPr lang="cs-CZ" sz="2900" i="1" dirty="0" err="1"/>
              <a:t>datový_typ</a:t>
            </a:r>
            <a:r>
              <a:rPr lang="cs-CZ" sz="2900" i="1" dirty="0"/>
              <a:t>	</a:t>
            </a:r>
            <a:r>
              <a:rPr lang="en-US" sz="2900" i="1" dirty="0"/>
              <a:t>‘</a:t>
            </a:r>
            <a:r>
              <a:rPr lang="cs-CZ" sz="2900" i="1" dirty="0"/>
              <a:t>volitelně cesta k hodnotě</a:t>
            </a:r>
            <a:r>
              <a:rPr lang="en-US" sz="2900" i="1" dirty="0"/>
              <a:t>’</a:t>
            </a:r>
            <a:r>
              <a:rPr lang="cs-CZ" sz="2900" i="1" dirty="0"/>
              <a:t>,</a:t>
            </a:r>
          </a:p>
          <a:p>
            <a:pPr marL="457200" lvl="1" indent="0">
              <a:buNone/>
            </a:pPr>
            <a:r>
              <a:rPr lang="cs-CZ" sz="2900" i="1" dirty="0"/>
              <a:t>…</a:t>
            </a:r>
            <a:endParaRPr lang="en-US" sz="2900" i="1" dirty="0"/>
          </a:p>
          <a:p>
            <a:pPr marL="457200" lvl="1" indent="0">
              <a:buNone/>
            </a:pPr>
            <a:r>
              <a:rPr lang="en-US" sz="3200" dirty="0"/>
              <a:t>)</a:t>
            </a:r>
          </a:p>
          <a:p>
            <a:pPr marL="457200" lvl="1" indent="0">
              <a:buNone/>
            </a:pPr>
            <a:r>
              <a:rPr lang="cs-CZ" sz="3200" dirty="0"/>
              <a:t>Pokud není uveden popis struktury, </a:t>
            </a:r>
            <a:r>
              <a:rPr lang="en-US" sz="3200" dirty="0" err="1"/>
              <a:t>vrac</a:t>
            </a:r>
            <a:r>
              <a:rPr lang="cs-CZ" sz="3200" dirty="0"/>
              <a:t>í samotnou strukturu, a ještě pomalu!</a:t>
            </a:r>
            <a:endParaRPr lang="en-US" sz="3200" dirty="0"/>
          </a:p>
          <a:p>
            <a:pPr marL="0" indent="0">
              <a:buNone/>
            </a:pPr>
            <a:r>
              <a:rPr lang="cs-CZ" dirty="0"/>
              <a:t>							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5492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SAX </a:t>
            </a:r>
            <a:r>
              <a:rPr lang="en-US" dirty="0" err="1"/>
              <a:t>na</a:t>
            </a:r>
            <a:r>
              <a:rPr lang="en-US" dirty="0"/>
              <a:t> SQL </a:t>
            </a:r>
            <a:r>
              <a:rPr lang="en-US" dirty="0" err="1"/>
              <a:t>Serveru</a:t>
            </a:r>
            <a:r>
              <a:rPr lang="cs-CZ" dirty="0"/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Metody</a:t>
            </a:r>
            <a:r>
              <a:rPr lang="en-US" dirty="0"/>
              <a:t> </a:t>
            </a:r>
            <a:r>
              <a:rPr lang="cs-CZ" dirty="0"/>
              <a:t>přímo na datovém typu </a:t>
            </a:r>
            <a:r>
              <a:rPr lang="cs-CZ" dirty="0" err="1"/>
              <a:t>xml</a:t>
            </a:r>
            <a:endParaRPr lang="cs-CZ" dirty="0"/>
          </a:p>
          <a:p>
            <a:pPr lvl="1"/>
            <a:r>
              <a:rPr lang="en-US" dirty="0"/>
              <a:t>@</a:t>
            </a:r>
            <a:r>
              <a:rPr lang="en-US" dirty="0" err="1"/>
              <a:t>mojeXml.nazev_metody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 err="1"/>
              <a:t>ýčet</a:t>
            </a:r>
            <a:r>
              <a:rPr lang="cs-CZ" dirty="0"/>
              <a:t> běžných metod:</a:t>
            </a:r>
          </a:p>
          <a:p>
            <a:pPr lvl="1"/>
            <a:r>
              <a:rPr lang="en-US" dirty="0"/>
              <a:t>v</a:t>
            </a:r>
            <a:r>
              <a:rPr lang="cs-CZ" dirty="0" err="1"/>
              <a:t>alue</a:t>
            </a:r>
            <a:r>
              <a:rPr lang="cs-CZ" dirty="0"/>
              <a:t>(</a:t>
            </a:r>
            <a:r>
              <a:rPr lang="en-US" dirty="0"/>
              <a:t>‘</a:t>
            </a:r>
            <a:r>
              <a:rPr lang="en-US" dirty="0" err="1"/>
              <a:t>xPath</a:t>
            </a:r>
            <a:r>
              <a:rPr lang="en-US" dirty="0"/>
              <a:t>’, ‘return </a:t>
            </a:r>
            <a:r>
              <a:rPr lang="en-US" dirty="0" err="1"/>
              <a:t>sql</a:t>
            </a:r>
            <a:r>
              <a:rPr lang="en-US" dirty="0"/>
              <a:t> server type’</a:t>
            </a:r>
            <a:r>
              <a:rPr lang="cs-CZ" dirty="0"/>
              <a:t>)</a:t>
            </a:r>
            <a:r>
              <a:rPr lang="en-US" dirty="0"/>
              <a:t>: </a:t>
            </a:r>
            <a:r>
              <a:rPr lang="en-US" dirty="0" err="1"/>
              <a:t>vrac</a:t>
            </a:r>
            <a:r>
              <a:rPr lang="cs-CZ" dirty="0"/>
              <a:t>í hodnotu uzlu</a:t>
            </a:r>
          </a:p>
          <a:p>
            <a:pPr lvl="1"/>
            <a:r>
              <a:rPr lang="cs-CZ" dirty="0" err="1"/>
              <a:t>exist</a:t>
            </a:r>
            <a:r>
              <a:rPr lang="cs-CZ" dirty="0"/>
              <a:t>(</a:t>
            </a:r>
            <a:r>
              <a:rPr lang="en-US" dirty="0"/>
              <a:t>‘</a:t>
            </a:r>
            <a:r>
              <a:rPr lang="en-US" dirty="0" err="1"/>
              <a:t>xPath</a:t>
            </a:r>
            <a:r>
              <a:rPr lang="en-US" dirty="0"/>
              <a:t>’</a:t>
            </a:r>
            <a:r>
              <a:rPr lang="cs-CZ" dirty="0"/>
              <a:t>): vrací 0 nebo 1 podle toho, zda uzel (resp. hodnota uzlu) existuje</a:t>
            </a:r>
          </a:p>
          <a:p>
            <a:pPr lvl="1"/>
            <a:r>
              <a:rPr lang="cs-CZ" dirty="0" err="1"/>
              <a:t>nodes</a:t>
            </a:r>
            <a:r>
              <a:rPr lang="cs-CZ" dirty="0"/>
              <a:t>(</a:t>
            </a:r>
            <a:r>
              <a:rPr lang="en-US" dirty="0"/>
              <a:t>‘</a:t>
            </a:r>
            <a:r>
              <a:rPr lang="en-US" dirty="0" err="1"/>
              <a:t>xPa</a:t>
            </a:r>
            <a:r>
              <a:rPr lang="cs-CZ" dirty="0" err="1"/>
              <a:t>th</a:t>
            </a:r>
            <a:r>
              <a:rPr lang="en-US" dirty="0"/>
              <a:t>’</a:t>
            </a:r>
            <a:r>
              <a:rPr lang="cs-CZ" dirty="0"/>
              <a:t>): vytváří </a:t>
            </a:r>
            <a:r>
              <a:rPr lang="cs-CZ" dirty="0" err="1"/>
              <a:t>subset</a:t>
            </a:r>
            <a:r>
              <a:rPr lang="cs-CZ" dirty="0"/>
              <a:t> XML (klauzule FROM)</a:t>
            </a:r>
          </a:p>
          <a:p>
            <a:pPr lvl="1"/>
            <a:r>
              <a:rPr lang="cs-CZ" dirty="0" err="1"/>
              <a:t>query</a:t>
            </a:r>
            <a:r>
              <a:rPr lang="cs-CZ" dirty="0"/>
              <a:t>(</a:t>
            </a:r>
            <a:r>
              <a:rPr lang="en-US" dirty="0"/>
              <a:t>‘</a:t>
            </a:r>
            <a:r>
              <a:rPr lang="cs-CZ" dirty="0" err="1"/>
              <a:t>xQuery</a:t>
            </a:r>
            <a:r>
              <a:rPr lang="en-US" dirty="0"/>
              <a:t>’</a:t>
            </a:r>
            <a:r>
              <a:rPr lang="cs-CZ" dirty="0"/>
              <a:t>)</a:t>
            </a:r>
            <a:r>
              <a:rPr lang="en-US" dirty="0"/>
              <a:t>: m</a:t>
            </a:r>
            <a:r>
              <a:rPr lang="cs-CZ" dirty="0" err="1"/>
              <a:t>ůže</a:t>
            </a:r>
            <a:r>
              <a:rPr lang="cs-CZ" dirty="0"/>
              <a:t> vytvořit nové XML („transformaci“)</a:t>
            </a:r>
          </a:p>
          <a:p>
            <a:pPr lvl="1"/>
            <a:r>
              <a:rPr lang="cs-CZ" dirty="0" err="1"/>
              <a:t>modify</a:t>
            </a:r>
            <a:r>
              <a:rPr lang="cs-CZ" dirty="0"/>
              <a:t>(</a:t>
            </a:r>
            <a:r>
              <a:rPr lang="en-US" dirty="0"/>
              <a:t>‘</a:t>
            </a:r>
            <a:r>
              <a:rPr lang="en-US" dirty="0" err="1"/>
              <a:t>xQuery</a:t>
            </a:r>
            <a:r>
              <a:rPr lang="en-US" dirty="0"/>
              <a:t>’</a:t>
            </a:r>
            <a:r>
              <a:rPr lang="cs-CZ" dirty="0"/>
              <a:t>): může modifikovat obsah</a:t>
            </a:r>
          </a:p>
        </p:txBody>
      </p:sp>
    </p:spTree>
    <p:extLst>
      <p:ext uri="{BB962C8B-B14F-4D97-AF65-F5344CB8AC3E}">
        <p14:creationId xmlns:p14="http://schemas.microsoft.com/office/powerpoint/2010/main" val="290445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SAX na SQL Serveru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/>
              <a:t>Zpracování více XML hodnot najednou (celý sloupec tabulky)</a:t>
            </a:r>
          </a:p>
          <a:p>
            <a:pPr lvl="1"/>
            <a:r>
              <a:rPr lang="cs-CZ" dirty="0"/>
              <a:t>Nepotřebuje přípravu a úklid</a:t>
            </a:r>
          </a:p>
          <a:p>
            <a:pPr lvl="1"/>
            <a:r>
              <a:rPr lang="cs-CZ" dirty="0"/>
              <a:t>Malá paměťová náročnost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Poněkud méně přehledný zápis</a:t>
            </a:r>
          </a:p>
          <a:p>
            <a:pPr lvl="1"/>
            <a:r>
              <a:rPr lang="cs-CZ" dirty="0"/>
              <a:t>Zpomaluje</a:t>
            </a:r>
          </a:p>
          <a:p>
            <a:pPr lvl="2"/>
            <a:r>
              <a:rPr lang="cs-CZ" dirty="0"/>
              <a:t>Léčba XML indexy</a:t>
            </a:r>
          </a:p>
          <a:p>
            <a:pPr lvl="2"/>
            <a:r>
              <a:rPr lang="cs-CZ" dirty="0"/>
              <a:t>Použití XML schémat v deklaraci XML sloupců</a:t>
            </a:r>
          </a:p>
          <a:p>
            <a:pPr marL="914400" lvl="2" indent="0">
              <a:buNone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						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978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JSON „DOM“ na SQL Serveru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Rowsetová</a:t>
            </a:r>
            <a:r>
              <a:rPr lang="cs-CZ" dirty="0"/>
              <a:t> funkce OPENJSON()</a:t>
            </a:r>
          </a:p>
          <a:p>
            <a:r>
              <a:rPr lang="cs-CZ" dirty="0"/>
              <a:t>Bez WITH vždy vrací výsledek s těmito položkami</a:t>
            </a:r>
          </a:p>
          <a:p>
            <a:pPr lvl="1"/>
            <a:r>
              <a:rPr lang="cs-CZ" dirty="0" err="1"/>
              <a:t>Key</a:t>
            </a:r>
            <a:r>
              <a:rPr lang="cs-CZ" dirty="0"/>
              <a:t>: název klíče (i když je to pole objektů, pak </a:t>
            </a:r>
            <a:r>
              <a:rPr lang="cs-CZ" dirty="0" err="1"/>
              <a:t>string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Value</a:t>
            </a:r>
            <a:r>
              <a:rPr lang="cs-CZ" dirty="0"/>
              <a:t>: hodnota klíče (i když je to celý objekt, pak </a:t>
            </a:r>
            <a:r>
              <a:rPr lang="cs-CZ" dirty="0" err="1"/>
              <a:t>string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Type: nešikovná enumerace</a:t>
            </a:r>
          </a:p>
          <a:p>
            <a:pPr lvl="2"/>
            <a:r>
              <a:rPr lang="cs-CZ" dirty="0"/>
              <a:t>0: </a:t>
            </a:r>
            <a:r>
              <a:rPr lang="cs-CZ" dirty="0" err="1"/>
              <a:t>null</a:t>
            </a:r>
            <a:endParaRPr lang="cs-CZ" dirty="0"/>
          </a:p>
          <a:p>
            <a:pPr lvl="2"/>
            <a:r>
              <a:rPr lang="cs-CZ" dirty="0"/>
              <a:t>1: </a:t>
            </a:r>
            <a:r>
              <a:rPr lang="cs-CZ" dirty="0" err="1"/>
              <a:t>string</a:t>
            </a:r>
            <a:endParaRPr lang="cs-CZ" dirty="0"/>
          </a:p>
          <a:p>
            <a:pPr lvl="2"/>
            <a:r>
              <a:rPr lang="cs-CZ" dirty="0"/>
              <a:t>2: </a:t>
            </a:r>
            <a:r>
              <a:rPr lang="cs-CZ" dirty="0" err="1"/>
              <a:t>int</a:t>
            </a:r>
            <a:endParaRPr lang="cs-CZ" dirty="0"/>
          </a:p>
          <a:p>
            <a:pPr lvl="2"/>
            <a:r>
              <a:rPr lang="cs-CZ" dirty="0"/>
              <a:t>3: </a:t>
            </a:r>
            <a:r>
              <a:rPr lang="cs-CZ" dirty="0" err="1"/>
              <a:t>bool</a:t>
            </a:r>
            <a:endParaRPr lang="cs-CZ" dirty="0"/>
          </a:p>
          <a:p>
            <a:pPr lvl="2"/>
            <a:r>
              <a:rPr lang="cs-CZ" dirty="0"/>
              <a:t>4: </a:t>
            </a:r>
            <a:r>
              <a:rPr lang="cs-CZ" dirty="0" err="1"/>
              <a:t>array</a:t>
            </a:r>
            <a:r>
              <a:rPr lang="cs-CZ" dirty="0"/>
              <a:t> (</a:t>
            </a:r>
            <a:r>
              <a:rPr lang="cs-CZ" dirty="0" err="1"/>
              <a:t>string</a:t>
            </a:r>
            <a:r>
              <a:rPr lang="cs-CZ" dirty="0"/>
              <a:t> JSON </a:t>
            </a:r>
            <a:r>
              <a:rPr lang="cs-CZ" dirty="0" err="1"/>
              <a:t>format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5: </a:t>
            </a:r>
            <a:r>
              <a:rPr lang="cs-CZ" dirty="0" err="1"/>
              <a:t>object</a:t>
            </a:r>
            <a:r>
              <a:rPr lang="cs-CZ" dirty="0"/>
              <a:t> (</a:t>
            </a:r>
            <a:r>
              <a:rPr lang="cs-CZ" dirty="0" err="1"/>
              <a:t>string</a:t>
            </a:r>
            <a:r>
              <a:rPr lang="cs-CZ" dirty="0"/>
              <a:t> JSON </a:t>
            </a:r>
            <a:r>
              <a:rPr lang="cs-CZ" dirty="0" err="1"/>
              <a:t>format</a:t>
            </a:r>
            <a:r>
              <a:rPr lang="cs-CZ" dirty="0"/>
              <a:t>)</a:t>
            </a:r>
          </a:p>
          <a:p>
            <a:r>
              <a:rPr lang="cs-CZ" dirty="0"/>
              <a:t>WITH: formátuje „pěknou“ výsledkovou sadu</a:t>
            </a:r>
          </a:p>
          <a:p>
            <a:pPr lvl="1"/>
            <a:r>
              <a:rPr lang="cs-CZ" dirty="0"/>
              <a:t>AS JSON, když některé sloupce mají zůstat validní JSON</a:t>
            </a:r>
          </a:p>
        </p:txBody>
      </p:sp>
    </p:spTree>
    <p:extLst>
      <p:ext uri="{BB962C8B-B14F-4D97-AF65-F5344CB8AC3E}">
        <p14:creationId xmlns:p14="http://schemas.microsoft.com/office/powerpoint/2010/main" val="151590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JSON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Používány ve funkcích</a:t>
            </a:r>
          </a:p>
          <a:p>
            <a:r>
              <a:rPr lang="en-US" dirty="0"/>
              <a:t>$ </a:t>
            </a:r>
            <a:r>
              <a:rPr lang="en-US" dirty="0" err="1"/>
              <a:t>kontextov</a:t>
            </a:r>
            <a:r>
              <a:rPr lang="cs-CZ" dirty="0"/>
              <a:t>ý prvek</a:t>
            </a:r>
          </a:p>
          <a:p>
            <a:pPr lvl="1"/>
            <a:r>
              <a:rPr lang="en-US" dirty="0"/>
              <a:t>$.</a:t>
            </a:r>
            <a:r>
              <a:rPr lang="en-US" dirty="0" err="1"/>
              <a:t>klic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$.”</a:t>
            </a:r>
            <a:r>
              <a:rPr lang="en-US" dirty="0" err="1"/>
              <a:t>viceslovny</a:t>
            </a:r>
            <a:r>
              <a:rPr lang="en-US" dirty="0"/>
              <a:t> </a:t>
            </a:r>
            <a:r>
              <a:rPr lang="en-US" dirty="0" err="1"/>
              <a:t>klic</a:t>
            </a:r>
            <a:r>
              <a:rPr lang="en-US" dirty="0"/>
              <a:t>”</a:t>
            </a:r>
            <a:endParaRPr lang="cs-CZ" dirty="0"/>
          </a:p>
          <a:p>
            <a:r>
              <a:rPr lang="en-US" dirty="0"/>
              <a:t>[]</a:t>
            </a:r>
            <a:r>
              <a:rPr lang="cs-CZ" dirty="0"/>
              <a:t> </a:t>
            </a:r>
            <a:r>
              <a:rPr lang="cs-CZ" dirty="0" err="1"/>
              <a:t>indexer</a:t>
            </a:r>
            <a:r>
              <a:rPr lang="cs-CZ" dirty="0"/>
              <a:t> pole</a:t>
            </a:r>
          </a:p>
          <a:p>
            <a:pPr lvl="1"/>
            <a:r>
              <a:rPr lang="cs-CZ" dirty="0"/>
              <a:t>Indexováno od 0</a:t>
            </a:r>
          </a:p>
          <a:p>
            <a:pPr lvl="1"/>
            <a:r>
              <a:rPr lang="cs-CZ" dirty="0"/>
              <a:t>Lze použít jako </a:t>
            </a:r>
            <a:r>
              <a:rPr lang="cs-CZ" dirty="0" err="1"/>
              <a:t>atribut_typu_pole</a:t>
            </a:r>
            <a:r>
              <a:rPr lang="en-US" dirty="0"/>
              <a:t>[0]</a:t>
            </a:r>
            <a:r>
              <a:rPr lang="cs-CZ" dirty="0"/>
              <a:t>: celý objekt</a:t>
            </a:r>
          </a:p>
          <a:p>
            <a:pPr lvl="1"/>
            <a:r>
              <a:rPr lang="cs-CZ" dirty="0"/>
              <a:t>Nebo jako </a:t>
            </a:r>
            <a:r>
              <a:rPr lang="cs-CZ" dirty="0" err="1"/>
              <a:t>atribut_typu_pole</a:t>
            </a:r>
            <a:r>
              <a:rPr lang="en-US" dirty="0"/>
              <a:t>[0].</a:t>
            </a:r>
            <a:r>
              <a:rPr lang="en-US" dirty="0" err="1"/>
              <a:t>klic</a:t>
            </a:r>
            <a:r>
              <a:rPr lang="cs-CZ" dirty="0"/>
              <a:t>: jednotlivá hodnota</a:t>
            </a:r>
            <a:endParaRPr lang="en-US" dirty="0"/>
          </a:p>
          <a:p>
            <a:r>
              <a:rPr lang="en-US" dirty="0"/>
              <a:t>P</a:t>
            </a:r>
            <a:r>
              <a:rPr lang="cs-CZ" dirty="0" err="1"/>
              <a:t>řísnost</a:t>
            </a:r>
            <a:r>
              <a:rPr lang="cs-CZ" dirty="0"/>
              <a:t> výrazů</a:t>
            </a:r>
          </a:p>
          <a:p>
            <a:pPr lvl="1"/>
            <a:r>
              <a:rPr lang="cs-CZ" dirty="0" err="1"/>
              <a:t>lax</a:t>
            </a:r>
            <a:r>
              <a:rPr lang="cs-CZ" dirty="0"/>
              <a:t>: neexistující cesta vrátí NULL (default)</a:t>
            </a:r>
          </a:p>
          <a:p>
            <a:pPr lvl="1"/>
            <a:r>
              <a:rPr lang="cs-CZ" dirty="0" err="1"/>
              <a:t>strict</a:t>
            </a:r>
            <a:r>
              <a:rPr lang="cs-CZ" dirty="0"/>
              <a:t>: neexistující cesta vrátí </a:t>
            </a:r>
            <a:r>
              <a:rPr lang="cs-CZ" dirty="0" err="1"/>
              <a:t>error</a:t>
            </a:r>
            <a:endParaRPr lang="cs-CZ" dirty="0"/>
          </a:p>
          <a:p>
            <a:r>
              <a:rPr lang="cs-CZ" dirty="0"/>
              <a:t>Řešení </a:t>
            </a:r>
            <a:r>
              <a:rPr lang="cs-CZ"/>
              <a:t>duplicit atributů: </a:t>
            </a:r>
            <a:r>
              <a:rPr lang="cs-CZ" dirty="0"/>
              <a:t>JSON výraz vrátí první výskyt klíče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946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JSON funkce do klauzule SELECT (JSON „SAX“)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Jsou schopny zpracovat JSON hodnoty z celého sloupce v tabulce</a:t>
            </a:r>
          </a:p>
          <a:p>
            <a:r>
              <a:rPr lang="cs-CZ" dirty="0"/>
              <a:t>JSON_VALUE()</a:t>
            </a:r>
          </a:p>
          <a:p>
            <a:pPr lvl="1"/>
            <a:r>
              <a:rPr lang="cs-CZ" dirty="0"/>
              <a:t>Z cesty vybere hodnotu</a:t>
            </a:r>
          </a:p>
          <a:p>
            <a:pPr lvl="1"/>
            <a:r>
              <a:rPr lang="cs-CZ" dirty="0"/>
              <a:t>Obdoba </a:t>
            </a:r>
            <a:r>
              <a:rPr lang="cs-CZ" dirty="0" err="1"/>
              <a:t>xml.value</a:t>
            </a:r>
            <a:r>
              <a:rPr lang="cs-CZ" dirty="0"/>
              <a:t>()</a:t>
            </a:r>
          </a:p>
          <a:p>
            <a:r>
              <a:rPr lang="cs-CZ" dirty="0"/>
              <a:t>JSON_QUERY()</a:t>
            </a:r>
          </a:p>
          <a:p>
            <a:pPr lvl="1"/>
            <a:r>
              <a:rPr lang="cs-CZ" dirty="0"/>
              <a:t>Z cesty extrahuje validní „</a:t>
            </a:r>
            <a:r>
              <a:rPr lang="cs-CZ" dirty="0" err="1"/>
              <a:t>subJSON</a:t>
            </a:r>
            <a:r>
              <a:rPr lang="cs-CZ" dirty="0"/>
              <a:t>“ (správné </a:t>
            </a:r>
            <a:r>
              <a:rPr lang="cs-CZ" dirty="0" err="1"/>
              <a:t>escapování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Obdoba </a:t>
            </a:r>
            <a:r>
              <a:rPr lang="cs-CZ" dirty="0" err="1"/>
              <a:t>xml.query</a:t>
            </a:r>
            <a:r>
              <a:rPr lang="cs-CZ" dirty="0"/>
              <a:t>()</a:t>
            </a:r>
          </a:p>
          <a:p>
            <a:r>
              <a:rPr lang="cs-CZ" dirty="0"/>
              <a:t>JSON_MODIFY()</a:t>
            </a:r>
          </a:p>
          <a:p>
            <a:pPr lvl="1"/>
            <a:r>
              <a:rPr lang="cs-CZ" dirty="0"/>
              <a:t>Přímý update do JSON hodnoty</a:t>
            </a:r>
          </a:p>
          <a:p>
            <a:pPr lvl="1"/>
            <a:r>
              <a:rPr lang="cs-CZ" dirty="0"/>
              <a:t>Teoreticky lze nahradit řetězcovou funkcí REPLACE</a:t>
            </a:r>
          </a:p>
          <a:p>
            <a:pPr lvl="2"/>
            <a:r>
              <a:rPr lang="cs-CZ" dirty="0"/>
              <a:t>Chatrná přesnost</a:t>
            </a:r>
          </a:p>
        </p:txBody>
      </p:sp>
    </p:spTree>
    <p:extLst>
      <p:ext uri="{BB962C8B-B14F-4D97-AF65-F5344CB8AC3E}">
        <p14:creationId xmlns:p14="http://schemas.microsoft.com/office/powerpoint/2010/main" val="1812619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Příklady, ukázky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Deklarace vhodného datového typu</a:t>
            </a:r>
          </a:p>
          <a:p>
            <a:pPr lvl="1"/>
            <a:r>
              <a:rPr lang="cs-CZ" dirty="0"/>
              <a:t>XML</a:t>
            </a:r>
          </a:p>
          <a:p>
            <a:pPr lvl="1"/>
            <a:r>
              <a:rPr lang="cs-CZ" dirty="0"/>
              <a:t>JSON CHECK</a:t>
            </a:r>
          </a:p>
          <a:p>
            <a:r>
              <a:rPr lang="cs-CZ" dirty="0"/>
              <a:t>Získání dat ve formátu JSON/XML</a:t>
            </a:r>
          </a:p>
          <a:p>
            <a:pPr lvl="1"/>
            <a:r>
              <a:rPr lang="cs-CZ" dirty="0"/>
              <a:t>SELECT FOR</a:t>
            </a:r>
          </a:p>
          <a:p>
            <a:r>
              <a:rPr lang="cs-CZ" dirty="0"/>
              <a:t>Načtení JSON/XML dat ze souboru</a:t>
            </a:r>
          </a:p>
          <a:p>
            <a:r>
              <a:rPr lang="cs-CZ" dirty="0"/>
              <a:t>Zpracování JSON/XML dat v tabulce</a:t>
            </a:r>
          </a:p>
          <a:p>
            <a:r>
              <a:rPr lang="cs-CZ" dirty="0"/>
              <a:t>Indexace</a:t>
            </a:r>
          </a:p>
        </p:txBody>
      </p:sp>
    </p:spTree>
    <p:extLst>
      <p:ext uri="{BB962C8B-B14F-4D97-AF65-F5344CB8AC3E}">
        <p14:creationId xmlns:p14="http://schemas.microsoft.com/office/powerpoint/2010/main" val="17756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úloh</a:t>
            </a:r>
          </a:p>
          <a:p>
            <a:r>
              <a:rPr lang="cs-CZ" dirty="0"/>
              <a:t>Kdo je to JSON a XML</a:t>
            </a:r>
          </a:p>
          <a:p>
            <a:r>
              <a:rPr lang="cs-CZ" dirty="0"/>
              <a:t>Kdy to celé začalo</a:t>
            </a:r>
          </a:p>
          <a:p>
            <a:r>
              <a:rPr lang="cs-CZ" dirty="0"/>
              <a:t>Data z SQL do FOR XML/FOR JSON</a:t>
            </a:r>
          </a:p>
          <a:p>
            <a:r>
              <a:rPr lang="cs-CZ" dirty="0"/>
              <a:t>Data z XML/JSON na SQL Server</a:t>
            </a:r>
          </a:p>
          <a:p>
            <a:r>
              <a:rPr lang="cs-CZ" dirty="0"/>
              <a:t>Rozdíly</a:t>
            </a:r>
          </a:p>
          <a:p>
            <a:pPr lvl="1"/>
            <a:r>
              <a:rPr lang="cs-CZ" dirty="0"/>
              <a:t>XML INDEX/(neexistující) JSON INDEX</a:t>
            </a:r>
          </a:p>
          <a:p>
            <a:pPr lvl="1"/>
            <a:r>
              <a:rPr lang="cs-CZ" dirty="0"/>
              <a:t>Zajištění validity</a:t>
            </a:r>
          </a:p>
        </p:txBody>
      </p:sp>
    </p:spTree>
    <p:extLst>
      <p:ext uri="{BB962C8B-B14F-4D97-AF65-F5344CB8AC3E}">
        <p14:creationId xmlns:p14="http://schemas.microsoft.com/office/powerpoint/2010/main" val="373153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úloh, scénáře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příliš komplikovaná pro relační model</a:t>
            </a:r>
          </a:p>
          <a:p>
            <a:pPr lvl="1"/>
            <a:r>
              <a:rPr lang="cs-CZ" dirty="0"/>
              <a:t>CV</a:t>
            </a:r>
          </a:p>
          <a:p>
            <a:pPr lvl="1"/>
            <a:r>
              <a:rPr lang="cs-CZ" dirty="0"/>
              <a:t>Parametry mnoha druhů výrobků</a:t>
            </a:r>
          </a:p>
          <a:p>
            <a:r>
              <a:rPr lang="cs-CZ" dirty="0"/>
              <a:t>Výměna dat</a:t>
            </a:r>
          </a:p>
          <a:p>
            <a:pPr lvl="1"/>
            <a:r>
              <a:rPr lang="cs-CZ" dirty="0"/>
              <a:t>SOAP/REST web </a:t>
            </a:r>
            <a:r>
              <a:rPr lang="cs-CZ" dirty="0" err="1"/>
              <a:t>services</a:t>
            </a:r>
            <a:endParaRPr lang="cs-CZ" dirty="0"/>
          </a:p>
          <a:p>
            <a:pPr lvl="1"/>
            <a:r>
              <a:rPr lang="cs-CZ" dirty="0"/>
              <a:t>Souborový formát</a:t>
            </a:r>
          </a:p>
          <a:p>
            <a:r>
              <a:rPr lang="cs-CZ" dirty="0"/>
              <a:t>SQL </a:t>
            </a:r>
            <a:r>
              <a:rPr lang="cs-CZ" dirty="0">
                <a:sym typeface="Wingdings" panose="05000000000000000000" pitchFamily="2" charset="2"/>
              </a:rPr>
              <a:t> XML/JSON</a:t>
            </a:r>
          </a:p>
          <a:p>
            <a:r>
              <a:rPr lang="cs-CZ" dirty="0">
                <a:sym typeface="Wingdings" panose="05000000000000000000" pitchFamily="2" charset="2"/>
              </a:rPr>
              <a:t>XML/JSON  SQL</a:t>
            </a:r>
          </a:p>
          <a:p>
            <a:r>
              <a:rPr lang="cs-CZ" dirty="0">
                <a:sym typeface="Wingdings" panose="05000000000000000000" pitchFamily="2" charset="2"/>
              </a:rPr>
              <a:t>XML/JSON  jiné XML/JSON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jsou JSON a XML?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Snadno čitelné textové popisy dat (stavu objektů)</a:t>
            </a:r>
          </a:p>
          <a:p>
            <a:pPr lvl="1"/>
            <a:r>
              <a:rPr lang="cs-CZ" dirty="0"/>
              <a:t>Obojí je čistý text</a:t>
            </a:r>
          </a:p>
          <a:p>
            <a:pPr lvl="1"/>
            <a:r>
              <a:rPr lang="cs-CZ" dirty="0"/>
              <a:t>V XML lze nastavit kódování, JSON je vždy UTF-8</a:t>
            </a:r>
          </a:p>
          <a:p>
            <a:r>
              <a:rPr lang="cs-CZ" dirty="0"/>
              <a:t>Obojí je platformě nezávislé</a:t>
            </a:r>
          </a:p>
          <a:p>
            <a:pPr lvl="1"/>
            <a:r>
              <a:rPr lang="cs-CZ" dirty="0"/>
              <a:t>Velká škála procesorů</a:t>
            </a:r>
          </a:p>
          <a:p>
            <a:r>
              <a:rPr lang="cs-CZ" dirty="0"/>
              <a:t>Nevýhoda JSON: XML silněji popisuje </a:t>
            </a:r>
            <a:r>
              <a:rPr lang="cs-CZ" dirty="0" err="1"/>
              <a:t>metadata</a:t>
            </a:r>
            <a:endParaRPr lang="cs-CZ" dirty="0"/>
          </a:p>
          <a:p>
            <a:pPr lvl="1"/>
            <a:r>
              <a:rPr lang="cs-CZ" dirty="0" err="1"/>
              <a:t>Namespaces</a:t>
            </a:r>
            <a:r>
              <a:rPr lang="cs-CZ" dirty="0"/>
              <a:t>, elementy a atributy dávají hodnotám význam</a:t>
            </a:r>
          </a:p>
          <a:p>
            <a:r>
              <a:rPr lang="cs-CZ" dirty="0"/>
              <a:t>Výhoda JSON: XML silněji popisuje </a:t>
            </a:r>
            <a:r>
              <a:rPr lang="cs-CZ" dirty="0" err="1"/>
              <a:t>metadata</a:t>
            </a:r>
            <a:endParaRPr lang="cs-CZ" dirty="0"/>
          </a:p>
          <a:p>
            <a:pPr lvl="1"/>
            <a:r>
              <a:rPr lang="cs-CZ" dirty="0"/>
              <a:t>Cca 40 % obsahu XML hodnoty jsou </a:t>
            </a:r>
            <a:r>
              <a:rPr lang="cs-CZ" dirty="0" err="1"/>
              <a:t>metadata</a:t>
            </a:r>
            <a:endParaRPr lang="cs-CZ" dirty="0"/>
          </a:p>
          <a:p>
            <a:r>
              <a:rPr lang="cs-CZ" dirty="0"/>
              <a:t>Na SQL Serveru nemá JSON zdaleka takovou podporu</a:t>
            </a:r>
          </a:p>
          <a:p>
            <a:pPr lvl="1"/>
            <a:r>
              <a:rPr lang="cs-CZ" dirty="0"/>
              <a:t>Datový typ, schémata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3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Trochu více o </a:t>
            </a:r>
            <a:r>
              <a:rPr lang="en-US" dirty="0"/>
              <a:t>JSON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Object Notation</a:t>
            </a:r>
          </a:p>
          <a:p>
            <a:pPr lvl="1"/>
            <a:r>
              <a:rPr lang="en-US" dirty="0" err="1"/>
              <a:t>Objekt</a:t>
            </a:r>
            <a:r>
              <a:rPr lang="en-US" dirty="0"/>
              <a:t> {“klic1”: </a:t>
            </a:r>
            <a:r>
              <a:rPr lang="en-US" dirty="0" err="1"/>
              <a:t>cislo</a:t>
            </a:r>
            <a:r>
              <a:rPr lang="en-US" dirty="0"/>
              <a:t>, “klic2”: “</a:t>
            </a:r>
            <a:r>
              <a:rPr lang="en-US" dirty="0" err="1"/>
              <a:t>retezec</a:t>
            </a:r>
            <a:r>
              <a:rPr lang="en-US" dirty="0"/>
              <a:t>”,  “klic3”: true}</a:t>
            </a:r>
          </a:p>
          <a:p>
            <a:pPr lvl="1"/>
            <a:r>
              <a:rPr lang="en-US" dirty="0" err="1"/>
              <a:t>Objekt</a:t>
            </a:r>
            <a:r>
              <a:rPr lang="en-US" dirty="0"/>
              <a:t> v </a:t>
            </a:r>
            <a:r>
              <a:rPr lang="en-US" dirty="0" err="1"/>
              <a:t>objektu</a:t>
            </a:r>
            <a:r>
              <a:rPr lang="en-US" dirty="0"/>
              <a:t>: {“</a:t>
            </a:r>
            <a:r>
              <a:rPr lang="en-US" dirty="0" err="1"/>
              <a:t>subobjekt</a:t>
            </a:r>
            <a:r>
              <a:rPr lang="en-US" dirty="0"/>
              <a:t>”: {“</a:t>
            </a:r>
            <a:r>
              <a:rPr lang="en-US" dirty="0" err="1"/>
              <a:t>klic</a:t>
            </a:r>
            <a:r>
              <a:rPr lang="en-US" dirty="0"/>
              <a:t>”: </a:t>
            </a:r>
            <a:r>
              <a:rPr lang="en-US" dirty="0" err="1"/>
              <a:t>cislo</a:t>
            </a:r>
            <a:r>
              <a:rPr lang="en-US" dirty="0"/>
              <a:t>}, “</a:t>
            </a:r>
            <a:r>
              <a:rPr lang="en-US" dirty="0" err="1"/>
              <a:t>skalar</a:t>
            </a:r>
            <a:r>
              <a:rPr lang="en-US" dirty="0"/>
              <a:t>”: true}</a:t>
            </a:r>
          </a:p>
          <a:p>
            <a:pPr lvl="1"/>
            <a:r>
              <a:rPr lang="en-US" dirty="0"/>
              <a:t>Pole: [{“</a:t>
            </a:r>
            <a:r>
              <a:rPr lang="en-US" dirty="0" err="1"/>
              <a:t>klic</a:t>
            </a:r>
            <a:r>
              <a:rPr lang="en-US" dirty="0"/>
              <a:t>”: “</a:t>
            </a:r>
            <a:r>
              <a:rPr lang="en-US" dirty="0" err="1"/>
              <a:t>hodnota</a:t>
            </a:r>
            <a:r>
              <a:rPr lang="en-US" dirty="0"/>
              <a:t>”}, {“</a:t>
            </a:r>
            <a:r>
              <a:rPr lang="en-US" dirty="0" err="1"/>
              <a:t>klic</a:t>
            </a:r>
            <a:r>
              <a:rPr lang="en-US" dirty="0"/>
              <a:t>”: </a:t>
            </a:r>
            <a:r>
              <a:rPr lang="en-US" dirty="0" err="1"/>
              <a:t>hodnota</a:t>
            </a:r>
            <a:r>
              <a:rPr lang="en-US" dirty="0"/>
              <a:t>}]</a:t>
            </a:r>
          </a:p>
          <a:p>
            <a:r>
              <a:rPr lang="en-US" dirty="0"/>
              <a:t>V</a:t>
            </a:r>
            <a:r>
              <a:rPr lang="cs-CZ" dirty="0" err="1"/>
              <a:t>ýchozí</a:t>
            </a:r>
            <a:r>
              <a:rPr lang="cs-CZ" dirty="0"/>
              <a:t> kódování UTF-8</a:t>
            </a:r>
          </a:p>
          <a:p>
            <a:pPr lvl="1"/>
            <a:r>
              <a:rPr lang="cs-CZ" dirty="0"/>
              <a:t>Znaky v UTF-16 jako entity \u0000</a:t>
            </a:r>
          </a:p>
          <a:p>
            <a:pPr lvl="1"/>
            <a:r>
              <a:rPr lang="cs-CZ" dirty="0"/>
              <a:t>Neměnné (na rozdíl od XML)</a:t>
            </a:r>
          </a:p>
          <a:p>
            <a:pPr lvl="1"/>
            <a:r>
              <a:rPr lang="cs-CZ" dirty="0"/>
              <a:t>Na SQL Serveru uvažujeme jako </a:t>
            </a:r>
            <a:r>
              <a:rPr lang="cs-CZ" dirty="0" err="1"/>
              <a:t>nvarchar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87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Časté chyby v JSON zápisu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klic</a:t>
            </a:r>
            <a:r>
              <a:rPr lang="en-US" dirty="0"/>
              <a:t>: “</a:t>
            </a:r>
            <a:r>
              <a:rPr lang="en-US" dirty="0" err="1"/>
              <a:t>hodnota</a:t>
            </a:r>
            <a:r>
              <a:rPr lang="en-US" dirty="0"/>
              <a:t>”} – </a:t>
            </a:r>
            <a:r>
              <a:rPr lang="cs-CZ" dirty="0"/>
              <a:t>názvy klíčů MUSÍ být v uvozovkách</a:t>
            </a:r>
          </a:p>
          <a:p>
            <a:r>
              <a:rPr lang="en-US" dirty="0"/>
              <a:t>{‘</a:t>
            </a:r>
            <a:r>
              <a:rPr lang="en-US" dirty="0" err="1"/>
              <a:t>klic</a:t>
            </a:r>
            <a:r>
              <a:rPr lang="en-US" dirty="0"/>
              <a:t>’: ‘</a:t>
            </a:r>
            <a:r>
              <a:rPr lang="en-US" dirty="0" err="1"/>
              <a:t>hodnota</a:t>
            </a:r>
            <a:r>
              <a:rPr lang="en-US" dirty="0"/>
              <a:t>’}</a:t>
            </a:r>
            <a:r>
              <a:rPr lang="cs-CZ" dirty="0"/>
              <a:t> – nepoužívají se apostrofy</a:t>
            </a:r>
          </a:p>
          <a:p>
            <a:r>
              <a:rPr lang="en-US" dirty="0"/>
              <a:t>{“</a:t>
            </a:r>
            <a:r>
              <a:rPr lang="en-US" dirty="0" err="1"/>
              <a:t>ciselny_klic</a:t>
            </a:r>
            <a:r>
              <a:rPr lang="en-US" dirty="0"/>
              <a:t>”: .5} – </a:t>
            </a:r>
            <a:r>
              <a:rPr lang="cs-CZ" dirty="0"/>
              <a:t>číslo musí začínat číslicí (0.5)</a:t>
            </a:r>
          </a:p>
          <a:p>
            <a:r>
              <a:rPr lang="en-US" dirty="0"/>
              <a:t>{“</a:t>
            </a:r>
            <a:r>
              <a:rPr lang="en-US" dirty="0" err="1"/>
              <a:t>klic</a:t>
            </a:r>
            <a:r>
              <a:rPr lang="en-US" dirty="0"/>
              <a:t>”: “</a:t>
            </a:r>
            <a:r>
              <a:rPr lang="en-US" dirty="0" err="1"/>
              <a:t>hodnota</a:t>
            </a:r>
            <a:r>
              <a:rPr lang="en-US" dirty="0"/>
              <a:t>”, } </a:t>
            </a:r>
            <a:r>
              <a:rPr lang="cs-CZ" dirty="0"/>
              <a:t>– pozor na čárku za posledním klíčem</a:t>
            </a:r>
          </a:p>
        </p:txBody>
      </p:sp>
    </p:spTree>
    <p:extLst>
      <p:ext uri="{BB962C8B-B14F-4D97-AF65-F5344CB8AC3E}">
        <p14:creationId xmlns:p14="http://schemas.microsoft.com/office/powerpoint/2010/main" val="74965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to začalo na SQL Serveru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MS SQL 2000</a:t>
            </a:r>
          </a:p>
          <a:p>
            <a:pPr lvl="1"/>
            <a:r>
              <a:rPr lang="cs-CZ" dirty="0"/>
              <a:t>SELECT… FOR XML</a:t>
            </a:r>
          </a:p>
          <a:p>
            <a:pPr lvl="1"/>
            <a:r>
              <a:rPr lang="cs-CZ" dirty="0"/>
              <a:t>Režimy RAW/AUTO</a:t>
            </a:r>
          </a:p>
          <a:p>
            <a:pPr lvl="1"/>
            <a:r>
              <a:rPr lang="cs-CZ" dirty="0"/>
              <a:t>Slabé, první pokus</a:t>
            </a:r>
          </a:p>
          <a:p>
            <a:r>
              <a:rPr lang="cs-CZ" dirty="0"/>
              <a:t>MS SQL 2008</a:t>
            </a:r>
          </a:p>
          <a:p>
            <a:pPr lvl="1"/>
            <a:r>
              <a:rPr lang="cs-CZ" dirty="0"/>
              <a:t>Zavádí datový typ XML s nativními metodami</a:t>
            </a:r>
          </a:p>
          <a:p>
            <a:pPr lvl="1"/>
            <a:r>
              <a:rPr lang="cs-CZ" dirty="0"/>
              <a:t>Zavádí objekt XML SCHEMA COLLECTION (</a:t>
            </a:r>
            <a:r>
              <a:rPr lang="cs-CZ" dirty="0" err="1"/>
              <a:t>xsd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Rozšiřuje FOR XML o režimy PATH a EXPLICIT</a:t>
            </a:r>
          </a:p>
          <a:p>
            <a:r>
              <a:rPr lang="cs-CZ" dirty="0"/>
              <a:t>MS SQL 2016</a:t>
            </a:r>
          </a:p>
          <a:p>
            <a:pPr lvl="1"/>
            <a:r>
              <a:rPr lang="cs-CZ" dirty="0"/>
              <a:t>SELECT … FOR JSON (AUTO/PATH)</a:t>
            </a:r>
          </a:p>
          <a:p>
            <a:pPr lvl="1"/>
            <a:r>
              <a:rPr lang="cs-CZ" dirty="0"/>
              <a:t>SQL metody pro zpracování JSON hodnoty</a:t>
            </a:r>
          </a:p>
          <a:p>
            <a:pPr lvl="1"/>
            <a:r>
              <a:rPr lang="cs-CZ" dirty="0"/>
              <a:t>Vyžaduje </a:t>
            </a:r>
            <a:r>
              <a:rPr lang="cs-CZ" dirty="0" err="1"/>
              <a:t>cmtp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130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297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Rychlé srovnání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038322"/>
              </p:ext>
            </p:extLst>
          </p:nvPr>
        </p:nvGraphicFramePr>
        <p:xfrm>
          <a:off x="609600" y="1773238"/>
          <a:ext cx="109728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864823395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469096725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0090346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Vlastnost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JSON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XML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val="3018757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Režimy</a:t>
                      </a:r>
                      <a:r>
                        <a:rPr lang="cs-CZ" baseline="0" dirty="0"/>
                        <a:t> získání z relačních dat</a:t>
                      </a:r>
                      <a:endParaRPr lang="cs-CZ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SELECT FOR</a:t>
                      </a:r>
                      <a:r>
                        <a:rPr lang="cs-CZ" baseline="0" dirty="0"/>
                        <a:t> JSON AUTO/PATH</a:t>
                      </a:r>
                      <a:endParaRPr lang="cs-CZ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SELECT FOR XML RAW/AUTO/PATH/EXPLICIT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val="381441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Vlastní datový typ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Neexistuje (substitut: </a:t>
                      </a:r>
                      <a:r>
                        <a:rPr lang="cs-CZ" dirty="0" err="1"/>
                        <a:t>nvarchar</a:t>
                      </a:r>
                      <a:r>
                        <a:rPr lang="cs-CZ" dirty="0"/>
                        <a:t> + </a:t>
                      </a:r>
                      <a:r>
                        <a:rPr lang="cs-CZ" dirty="0" err="1"/>
                        <a:t>fce</a:t>
                      </a:r>
                      <a:r>
                        <a:rPr lang="cs-CZ" dirty="0"/>
                        <a:t> ISJSON)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Xml</a:t>
                      </a:r>
                      <a:r>
                        <a:rPr lang="cs-CZ" dirty="0"/>
                        <a:t> (použitelný bez omezení)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val="221763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Zpracování</a:t>
                      </a:r>
                      <a:r>
                        <a:rPr lang="cs-CZ" baseline="0" dirty="0"/>
                        <a:t> do relačních dat</a:t>
                      </a:r>
                      <a:endParaRPr lang="cs-CZ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OPENJSON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OPENXML (DOM)</a:t>
                      </a:r>
                    </a:p>
                    <a:p>
                      <a:r>
                        <a:rPr lang="cs-CZ" dirty="0" err="1"/>
                        <a:t>Xml</a:t>
                      </a:r>
                      <a:r>
                        <a:rPr lang="cs-CZ" dirty="0"/>
                        <a:t> metody (SAX)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val="160793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Práce s uloženou hodnotou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Fce</a:t>
                      </a:r>
                      <a:r>
                        <a:rPr lang="cs-CZ" dirty="0"/>
                        <a:t> JSON_VALUE</a:t>
                      </a:r>
                    </a:p>
                    <a:p>
                      <a:r>
                        <a:rPr lang="cs-CZ" dirty="0" err="1"/>
                        <a:t>Fce</a:t>
                      </a:r>
                      <a:r>
                        <a:rPr lang="cs-CZ" dirty="0"/>
                        <a:t> JSON_QUERY</a:t>
                      </a:r>
                    </a:p>
                    <a:p>
                      <a:r>
                        <a:rPr lang="cs-CZ" dirty="0" err="1"/>
                        <a:t>Fce</a:t>
                      </a:r>
                      <a:r>
                        <a:rPr lang="cs-CZ" baseline="0" dirty="0"/>
                        <a:t> JSON_MODIFY</a:t>
                      </a:r>
                      <a:endParaRPr lang="cs-CZ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Funkce na instanci </a:t>
                      </a:r>
                      <a:r>
                        <a:rPr lang="cs-CZ" dirty="0" err="1"/>
                        <a:t>xml</a:t>
                      </a:r>
                      <a:r>
                        <a:rPr lang="cs-CZ" dirty="0"/>
                        <a:t> hodnoty</a:t>
                      </a:r>
                    </a:p>
                    <a:p>
                      <a:r>
                        <a:rPr lang="cs-CZ" dirty="0"/>
                        <a:t>.</a:t>
                      </a:r>
                      <a:r>
                        <a:rPr lang="cs-CZ" dirty="0" err="1"/>
                        <a:t>value</a:t>
                      </a:r>
                      <a:r>
                        <a:rPr lang="cs-CZ" dirty="0"/>
                        <a:t>()</a:t>
                      </a:r>
                    </a:p>
                    <a:p>
                      <a:r>
                        <a:rPr lang="cs-CZ" dirty="0"/>
                        <a:t>.</a:t>
                      </a:r>
                      <a:r>
                        <a:rPr lang="cs-CZ" dirty="0" err="1"/>
                        <a:t>exist</a:t>
                      </a:r>
                      <a:r>
                        <a:rPr lang="cs-CZ" dirty="0"/>
                        <a:t>()</a:t>
                      </a:r>
                    </a:p>
                    <a:p>
                      <a:r>
                        <a:rPr lang="cs-CZ" dirty="0"/>
                        <a:t>.</a:t>
                      </a:r>
                      <a:r>
                        <a:rPr lang="cs-CZ" dirty="0" err="1"/>
                        <a:t>nodes</a:t>
                      </a:r>
                      <a:r>
                        <a:rPr lang="cs-CZ" dirty="0"/>
                        <a:t>()</a:t>
                      </a:r>
                    </a:p>
                    <a:p>
                      <a:r>
                        <a:rPr lang="cs-CZ" dirty="0"/>
                        <a:t>.</a:t>
                      </a:r>
                      <a:r>
                        <a:rPr lang="cs-CZ" dirty="0" err="1"/>
                        <a:t>query</a:t>
                      </a:r>
                      <a:r>
                        <a:rPr lang="cs-CZ" dirty="0"/>
                        <a:t>()</a:t>
                      </a:r>
                    </a:p>
                    <a:p>
                      <a:r>
                        <a:rPr lang="cs-CZ" dirty="0"/>
                        <a:t>Pozn. CROSS APPLY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val="351343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Indexace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Přes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computed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column</a:t>
                      </a:r>
                      <a:endParaRPr lang="cs-CZ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Nativní XML index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val="849102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5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 realizace na SQL Serveru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Získání XML hodnoty</a:t>
            </a:r>
          </a:p>
          <a:p>
            <a:pPr marL="457200" lvl="1" indent="0">
              <a:buNone/>
            </a:pPr>
            <a:r>
              <a:rPr lang="en-US" sz="3200" dirty="0"/>
              <a:t>DECLARE</a:t>
            </a:r>
            <a:r>
              <a:rPr lang="cs-CZ" sz="3200" dirty="0"/>
              <a:t> </a:t>
            </a:r>
            <a:r>
              <a:rPr lang="en-US" sz="3200" dirty="0"/>
              <a:t>@</a:t>
            </a:r>
            <a:r>
              <a:rPr lang="en-US" sz="3200" dirty="0" err="1"/>
              <a:t>docHandler</a:t>
            </a:r>
            <a:r>
              <a:rPr lang="en-US" sz="3200" dirty="0"/>
              <a:t> </a:t>
            </a:r>
            <a:r>
              <a:rPr lang="en-US" sz="3200" dirty="0" err="1"/>
              <a:t>int</a:t>
            </a:r>
            <a:r>
              <a:rPr lang="en-US" sz="3200" dirty="0"/>
              <a:t>, @xml </a:t>
            </a:r>
            <a:r>
              <a:rPr lang="en-US" sz="3200" dirty="0" err="1"/>
              <a:t>xml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SET @xml = </a:t>
            </a:r>
            <a:r>
              <a:rPr lang="en-US" sz="2900" i="1" dirty="0"/>
              <a:t>… (XML t</a:t>
            </a:r>
            <a:r>
              <a:rPr lang="cs-CZ" sz="2900" i="1" dirty="0" err="1"/>
              <a:t>řeba</a:t>
            </a:r>
            <a:r>
              <a:rPr lang="cs-CZ" sz="2900" i="1" dirty="0"/>
              <a:t> ze souboru</a:t>
            </a:r>
            <a:r>
              <a:rPr lang="en-US" sz="2900" i="1" dirty="0"/>
              <a:t>)</a:t>
            </a:r>
            <a:endParaRPr lang="cs-CZ" sz="2900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Načtení hodnoty do paměti</a:t>
            </a:r>
            <a:endParaRPr lang="en-US" sz="2900" i="1" dirty="0"/>
          </a:p>
          <a:p>
            <a:pPr marL="457200" lvl="1" indent="0">
              <a:buNone/>
            </a:pPr>
            <a:r>
              <a:rPr lang="en-US" sz="3200" dirty="0"/>
              <a:t>EXEC </a:t>
            </a:r>
            <a:r>
              <a:rPr lang="en-US" sz="3200" dirty="0" err="1"/>
              <a:t>sp_xml_preparedocument</a:t>
            </a:r>
            <a:r>
              <a:rPr lang="en-US" sz="3200" dirty="0"/>
              <a:t> @</a:t>
            </a:r>
            <a:r>
              <a:rPr lang="en-US" sz="3200" dirty="0" err="1"/>
              <a:t>docHandler</a:t>
            </a:r>
            <a:r>
              <a:rPr lang="en-US" sz="3200" dirty="0"/>
              <a:t> output, @xml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900" i="1" dirty="0"/>
              <a:t>Zpracování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Úklid paměti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EXEC </a:t>
            </a:r>
            <a:r>
              <a:rPr lang="en-US" sz="3200" dirty="0" err="1"/>
              <a:t>sp_xml_removedocument</a:t>
            </a:r>
            <a:r>
              <a:rPr lang="en-US" sz="3200" dirty="0"/>
              <a:t> @</a:t>
            </a:r>
            <a:r>
              <a:rPr lang="en-US" sz="3200" dirty="0" err="1"/>
              <a:t>docHandler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8752685"/>
      </p:ext>
    </p:extLst>
  </p:cSld>
  <p:clrMapOvr>
    <a:masterClrMapping/>
  </p:clrMapOvr>
</p:sld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WUG - template 2016</Template>
  <TotalTime>732</TotalTime>
  <Words>903</Words>
  <Application>Microsoft Office PowerPoint</Application>
  <PresentationFormat>Širokoúhlá obrazovka</PresentationFormat>
  <Paragraphs>173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Segoe UI</vt:lpstr>
      <vt:lpstr>Segoe UI Semibold</vt:lpstr>
      <vt:lpstr>Wingdings</vt:lpstr>
      <vt:lpstr>Gopas 1  (3 barvy)</vt:lpstr>
      <vt:lpstr>Zpracování XML a JSON dat na MS SQL Serveru</vt:lpstr>
      <vt:lpstr>Obsah</vt:lpstr>
      <vt:lpstr>Typy úloh, scénáře</vt:lpstr>
      <vt:lpstr>Kdo jsou JSON a XML?</vt:lpstr>
      <vt:lpstr>Trochu více o JSON</vt:lpstr>
      <vt:lpstr>Časté chyby v JSON zápisu</vt:lpstr>
      <vt:lpstr>Kdy to začalo na SQL Serveru</vt:lpstr>
      <vt:lpstr>Rychlé srovnání</vt:lpstr>
      <vt:lpstr>DOM realizace na SQL Serveru I</vt:lpstr>
      <vt:lpstr>DOM realizace na SQL Serveru II</vt:lpstr>
      <vt:lpstr>SAX na SQL Serveru I</vt:lpstr>
      <vt:lpstr>SAX na SQL Serveru II</vt:lpstr>
      <vt:lpstr>JSON „DOM“ na SQL Serveru</vt:lpstr>
      <vt:lpstr>JSON výrazy</vt:lpstr>
      <vt:lpstr>JSON funkce do klauzule SELECT (JSON „SAX“)</vt:lpstr>
      <vt:lpstr>Příklady, ukázky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XML a JSON dat na MS SQL Serveru</dc:title>
  <dc:creator>Vladimír Mužný</dc:creator>
  <cp:lastModifiedBy>Vladimír Mužný</cp:lastModifiedBy>
  <cp:revision>32</cp:revision>
  <dcterms:created xsi:type="dcterms:W3CDTF">2016-08-09T18:41:51Z</dcterms:created>
  <dcterms:modified xsi:type="dcterms:W3CDTF">2016-08-16T05:52:57Z</dcterms:modified>
</cp:coreProperties>
</file>