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handoutMasterIdLst>
    <p:handoutMasterId r:id="rId8"/>
  </p:handoutMasterIdLst>
  <p:sldIdLst>
    <p:sldId id="286" r:id="rId4"/>
    <p:sldId id="287" r:id="rId5"/>
    <p:sldId id="276" r:id="rId6"/>
  </p:sldIdLst>
  <p:sldSz cx="13442950" cy="7561263"/>
  <p:notesSz cx="9928225" cy="6797675"/>
  <p:defaultTextStyle>
    <a:defPPr>
      <a:defRPr lang="en-US"/>
    </a:defPPr>
    <a:lvl1pPr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5" userDrawn="1">
          <p15:clr>
            <a:srgbClr val="A4A3A4"/>
          </p15:clr>
        </p15:guide>
        <p15:guide id="2" orient="horz" pos="719" userDrawn="1">
          <p15:clr>
            <a:srgbClr val="A4A3A4"/>
          </p15:clr>
        </p15:guide>
        <p15:guide id="3" orient="horz" pos="316" userDrawn="1">
          <p15:clr>
            <a:srgbClr val="A4A3A4"/>
          </p15:clr>
        </p15:guide>
        <p15:guide id="4" orient="horz" pos="1754" userDrawn="1">
          <p15:clr>
            <a:srgbClr val="A4A3A4"/>
          </p15:clr>
        </p15:guide>
        <p15:guide id="5" orient="horz" pos="2612" userDrawn="1">
          <p15:clr>
            <a:srgbClr val="A4A3A4"/>
          </p15:clr>
        </p15:guide>
        <p15:guide id="6" orient="horz" pos="3460" userDrawn="1">
          <p15:clr>
            <a:srgbClr val="A4A3A4"/>
          </p15:clr>
        </p15:guide>
        <p15:guide id="7" orient="horz" pos="4321" userDrawn="1">
          <p15:clr>
            <a:srgbClr val="A4A3A4"/>
          </p15:clr>
        </p15:guide>
        <p15:guide id="8" orient="horz" pos="4589" userDrawn="1">
          <p15:clr>
            <a:srgbClr val="A4A3A4"/>
          </p15:clr>
        </p15:guide>
        <p15:guide id="9" pos="3661" userDrawn="1">
          <p15:clr>
            <a:srgbClr val="A4A3A4"/>
          </p15:clr>
        </p15:guide>
        <p15:guide id="10" pos="539" userDrawn="1">
          <p15:clr>
            <a:srgbClr val="A4A3A4"/>
          </p15:clr>
        </p15:guide>
        <p15:guide id="11" pos="2109" userDrawn="1">
          <p15:clr>
            <a:srgbClr val="A4A3A4"/>
          </p15:clr>
        </p15:guide>
        <p15:guide id="12" pos="5194" userDrawn="1">
          <p15:clr>
            <a:srgbClr val="A4A3A4"/>
          </p15:clr>
        </p15:guide>
        <p15:guide id="13" pos="6719" userDrawn="1">
          <p15:clr>
            <a:srgbClr val="A4A3A4"/>
          </p15:clr>
        </p15:guide>
        <p15:guide id="14" pos="8170" userDrawn="1">
          <p15:clr>
            <a:srgbClr val="A4A3A4"/>
          </p15:clr>
        </p15:guide>
        <p15:guide id="15" pos="5096" userDrawn="1">
          <p15:clr>
            <a:srgbClr val="A4A3A4"/>
          </p15:clr>
        </p15:guide>
        <p15:guide id="16" pos="66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123"/>
    <a:srgbClr val="C7D900"/>
    <a:srgbClr val="B3B2B1"/>
    <a:srgbClr val="FFCCFF"/>
    <a:srgbClr val="CF95DD"/>
    <a:srgbClr val="B594D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3" y="67"/>
      </p:cViewPr>
      <p:guideLst>
        <p:guide orient="horz" pos="885"/>
        <p:guide orient="horz" pos="719"/>
        <p:guide orient="horz" pos="316"/>
        <p:guide orient="horz" pos="1754"/>
        <p:guide orient="horz" pos="2612"/>
        <p:guide orient="horz" pos="3460"/>
        <p:guide orient="horz" pos="4321"/>
        <p:guide orient="horz" pos="4589"/>
        <p:guide pos="3661"/>
        <p:guide pos="539"/>
        <p:guide pos="2109"/>
        <p:guide pos="5194"/>
        <p:guide pos="6719"/>
        <p:guide pos="8170"/>
        <p:guide pos="5096"/>
        <p:guide pos="66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B37A8A-72E4-42EE-B629-D1BFD2E9BF5E}" type="datetimeFigureOut">
              <a:rPr lang="en-GB"/>
              <a:pPr>
                <a:defRPr/>
              </a:pPr>
              <a:t>15/08/2016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7BF9041-2CC0-428E-8FF0-30AB32AE0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9B6C08-4CA2-4A3C-8EC0-4BA1442CD752}" type="datetimeFigureOut">
              <a:rPr lang="en-GB"/>
              <a:pPr>
                <a:defRPr/>
              </a:pPr>
              <a:t>15/08/2016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18CB36-09E9-4A66-84A4-F9BDFFAD85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888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3366725" y="7296150"/>
            <a:ext cx="2305018" cy="141288"/>
          </a:xfrm>
          <a:prstGeom prst="rect">
            <a:avLst/>
          </a:prstGeom>
        </p:spPr>
        <p:txBody>
          <a:bodyPr lIns="125171" tIns="0" rIns="125171" bIns="0" anchor="b"/>
          <a:lstStyle>
            <a:defPPr>
              <a:defRPr lang="en-US"/>
            </a:defPPr>
            <a:lvl1pPr marL="0" algn="l" defTabSz="995690" rtl="0" eaLnBrk="1" latinLnBrk="0" hangingPunct="1">
              <a:defRPr sz="900" kern="1200" spc="-44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3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445" y="2001239"/>
            <a:ext cx="9688766" cy="1089002"/>
          </a:xfrm>
        </p:spPr>
        <p:txBody>
          <a:bodyPr rIns="78401">
            <a:noAutofit/>
          </a:bodyPr>
          <a:lstStyle>
            <a:lvl1pPr marL="0" indent="0">
              <a:buNone/>
              <a:defRPr lang="en-GB" sz="5783" b="0" spc="-205">
                <a:solidFill>
                  <a:schemeClr val="accent1"/>
                </a:solidFill>
                <a:ea typeface="+mj-ea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5" y="1404939"/>
            <a:ext cx="9688766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46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3442950" cy="7561263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2C804E60-6BD2-4624-AE68-7A5207C0137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88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B0C01F6-D4AC-45D4-B964-93AFC126799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73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0ECBD5D-6690-4B27-B392-6E693B71EDE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9614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9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50459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850459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850459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3932083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7"/>
          </p:nvPr>
        </p:nvSpPr>
        <p:spPr>
          <a:xfrm>
            <a:off x="3932083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8"/>
          </p:nvPr>
        </p:nvSpPr>
        <p:spPr>
          <a:xfrm>
            <a:off x="3932083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9"/>
          </p:nvPr>
        </p:nvSpPr>
        <p:spPr>
          <a:xfrm>
            <a:off x="3932083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7013707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7013707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13707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3"/>
          </p:nvPr>
        </p:nvSpPr>
        <p:spPr>
          <a:xfrm>
            <a:off x="7013707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8"/>
          </p:nvPr>
        </p:nvSpPr>
        <p:spPr>
          <a:xfrm>
            <a:off x="10095332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9"/>
          </p:nvPr>
        </p:nvSpPr>
        <p:spPr>
          <a:xfrm>
            <a:off x="10095332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30"/>
          </p:nvPr>
        </p:nvSpPr>
        <p:spPr>
          <a:xfrm>
            <a:off x="10095332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31"/>
          </p:nvPr>
        </p:nvSpPr>
        <p:spPr>
          <a:xfrm>
            <a:off x="10095332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6F316148-A2A4-49BC-9D09-C34A8FA9347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5296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6" y="1404939"/>
            <a:ext cx="8557610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29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12119514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67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2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7240060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2223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D317322F-CAE7-4F48-BD35-0921CE48676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02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2786243"/>
            <a:ext cx="4821285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2786243"/>
            <a:ext cx="4733770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56151" y="1404938"/>
            <a:ext cx="9689061" cy="1236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2C274A0-4580-4B41-89BD-38AB80221BC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81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74F0979-1CB1-4935-A7BF-368406B8A6B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10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 and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53A680E7-FA3B-409A-9B16-FD0900765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46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hart and sub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420" y="2784476"/>
            <a:ext cx="4943022" cy="25654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625841" indent="0">
              <a:buNone/>
              <a:defRPr>
                <a:solidFill>
                  <a:schemeClr val="tx2"/>
                </a:solidFill>
              </a:defRPr>
            </a:lvl2pPr>
            <a:lvl3pPr marL="1251682" indent="0">
              <a:buNone/>
              <a:defRPr>
                <a:solidFill>
                  <a:schemeClr val="tx2"/>
                </a:solidFill>
              </a:defRPr>
            </a:lvl3pPr>
            <a:lvl4pPr marL="1877523" indent="0">
              <a:buNone/>
              <a:defRPr>
                <a:solidFill>
                  <a:schemeClr val="tx2"/>
                </a:solidFill>
              </a:defRPr>
            </a:lvl4pPr>
            <a:lvl5pPr marL="2503364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42223" y="14097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lang="en-US" sz="1509" spc="0" dirty="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10660762" y="35560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856151" y="1409701"/>
            <a:ext cx="2348923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8242223" y="35560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824618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9"/>
          </p:nvPr>
        </p:nvSpPr>
        <p:spPr>
          <a:xfrm>
            <a:off x="1067094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4A52CED8-089F-4A6F-965E-AF41EE5475D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3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xons Blue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E833799-A2CE-465B-AC11-0F4DA664F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08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phone Teal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FE75830-7C2B-4847-93D8-D5DE185A32E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80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0163" y="501651"/>
            <a:ext cx="12119810" cy="639763"/>
          </a:xfrm>
          <a:prstGeom prst="rect">
            <a:avLst/>
          </a:prstGeom>
        </p:spPr>
        <p:txBody>
          <a:bodyPr vert="horz" lIns="0" tIns="0" rIns="78401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163" y="1404938"/>
            <a:ext cx="12119810" cy="5311775"/>
          </a:xfrm>
          <a:prstGeom prst="rect">
            <a:avLst/>
          </a:prstGeom>
        </p:spPr>
        <p:txBody>
          <a:bodyPr vert="horz" lIns="0" tIns="0" rIns="3600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46181" y="7296150"/>
            <a:ext cx="4723793" cy="1412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defTabSz="1251682" eaLnBrk="1" fontAlgn="auto" hangingPunct="1">
              <a:spcBef>
                <a:spcPts val="0"/>
              </a:spcBef>
              <a:spcAft>
                <a:spcPts val="0"/>
              </a:spcAft>
              <a:defRPr sz="1131" spc="-55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1442" y="7286626"/>
            <a:ext cx="874111" cy="150813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3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A38A7E20-4DC6-43D8-ACE9-687296B6DBB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4" y="6859589"/>
            <a:ext cx="1177456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8" r:id="rId8"/>
    <p:sldLayoutId id="2147483759" r:id="rId9"/>
    <p:sldLayoutId id="2147483753" r:id="rId10"/>
    <p:sldLayoutId id="2147483754" r:id="rId11"/>
    <p:sldLayoutId id="2147483755" r:id="rId12"/>
    <p:sldLayoutId id="2147483756" r:id="rId13"/>
    <p:sldLayoutId id="2147483760" r:id="rId14"/>
  </p:sldLayoutIdLst>
  <p:hf hdr="0" dt="0"/>
  <p:txStyles>
    <p:titleStyle>
      <a:lvl1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 kern="1200" spc="-13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574746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1149492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724238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2298984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43106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5569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233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30696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93360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GB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442126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6pPr>
      <a:lvl7pPr marL="4067967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7pPr>
      <a:lvl8pPr marL="4693808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8pPr>
      <a:lvl9pPr marL="5319649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1pPr>
      <a:lvl2pPr marL="625841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2pPr>
      <a:lvl3pPr marL="1251682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1877523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4pPr>
      <a:lvl5pPr marL="2503364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5pPr>
      <a:lvl6pPr marL="3129205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6pPr>
      <a:lvl7pPr marL="3755046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7pPr>
      <a:lvl8pPr marL="4380888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8pPr>
      <a:lvl9pPr marL="5006729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56445" y="2001238"/>
            <a:ext cx="9688766" cy="4472714"/>
          </a:xfrm>
        </p:spPr>
        <p:txBody>
          <a:bodyPr/>
          <a:lstStyle/>
          <a:p>
            <a:endParaRPr lang="cs-CZ" sz="2800" dirty="0"/>
          </a:p>
          <a:p>
            <a:r>
              <a:rPr lang="cs-CZ" sz="2800" dirty="0"/>
              <a:t>Jiří Neoral</a:t>
            </a:r>
          </a:p>
          <a:p>
            <a:r>
              <a:rPr lang="cs-CZ" sz="2800" dirty="0"/>
              <a:t>BI Data Architect</a:t>
            </a:r>
          </a:p>
          <a:p>
            <a:r>
              <a:rPr lang="cs-CZ" sz="2800" dirty="0"/>
              <a:t>Dixons Carp</a:t>
            </a:r>
            <a:r>
              <a:rPr lang="en-US" sz="2800"/>
              <a:t>h</a:t>
            </a:r>
            <a:r>
              <a:rPr lang="cs-CZ" sz="2800"/>
              <a:t>one </a:t>
            </a:r>
            <a:r>
              <a:rPr lang="cs-CZ" sz="2800" dirty="0"/>
              <a:t>CoE</a:t>
            </a:r>
            <a:r>
              <a:rPr lang="en-US" sz="2800" dirty="0"/>
              <a:t> s.</a:t>
            </a:r>
            <a:r>
              <a:rPr lang="cs-CZ" sz="2800" dirty="0"/>
              <a:t> </a:t>
            </a:r>
            <a:r>
              <a:rPr lang="en-US" sz="2800" dirty="0"/>
              <a:t>r.</a:t>
            </a:r>
            <a:r>
              <a:rPr lang="cs-CZ" sz="2800" dirty="0"/>
              <a:t> </a:t>
            </a:r>
            <a:r>
              <a:rPr lang="en-US" sz="2800" dirty="0"/>
              <a:t>o.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 </a:t>
            </a:r>
          </a:p>
          <a:p>
            <a:r>
              <a:rPr lang="en-US" sz="2800" dirty="0"/>
              <a:t>Twitter: @</a:t>
            </a:r>
            <a:r>
              <a:rPr lang="en-US" sz="2800" dirty="0" err="1"/>
              <a:t>JiriNeoral</a:t>
            </a:r>
            <a:endParaRPr lang="cs-C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6444" y="1404939"/>
            <a:ext cx="12586505" cy="950059"/>
          </a:xfrm>
        </p:spPr>
        <p:txBody>
          <a:bodyPr/>
          <a:lstStyle/>
          <a:p>
            <a:r>
              <a:rPr lang="en-US" sz="4800" dirty="0"/>
              <a:t>SSAS </a:t>
            </a:r>
            <a:r>
              <a:rPr lang="cs-CZ" sz="4800" dirty="0"/>
              <a:t>Multidimensional – jak na to a na co nezapomenout při tvorbě</a:t>
            </a:r>
          </a:p>
        </p:txBody>
      </p:sp>
    </p:spTree>
    <p:extLst>
      <p:ext uri="{BB962C8B-B14F-4D97-AF65-F5344CB8AC3E}">
        <p14:creationId xmlns:p14="http://schemas.microsoft.com/office/powerpoint/2010/main" val="119959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Představení</a:t>
            </a:r>
          </a:p>
          <a:p>
            <a:r>
              <a:rPr lang="cs-CZ" dirty="0"/>
              <a:t>Tvorba kostky</a:t>
            </a:r>
          </a:p>
          <a:p>
            <a:pPr lvl="1"/>
            <a:r>
              <a:rPr lang="cs-CZ" dirty="0"/>
              <a:t>data source</a:t>
            </a:r>
          </a:p>
          <a:p>
            <a:pPr lvl="1"/>
            <a:r>
              <a:rPr lang="cs-CZ" dirty="0"/>
              <a:t>dsv</a:t>
            </a:r>
          </a:p>
          <a:p>
            <a:pPr lvl="1"/>
            <a:r>
              <a:rPr lang="cs-CZ" dirty="0"/>
              <a:t>kostka</a:t>
            </a:r>
          </a:p>
          <a:p>
            <a:pPr lvl="1"/>
            <a:r>
              <a:rPr lang="cs-CZ" dirty="0"/>
              <a:t>vlastnosti dimenzi</a:t>
            </a:r>
          </a:p>
          <a:p>
            <a:pPr lvl="1"/>
            <a:r>
              <a:rPr lang="cs-CZ" dirty="0"/>
              <a:t>vlastnosti measure group</a:t>
            </a:r>
          </a:p>
          <a:p>
            <a:pPr lvl="1"/>
            <a:r>
              <a:rPr lang="cs-CZ" dirty="0"/>
              <a:t>vlastnosti measures</a:t>
            </a:r>
            <a:endParaRPr lang="en-US" dirty="0"/>
          </a:p>
          <a:p>
            <a:pPr lvl="1"/>
            <a:r>
              <a:rPr lang="cs-CZ" dirty="0"/>
              <a:t>zabezpečení</a:t>
            </a:r>
          </a:p>
          <a:p>
            <a:pPr lvl="1"/>
            <a:r>
              <a:rPr lang="cs-CZ"/>
              <a:t>správa</a:t>
            </a:r>
            <a:endParaRPr lang="cs-CZ" dirty="0"/>
          </a:p>
          <a:p>
            <a:r>
              <a:rPr lang="cs-CZ" dirty="0"/>
              <a:t>Závěr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99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151" y="502256"/>
            <a:ext cx="8557507" cy="1193421"/>
          </a:xfrm>
        </p:spPr>
        <p:txBody>
          <a:bodyPr/>
          <a:lstStyle/>
          <a:p>
            <a:pPr defTabSz="1251682" eaLnBrk="1" fontAlgn="auto" hangingPunct="1">
              <a:defRPr/>
            </a:pPr>
            <a:r>
              <a:rPr lang="en-GB" dirty="0"/>
              <a:t>D</a:t>
            </a:r>
            <a:r>
              <a:rPr lang="cs-CZ" dirty="0"/>
              <a:t>ěkuji Vám za pozornost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56152" y="1316735"/>
            <a:ext cx="118384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Dotazy</a:t>
            </a:r>
            <a:r>
              <a:rPr lang="en-US" sz="2800" dirty="0"/>
              <a:t> </a:t>
            </a:r>
            <a:r>
              <a:rPr lang="cs-CZ" sz="2800" dirty="0"/>
              <a:t> teď, nebo později </a:t>
            </a:r>
            <a:r>
              <a:rPr lang="en-US" sz="2800" dirty="0"/>
              <a:t>u </a:t>
            </a:r>
            <a:r>
              <a:rPr lang="en-US" sz="2800" dirty="0" err="1"/>
              <a:t>st</a:t>
            </a:r>
            <a:r>
              <a:rPr lang="cs-CZ" sz="2800" dirty="0"/>
              <a:t>ánku Dixons Carphone CoE</a:t>
            </a:r>
          </a:p>
          <a:p>
            <a:endParaRPr lang="cs-CZ" sz="2800" dirty="0"/>
          </a:p>
          <a:p>
            <a:r>
              <a:rPr lang="cs-CZ" sz="2800" dirty="0"/>
              <a:t>Kontakty </a:t>
            </a:r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xon Carphone PPT Template">
  <a:themeElements>
    <a:clrScheme name="Dixons Carphone">
      <a:dk1>
        <a:sysClr val="windowText" lastClr="000000"/>
      </a:dk1>
      <a:lt1>
        <a:sysClr val="window" lastClr="FFFFFF"/>
      </a:lt1>
      <a:dk2>
        <a:srgbClr val="0A1731"/>
      </a:dk2>
      <a:lt2>
        <a:srgbClr val="DADADA"/>
      </a:lt2>
      <a:accent1>
        <a:srgbClr val="008CA8"/>
      </a:accent1>
      <a:accent2>
        <a:srgbClr val="64B6E8"/>
      </a:accent2>
      <a:accent3>
        <a:srgbClr val="760045"/>
      </a:accent3>
      <a:accent4>
        <a:srgbClr val="6C8194"/>
      </a:accent4>
      <a:accent5>
        <a:srgbClr val="6127B2"/>
      </a:accent5>
      <a:accent6>
        <a:srgbClr val="FA2B0A"/>
      </a:accent6>
      <a:hlink>
        <a:srgbClr val="C7D900"/>
      </a:hlink>
      <a:folHlink>
        <a:srgbClr val="FFB12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17EC2892CEA41A5F80FE8CCB7E540" ma:contentTypeVersion="0" ma:contentTypeDescription="Create a new document." ma:contentTypeScope="" ma:versionID="b941256f09cce74853028505ee18cec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38165bd286e76bb06c415c7b6a16ba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FADDD-2979-44B5-AF8C-55D4BB1C3615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EA30C9FC-20E2-4110-A772-B47C3CC411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Dixons%20Carphone%20PPT%20Template%20V2</Template>
  <TotalTime>3459</TotalTime>
  <Words>76</Words>
  <Application>Microsoft Office PowerPoint</Application>
  <PresentationFormat>Custom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Courier New</vt:lpstr>
      <vt:lpstr>Dixon Carphone PPT Template</vt:lpstr>
      <vt:lpstr>SSAS Multidimensional – jak na to a na co nezapomenout při tvorbě</vt:lpstr>
      <vt:lpstr>Osnova</vt:lpstr>
      <vt:lpstr>Děkuji Vám za pozornost</vt:lpstr>
    </vt:vector>
  </TitlesOfParts>
  <Company>KnowHow @ DixonsRetail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Dixons Carphone</dc:title>
  <dc:creator>Keli Barnes</dc:creator>
  <cp:lastModifiedBy>Jiří Neoral</cp:lastModifiedBy>
  <cp:revision>38</cp:revision>
  <cp:lastPrinted>2014-07-31T11:04:12Z</cp:lastPrinted>
  <dcterms:created xsi:type="dcterms:W3CDTF">2014-08-07T08:53:45Z</dcterms:created>
  <dcterms:modified xsi:type="dcterms:W3CDTF">2016-08-15T19:15:59Z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0x0101001DA17EC2892CEA41A5F80FE8CCB7E540</vt:lpwstr>
  </property>
</Properties>
</file>