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/>
    <p:restoredTop sz="94603"/>
  </p:normalViewPr>
  <p:slideViewPr>
    <p:cSldViewPr snapToGrid="0">
      <p:cViewPr varScale="1">
        <p:scale>
          <a:sx n="99" d="100"/>
          <a:sy n="99" d="100"/>
        </p:scale>
        <p:origin x="20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91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42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43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81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89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91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61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57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2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7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6/24/25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8" r:id="rId6"/>
    <p:sldLayoutId id="2147483703" r:id="rId7"/>
    <p:sldLayoutId id="2147483704" r:id="rId8"/>
    <p:sldLayoutId id="2147483705" r:id="rId9"/>
    <p:sldLayoutId id="2147483707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3CB1B-C83F-AAB9-58FB-6B5AB489E6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68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A10D8F-D463-70E5-239B-17AD65E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191C93-0D65-60F0-EF39-AB9E1E621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506" y="603315"/>
            <a:ext cx="5649211" cy="3685731"/>
          </a:xfrm>
        </p:spPr>
        <p:txBody>
          <a:bodyPr anchor="t">
            <a:normAutofit/>
          </a:bodyPr>
          <a:lstStyle/>
          <a:p>
            <a:r>
              <a:rPr lang="cs-CZ" sz="6100"/>
              <a:t>Jak na Azure Data Factory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6E59F1-5DE5-7590-A1D4-6EEC67FCF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507" y="4437176"/>
            <a:ext cx="4007587" cy="1290807"/>
          </a:xfrm>
        </p:spPr>
        <p:txBody>
          <a:bodyPr anchor="ctr">
            <a:normAutofit/>
          </a:bodyPr>
          <a:lstStyle/>
          <a:p>
            <a:r>
              <a:rPr lang="cs-CZ" sz="2200" dirty="0"/>
              <a:t>Aneb od ETL k ELT</a:t>
            </a:r>
          </a:p>
          <a:p>
            <a:endParaRPr lang="cs-CZ" sz="2200" dirty="0"/>
          </a:p>
          <a:p>
            <a:r>
              <a:rPr lang="cs-CZ" sz="2200" dirty="0"/>
              <a:t>Vladimír Mužný</a:t>
            </a:r>
          </a:p>
        </p:txBody>
      </p:sp>
    </p:spTree>
    <p:extLst>
      <p:ext uri="{BB962C8B-B14F-4D97-AF65-F5344CB8AC3E}">
        <p14:creationId xmlns:p14="http://schemas.microsoft.com/office/powerpoint/2010/main" val="3794970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21AD5-84F9-3F76-3A8D-8294B148A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6AAE5D9-8D98-8A02-E1E9-37A32BD61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1AEF6C-6C93-E2FD-03C4-25E48B00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Low-code</a:t>
            </a:r>
            <a:r>
              <a:rPr lang="cs-CZ" dirty="0"/>
              <a:t> integrační platforma</a:t>
            </a:r>
          </a:p>
          <a:p>
            <a:pPr lvl="1"/>
            <a:r>
              <a:rPr lang="cs-CZ" dirty="0" err="1"/>
              <a:t>Low-code</a:t>
            </a:r>
            <a:r>
              <a:rPr lang="cs-CZ" dirty="0"/>
              <a:t> je trochu iluze</a:t>
            </a:r>
          </a:p>
          <a:p>
            <a:r>
              <a:rPr lang="cs-CZ" dirty="0"/>
              <a:t>V současnosti V2</a:t>
            </a:r>
          </a:p>
          <a:p>
            <a:pPr lvl="1"/>
            <a:r>
              <a:rPr lang="cs-CZ" dirty="0" err="1"/>
              <a:t>Self-hosted</a:t>
            </a:r>
            <a:r>
              <a:rPr lang="cs-CZ" dirty="0"/>
              <a:t> IR</a:t>
            </a:r>
          </a:p>
          <a:p>
            <a:pPr lvl="1"/>
            <a:r>
              <a:rPr lang="cs-CZ" dirty="0"/>
              <a:t>SSIS runtime</a:t>
            </a:r>
          </a:p>
          <a:p>
            <a:pPr lvl="1"/>
            <a:r>
              <a:rPr lang="cs-CZ" dirty="0"/>
              <a:t>Data </a:t>
            </a:r>
            <a:r>
              <a:rPr lang="cs-CZ" dirty="0" err="1"/>
              <a:t>flows</a:t>
            </a:r>
            <a:endParaRPr lang="cs-CZ" dirty="0"/>
          </a:p>
          <a:p>
            <a:pPr lvl="1"/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Query</a:t>
            </a:r>
            <a:endParaRPr lang="cs-CZ" dirty="0"/>
          </a:p>
          <a:p>
            <a:r>
              <a:rPr lang="cs-CZ" dirty="0"/>
              <a:t>V1 už nelze vytvořit</a:t>
            </a:r>
          </a:p>
        </p:txBody>
      </p:sp>
    </p:spTree>
    <p:extLst>
      <p:ext uri="{BB962C8B-B14F-4D97-AF65-F5344CB8AC3E}">
        <p14:creationId xmlns:p14="http://schemas.microsoft.com/office/powerpoint/2010/main" val="3793221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D2C704-3E73-0E59-77B4-E5CDF8C63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516D73-1B32-14D7-F75B-011743A2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8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Ukázka</a:t>
            </a:r>
          </a:p>
        </p:txBody>
      </p:sp>
      <p:sp>
        <p:nvSpPr>
          <p:cNvPr id="13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Zástupný obsah 2" descr="Obsah obrázku text, kreslené, emotikona, smajlík&#10;&#10;Obsah generovaný pomocí AI může být nesprávný.">
            <a:extLst>
              <a:ext uri="{FF2B5EF4-FFF2-40B4-BE49-F238E27FC236}">
                <a16:creationId xmlns:a16="http://schemas.microsoft.com/office/drawing/2014/main" id="{61EED7EB-CCA7-AC87-FFCF-A3B67A975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0106" y="1598246"/>
            <a:ext cx="4783504" cy="4783504"/>
          </a:xfrm>
          <a:prstGeom prst="rect">
            <a:avLst/>
          </a:prstGeom>
        </p:spPr>
      </p:pic>
      <p:sp>
        <p:nvSpPr>
          <p:cNvPr id="17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0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F481E-87D4-644E-6B0A-A33DF1883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9B19D56-433E-A2BF-C871-9FB34805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That‘s</a:t>
            </a:r>
            <a:r>
              <a:rPr lang="cs-CZ" dirty="0"/>
              <a:t> ALL, FOLKS!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141D89-E568-292F-7481-C8D567F90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Dotazy, náměty, připomínky, stížnosti…</a:t>
            </a:r>
          </a:p>
          <a:p>
            <a:endParaRPr lang="cs-CZ" dirty="0"/>
          </a:p>
          <a:p>
            <a:r>
              <a:rPr lang="cs-CZ" dirty="0"/>
              <a:t>… a jinak díky a zase někdy </a:t>
            </a:r>
            <a:r>
              <a:rPr lang="cs-CZ"/>
              <a:t>na shledanou!</a:t>
            </a:r>
            <a:endParaRPr lang="cs-CZ" dirty="0"/>
          </a:p>
        </p:txBody>
      </p:sp>
      <p:pic>
        <p:nvPicPr>
          <p:cNvPr id="3" name="Obrázek 2" descr="Obsah obrázku klipart, kreslené, ilustrace, kresba&#10;&#10;Obsah generovaný pomocí AI může být nesprávný.">
            <a:extLst>
              <a:ext uri="{FF2B5EF4-FFF2-40B4-BE49-F238E27FC236}">
                <a16:creationId xmlns:a16="http://schemas.microsoft.com/office/drawing/2014/main" id="{45B81AE2-F057-0E32-4A20-9662B6A4E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82" y="1345731"/>
            <a:ext cx="3329918" cy="47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6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FA930B-1179-3EAA-6086-F188186D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cs-CZ" sz="6600" dirty="0"/>
              <a:t>Agenda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3764" y="232542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ACB7D2-D56E-ECD8-097A-7E5E9BCA4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cs-CZ" sz="1800" dirty="0"/>
              <a:t>Srovnání ETL a ELT konceptů</a:t>
            </a:r>
          </a:p>
          <a:p>
            <a:r>
              <a:rPr lang="cs-CZ" sz="1800" dirty="0"/>
              <a:t>ETL/ELT technologie v Azure</a:t>
            </a:r>
          </a:p>
          <a:p>
            <a:r>
              <a:rPr lang="cs-CZ" sz="1800" dirty="0"/>
              <a:t>Azure Data </a:t>
            </a:r>
            <a:r>
              <a:rPr lang="cs-CZ" sz="1800" dirty="0" err="1"/>
              <a:t>Factory</a:t>
            </a:r>
            <a:r>
              <a:rPr lang="cs-CZ" sz="1800" dirty="0"/>
              <a:t> podrobněji</a:t>
            </a:r>
            <a:endParaRPr lang="cs-CZ" sz="1400" dirty="0"/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2544" y="255471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8224" y="306986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5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A2350F2-C9BE-1801-ED10-55A641CB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</a:t>
            </a:r>
            <a:r>
              <a:rPr lang="cs-CZ" dirty="0" err="1"/>
              <a:t>etl</a:t>
            </a:r>
            <a:r>
              <a:rPr lang="cs-CZ" dirty="0"/>
              <a:t> a </a:t>
            </a:r>
            <a:r>
              <a:rPr lang="cs-CZ" dirty="0" err="1"/>
              <a:t>elt</a:t>
            </a:r>
            <a:r>
              <a:rPr lang="cs-CZ" dirty="0"/>
              <a:t> konceptů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B017F06-85F7-44B8-E626-B452928DE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83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BCDE2C9-C528-1F0F-556A-2E0EA1B7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Tradiční – ETL - koncept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112FD2E-6A77-6144-4873-80949440C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Využití SQL databáze jako DWH</a:t>
            </a:r>
          </a:p>
          <a:p>
            <a:pPr lvl="1"/>
            <a:r>
              <a:rPr lang="cs-CZ" dirty="0" err="1"/>
              <a:t>Kimballův</a:t>
            </a:r>
            <a:r>
              <a:rPr lang="cs-CZ" dirty="0"/>
              <a:t> datový model</a:t>
            </a:r>
          </a:p>
          <a:p>
            <a:r>
              <a:rPr lang="cs-CZ" dirty="0"/>
              <a:t>Využití ETL</a:t>
            </a:r>
          </a:p>
          <a:p>
            <a:pPr lvl="1"/>
            <a:r>
              <a:rPr lang="cs-CZ" dirty="0"/>
              <a:t>SSIS</a:t>
            </a:r>
          </a:p>
          <a:p>
            <a:pPr lvl="1"/>
            <a:r>
              <a:rPr lang="cs-CZ" dirty="0"/>
              <a:t>Data </a:t>
            </a:r>
            <a:r>
              <a:rPr lang="cs-CZ" dirty="0" err="1"/>
              <a:t>Flow</a:t>
            </a:r>
            <a:r>
              <a:rPr lang="cs-CZ" dirty="0"/>
              <a:t> v ADF</a:t>
            </a:r>
          </a:p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Business as </a:t>
            </a:r>
            <a:r>
              <a:rPr lang="cs-CZ" dirty="0" err="1"/>
              <a:t>usual</a:t>
            </a:r>
            <a:endParaRPr lang="cs-CZ" dirty="0"/>
          </a:p>
          <a:p>
            <a:r>
              <a:rPr lang="cs-CZ" dirty="0"/>
              <a:t>Nevýhody</a:t>
            </a:r>
          </a:p>
          <a:p>
            <a:pPr lvl="1"/>
            <a:r>
              <a:rPr lang="cs-CZ" dirty="0"/>
              <a:t>Část informací možná nepůjde zpracovat</a:t>
            </a:r>
          </a:p>
          <a:p>
            <a:pPr lvl="1"/>
            <a:r>
              <a:rPr lang="cs-CZ" dirty="0"/>
              <a:t>ETL má poměrně omezené možnosti transformací</a:t>
            </a:r>
          </a:p>
          <a:p>
            <a:pPr lvl="1"/>
            <a:r>
              <a:rPr lang="cs-CZ" dirty="0"/>
              <a:t>Transformace „on-</a:t>
            </a:r>
            <a:r>
              <a:rPr lang="cs-CZ" dirty="0" err="1"/>
              <a:t>the</a:t>
            </a:r>
            <a:r>
              <a:rPr lang="cs-CZ" dirty="0"/>
              <a:t>-</a:t>
            </a:r>
            <a:r>
              <a:rPr lang="cs-CZ" dirty="0" err="1"/>
              <a:t>fly</a:t>
            </a:r>
            <a:r>
              <a:rPr lang="cs-CZ" dirty="0"/>
              <a:t>“ využívají omezené výpočetní prostředky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2253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2DA3D-0974-E221-34E9-4F2E39F18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Modernější – ELT - koncept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82F831-A66D-D8E3-6F63-AB417B012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/>
              <a:t>Využití (nejen) SQL databáze, ale také souborů jako DWH</a:t>
            </a:r>
          </a:p>
          <a:p>
            <a:pPr>
              <a:buFontTx/>
              <a:buChar char="-"/>
            </a:pPr>
            <a:r>
              <a:rPr lang="cs-CZ" dirty="0"/>
              <a:t>Využití ELT</a:t>
            </a:r>
          </a:p>
          <a:p>
            <a:pPr lvl="1">
              <a:buFontTx/>
              <a:buChar char="-"/>
            </a:pPr>
            <a:r>
              <a:rPr lang="cs-CZ" dirty="0"/>
              <a:t>ADF jako čistý </a:t>
            </a:r>
            <a:r>
              <a:rPr lang="cs-CZ" dirty="0" err="1"/>
              <a:t>orchestrátor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Výhody:</a:t>
            </a:r>
          </a:p>
          <a:p>
            <a:pPr lvl="1">
              <a:buFontTx/>
              <a:buChar char="-"/>
            </a:pPr>
            <a:r>
              <a:rPr lang="cs-CZ" dirty="0"/>
              <a:t>Volnější formáty dat</a:t>
            </a:r>
          </a:p>
          <a:p>
            <a:pPr lvl="1">
              <a:buFontTx/>
              <a:buChar char="-"/>
            </a:pPr>
            <a:r>
              <a:rPr lang="cs-CZ" dirty="0"/>
              <a:t>Potenciální výkonnost (ADLS2/Big Data </a:t>
            </a:r>
            <a:r>
              <a:rPr lang="cs-CZ" dirty="0" err="1"/>
              <a:t>clusters</a:t>
            </a:r>
            <a:r>
              <a:rPr lang="cs-CZ" dirty="0"/>
              <a:t>)</a:t>
            </a:r>
          </a:p>
          <a:p>
            <a:pPr lvl="1">
              <a:buFontTx/>
              <a:buChar char="-"/>
            </a:pPr>
            <a:r>
              <a:rPr lang="cs-CZ" dirty="0"/>
              <a:t>Menší ztráta informace</a:t>
            </a:r>
          </a:p>
          <a:p>
            <a:pPr lvl="1">
              <a:buFontTx/>
              <a:buChar char="-"/>
            </a:pPr>
            <a:r>
              <a:rPr lang="cs-CZ" dirty="0"/>
              <a:t>Mnohem větší možnosti analýzy dat</a:t>
            </a:r>
          </a:p>
          <a:p>
            <a:pPr>
              <a:buFontTx/>
              <a:buChar char="-"/>
            </a:pPr>
            <a:r>
              <a:rPr lang="cs-CZ" dirty="0"/>
              <a:t>Nevýhody</a:t>
            </a:r>
          </a:p>
          <a:p>
            <a:pPr lvl="1">
              <a:buFontTx/>
              <a:buChar char="-"/>
            </a:pPr>
            <a:r>
              <a:rPr lang="cs-CZ" dirty="0"/>
              <a:t>Postrádáme klasické </a:t>
            </a:r>
            <a:r>
              <a:rPr lang="cs-CZ" dirty="0" err="1"/>
              <a:t>constraints</a:t>
            </a:r>
            <a:r>
              <a:rPr lang="cs-CZ" dirty="0"/>
              <a:t> v relační databázi</a:t>
            </a:r>
          </a:p>
          <a:p>
            <a:pPr lvl="1">
              <a:buFontTx/>
              <a:buChar char="-"/>
            </a:pPr>
            <a:r>
              <a:rPr lang="cs-CZ" dirty="0"/>
              <a:t>Zcela nové vyjadřovací prostředky (Python/</a:t>
            </a:r>
            <a:r>
              <a:rPr lang="cs-CZ" dirty="0" err="1"/>
              <a:t>pySpark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82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BB971-9B64-6A0F-22D9-F6502F3D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DF068C-13F6-399D-E2A0-CD015E2FA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ETL/ELT technologie v Azure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9C908CD-FB72-EC2C-D320-6098CA19C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13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A1698-2FC4-B2BC-8587-1EED2315A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C55880B-2414-E6D3-7638-9612D2BB3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Full-</a:t>
            </a:r>
            <a:r>
              <a:rPr lang="cs-CZ" dirty="0" err="1"/>
              <a:t>code</a:t>
            </a:r>
            <a:r>
              <a:rPr lang="cs-CZ" dirty="0"/>
              <a:t> technologie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D7BDA6-AFCB-B018-6E99-863C9CDFB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Azure </a:t>
            </a:r>
            <a:r>
              <a:rPr lang="cs-CZ" dirty="0" err="1"/>
              <a:t>Databricks</a:t>
            </a:r>
            <a:endParaRPr lang="cs-CZ" dirty="0"/>
          </a:p>
          <a:p>
            <a:pPr lvl="1"/>
            <a:r>
              <a:rPr lang="cs-CZ" dirty="0"/>
              <a:t>Rozhodně nejen ETL/ELT!</a:t>
            </a:r>
          </a:p>
          <a:p>
            <a:pPr lvl="1"/>
            <a:r>
              <a:rPr lang="cs-CZ" dirty="0"/>
              <a:t>Komplexní prostředí pro manipulaci s daty a analýzu dat</a:t>
            </a:r>
          </a:p>
          <a:p>
            <a:pPr lvl="1"/>
            <a:r>
              <a:rPr lang="cs-CZ" dirty="0"/>
              <a:t>Svůj svět pouze hostovaný Microsoftem</a:t>
            </a:r>
          </a:p>
          <a:p>
            <a:pPr lvl="1"/>
            <a:r>
              <a:rPr lang="cs-CZ" dirty="0"/>
              <a:t>Silně postaveny na </a:t>
            </a:r>
            <a:r>
              <a:rPr lang="cs-CZ" dirty="0" err="1"/>
              <a:t>pySpark</a:t>
            </a:r>
            <a:endParaRPr lang="cs-CZ" dirty="0"/>
          </a:p>
          <a:p>
            <a:r>
              <a:rPr lang="cs-CZ" dirty="0"/>
              <a:t>Obousměrně spolupracují s dalšími technologiemi</a:t>
            </a:r>
          </a:p>
          <a:p>
            <a:pPr lvl="1"/>
            <a:r>
              <a:rPr lang="cs-CZ" dirty="0"/>
              <a:t>Různé zdroje dat připojitelné přes příslušné drivery</a:t>
            </a:r>
          </a:p>
          <a:p>
            <a:pPr lvl="1"/>
            <a:r>
              <a:rPr lang="cs-CZ" dirty="0" err="1"/>
              <a:t>Databricks</a:t>
            </a:r>
            <a:r>
              <a:rPr lang="cs-CZ" dirty="0"/>
              <a:t> jako výpočetní prostředí pro jiné prostředky v Azure</a:t>
            </a:r>
          </a:p>
        </p:txBody>
      </p:sp>
    </p:spTree>
    <p:extLst>
      <p:ext uri="{BB962C8B-B14F-4D97-AF65-F5344CB8AC3E}">
        <p14:creationId xmlns:p14="http://schemas.microsoft.com/office/powerpoint/2010/main" val="322437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40251-C234-B30E-B085-7971DE675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9E112EE-BEC7-8364-DAC7-8FCBAE2B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Low-code</a:t>
            </a:r>
            <a:r>
              <a:rPr lang="cs-CZ" dirty="0"/>
              <a:t> až Full-</a:t>
            </a:r>
            <a:r>
              <a:rPr lang="cs-CZ" dirty="0" err="1"/>
              <a:t>code</a:t>
            </a:r>
            <a:r>
              <a:rPr lang="cs-CZ" dirty="0"/>
              <a:t> technologie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AA1A87-8E55-0CB7-9418-21BF17448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Synapse </a:t>
            </a:r>
            <a:r>
              <a:rPr lang="cs-CZ" dirty="0" err="1"/>
              <a:t>Analytics</a:t>
            </a:r>
            <a:endParaRPr lang="cs-CZ" dirty="0"/>
          </a:p>
          <a:p>
            <a:pPr lvl="1"/>
            <a:r>
              <a:rPr lang="cs-CZ" dirty="0"/>
              <a:t>Prostředí pro hostování data </a:t>
            </a:r>
            <a:r>
              <a:rPr lang="cs-CZ" dirty="0" err="1"/>
              <a:t>warehouses</a:t>
            </a:r>
            <a:endParaRPr lang="cs-CZ" dirty="0"/>
          </a:p>
          <a:p>
            <a:pPr lvl="2"/>
            <a:r>
              <a:rPr lang="cs-CZ" dirty="0" err="1"/>
              <a:t>Dedicated</a:t>
            </a:r>
            <a:r>
              <a:rPr lang="cs-CZ" dirty="0"/>
              <a:t> SQL </a:t>
            </a:r>
            <a:r>
              <a:rPr lang="cs-CZ" dirty="0" err="1"/>
              <a:t>Pools</a:t>
            </a:r>
            <a:endParaRPr lang="cs-CZ" dirty="0"/>
          </a:p>
          <a:p>
            <a:pPr lvl="1"/>
            <a:r>
              <a:rPr lang="cs-CZ" dirty="0"/>
              <a:t>Prostředí pro experimentování s daty</a:t>
            </a:r>
          </a:p>
          <a:p>
            <a:pPr lvl="2"/>
            <a:r>
              <a:rPr lang="cs-CZ" dirty="0" err="1"/>
              <a:t>Serverless</a:t>
            </a:r>
            <a:r>
              <a:rPr lang="cs-CZ" dirty="0"/>
              <a:t> SQL Pool/</a:t>
            </a:r>
            <a:r>
              <a:rPr lang="cs-CZ" dirty="0" err="1"/>
              <a:t>Spark</a:t>
            </a:r>
            <a:r>
              <a:rPr lang="cs-CZ" dirty="0"/>
              <a:t> </a:t>
            </a:r>
            <a:r>
              <a:rPr lang="cs-CZ" dirty="0" err="1"/>
              <a:t>Pools</a:t>
            </a:r>
            <a:endParaRPr lang="cs-CZ" dirty="0"/>
          </a:p>
          <a:p>
            <a:pPr lvl="1"/>
            <a:r>
              <a:rPr lang="cs-CZ" dirty="0"/>
              <a:t>Prostředí pro integraci dat</a:t>
            </a:r>
          </a:p>
          <a:p>
            <a:pPr lvl="2"/>
            <a:r>
              <a:rPr lang="cs-CZ" dirty="0"/>
              <a:t>Synapse </a:t>
            </a:r>
            <a:r>
              <a:rPr lang="cs-CZ" dirty="0" err="1"/>
              <a:t>Pipelines</a:t>
            </a:r>
            <a:r>
              <a:rPr lang="cs-CZ" dirty="0"/>
              <a:t> (</a:t>
            </a:r>
            <a:r>
              <a:rPr lang="cs-CZ" dirty="0" err="1"/>
              <a:t>aka</a:t>
            </a:r>
            <a:r>
              <a:rPr lang="cs-CZ" dirty="0"/>
              <a:t> ADF jinde)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050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9EC4E-195A-5DE3-7072-986476106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8CD43BE-6661-CC0E-D0AD-42416E468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Azure data </a:t>
            </a:r>
            <a:r>
              <a:rPr lang="cs-CZ" dirty="0" err="1"/>
              <a:t>factory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6F3333C-7E27-6E83-019B-C385C5BC5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Konečně!</a:t>
            </a:r>
          </a:p>
        </p:txBody>
      </p:sp>
    </p:spTree>
    <p:extLst>
      <p:ext uri="{BB962C8B-B14F-4D97-AF65-F5344CB8AC3E}">
        <p14:creationId xmlns:p14="http://schemas.microsoft.com/office/powerpoint/2010/main" val="197138007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284</Words>
  <Application>Microsoft Macintosh PowerPoint</Application>
  <PresentationFormat>Širokoúhlá obrazovka</PresentationFormat>
  <Paragraphs>67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Gill Sans Nova</vt:lpstr>
      <vt:lpstr>Neue Haas Grotesk Text Pro</vt:lpstr>
      <vt:lpstr>GradientVTI</vt:lpstr>
      <vt:lpstr>Jak na Azure Data Factory</vt:lpstr>
      <vt:lpstr>Agenda</vt:lpstr>
      <vt:lpstr>Srovnání etl a elt konceptů</vt:lpstr>
      <vt:lpstr>Tradiční – ETL - koncept</vt:lpstr>
      <vt:lpstr>Modernější – ELT - koncept</vt:lpstr>
      <vt:lpstr>ETL/ELT technologie v Azure</vt:lpstr>
      <vt:lpstr>Full-code technologie</vt:lpstr>
      <vt:lpstr>Low-code až Full-code technologie</vt:lpstr>
      <vt:lpstr>Azure data factory</vt:lpstr>
      <vt:lpstr>Přehled</vt:lpstr>
      <vt:lpstr>Ukázka</vt:lpstr>
      <vt:lpstr>That‘s ALL, FOLKS!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Mužný Vladimír</dc:creator>
  <cp:lastModifiedBy>Mužný Vladimír</cp:lastModifiedBy>
  <cp:revision>3</cp:revision>
  <dcterms:created xsi:type="dcterms:W3CDTF">2025-06-18T08:47:00Z</dcterms:created>
  <dcterms:modified xsi:type="dcterms:W3CDTF">2025-06-24T06:03:28Z</dcterms:modified>
</cp:coreProperties>
</file>