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7"/>
    <p:restoredTop sz="94646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62E1D-D264-448F-BEEB-4BB5956568B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FE5B08-1784-4FD6-A3FF-B74D5F28A9B7}">
      <dgm:prSet/>
      <dgm:spPr/>
      <dgm:t>
        <a:bodyPr/>
        <a:lstStyle/>
        <a:p>
          <a:r>
            <a:rPr lang="en-US" b="1"/>
            <a:t>Planned</a:t>
          </a:r>
          <a:endParaRPr lang="en-US"/>
        </a:p>
      </dgm:t>
    </dgm:pt>
    <dgm:pt modelId="{40737360-33C6-4396-8569-0E563AAC437A}" type="parTrans" cxnId="{202637C8-045D-41DE-BC7F-52826F0F544B}">
      <dgm:prSet/>
      <dgm:spPr/>
      <dgm:t>
        <a:bodyPr/>
        <a:lstStyle/>
        <a:p>
          <a:endParaRPr lang="en-US"/>
        </a:p>
      </dgm:t>
    </dgm:pt>
    <dgm:pt modelId="{5800A9E2-9E83-48FF-A0AD-3F178E18DEB0}" type="sibTrans" cxnId="{202637C8-045D-41DE-BC7F-52826F0F544B}">
      <dgm:prSet/>
      <dgm:spPr/>
      <dgm:t>
        <a:bodyPr/>
        <a:lstStyle/>
        <a:p>
          <a:endParaRPr lang="en-US"/>
        </a:p>
      </dgm:t>
    </dgm:pt>
    <dgm:pt modelId="{487F7ADB-C08B-4E96-A9BB-857940E7E591}">
      <dgm:prSet/>
      <dgm:spPr/>
      <dgm:t>
        <a:bodyPr/>
        <a:lstStyle/>
        <a:p>
          <a:r>
            <a:rPr lang="en-US"/>
            <a:t>Software releases</a:t>
          </a:r>
        </a:p>
      </dgm:t>
    </dgm:pt>
    <dgm:pt modelId="{09D5F536-2655-451B-89EA-6FFBD718A83C}" type="parTrans" cxnId="{4180DC15-64A4-4A43-B204-16BCCB7A3492}">
      <dgm:prSet/>
      <dgm:spPr/>
      <dgm:t>
        <a:bodyPr/>
        <a:lstStyle/>
        <a:p>
          <a:endParaRPr lang="en-US"/>
        </a:p>
      </dgm:t>
    </dgm:pt>
    <dgm:pt modelId="{BCFEE18E-37D0-4A91-9463-3CADF08B75C7}" type="sibTrans" cxnId="{4180DC15-64A4-4A43-B204-16BCCB7A3492}">
      <dgm:prSet/>
      <dgm:spPr/>
      <dgm:t>
        <a:bodyPr/>
        <a:lstStyle/>
        <a:p>
          <a:endParaRPr lang="en-US"/>
        </a:p>
      </dgm:t>
    </dgm:pt>
    <dgm:pt modelId="{9C2E8FD8-6CA7-43EE-9A54-AF9720B140FD}">
      <dgm:prSet/>
      <dgm:spPr/>
      <dgm:t>
        <a:bodyPr/>
        <a:lstStyle/>
        <a:p>
          <a:r>
            <a:rPr lang="en-US"/>
            <a:t>OS Patch releases</a:t>
          </a:r>
        </a:p>
      </dgm:t>
    </dgm:pt>
    <dgm:pt modelId="{E1CB4B4B-2039-42F4-BAA5-2EB14073CC44}" type="parTrans" cxnId="{A3A1E746-CECE-4781-BD93-5599F0857E61}">
      <dgm:prSet/>
      <dgm:spPr/>
      <dgm:t>
        <a:bodyPr/>
        <a:lstStyle/>
        <a:p>
          <a:endParaRPr lang="en-US"/>
        </a:p>
      </dgm:t>
    </dgm:pt>
    <dgm:pt modelId="{60326082-5EC1-40B0-87C2-86ECBE7FE053}" type="sibTrans" cxnId="{A3A1E746-CECE-4781-BD93-5599F0857E61}">
      <dgm:prSet/>
      <dgm:spPr/>
      <dgm:t>
        <a:bodyPr/>
        <a:lstStyle/>
        <a:p>
          <a:endParaRPr lang="en-US"/>
        </a:p>
      </dgm:t>
    </dgm:pt>
    <dgm:pt modelId="{B5FFD30B-85B6-46FA-8A2E-ABFC5336E632}">
      <dgm:prSet/>
      <dgm:spPr/>
      <dgm:t>
        <a:bodyPr/>
        <a:lstStyle/>
        <a:p>
          <a:r>
            <a:rPr lang="en-US"/>
            <a:t>SQL Server service packs and hotfixes</a:t>
          </a:r>
        </a:p>
      </dgm:t>
    </dgm:pt>
    <dgm:pt modelId="{E83B3F8C-C54D-4479-8EB5-9F59AA7E09D0}" type="parTrans" cxnId="{8A7C8B00-C1DB-491F-B5A8-D207C90795E3}">
      <dgm:prSet/>
      <dgm:spPr/>
      <dgm:t>
        <a:bodyPr/>
        <a:lstStyle/>
        <a:p>
          <a:endParaRPr lang="en-US"/>
        </a:p>
      </dgm:t>
    </dgm:pt>
    <dgm:pt modelId="{02C198D6-825F-4C5A-88DE-7A645A554952}" type="sibTrans" cxnId="{8A7C8B00-C1DB-491F-B5A8-D207C90795E3}">
      <dgm:prSet/>
      <dgm:spPr/>
      <dgm:t>
        <a:bodyPr/>
        <a:lstStyle/>
        <a:p>
          <a:endParaRPr lang="en-US"/>
        </a:p>
      </dgm:t>
    </dgm:pt>
    <dgm:pt modelId="{FD6A490F-5580-4113-BDB2-6E652B40F862}">
      <dgm:prSet/>
      <dgm:spPr/>
      <dgm:t>
        <a:bodyPr/>
        <a:lstStyle/>
        <a:p>
          <a:r>
            <a:rPr lang="en-US"/>
            <a:t>Database maintenance and upgrades</a:t>
          </a:r>
        </a:p>
      </dgm:t>
    </dgm:pt>
    <dgm:pt modelId="{153103A7-D1B6-4926-A92F-0C0A3184294C}" type="parTrans" cxnId="{77460DC2-E349-49C0-AE4C-8A2B1CBABF43}">
      <dgm:prSet/>
      <dgm:spPr/>
      <dgm:t>
        <a:bodyPr/>
        <a:lstStyle/>
        <a:p>
          <a:endParaRPr lang="en-US"/>
        </a:p>
      </dgm:t>
    </dgm:pt>
    <dgm:pt modelId="{C3449D58-46D9-424E-9851-4C43673609FA}" type="sibTrans" cxnId="{77460DC2-E349-49C0-AE4C-8A2B1CBABF43}">
      <dgm:prSet/>
      <dgm:spPr/>
      <dgm:t>
        <a:bodyPr/>
        <a:lstStyle/>
        <a:p>
          <a:endParaRPr lang="en-US"/>
        </a:p>
      </dgm:t>
    </dgm:pt>
    <dgm:pt modelId="{2A28A413-E815-4A76-A7B2-CB65536189F8}">
      <dgm:prSet/>
      <dgm:spPr/>
      <dgm:t>
        <a:bodyPr/>
        <a:lstStyle/>
        <a:p>
          <a:r>
            <a:rPr lang="en-US" b="1"/>
            <a:t>Unplanned</a:t>
          </a:r>
          <a:endParaRPr lang="en-US"/>
        </a:p>
      </dgm:t>
    </dgm:pt>
    <dgm:pt modelId="{AACF0E33-194E-4EBD-A31F-9BF27F7B68AB}" type="parTrans" cxnId="{8EFA4A7F-AB4A-4AE2-8524-3136A0EBB7BC}">
      <dgm:prSet/>
      <dgm:spPr/>
      <dgm:t>
        <a:bodyPr/>
        <a:lstStyle/>
        <a:p>
          <a:endParaRPr lang="en-US"/>
        </a:p>
      </dgm:t>
    </dgm:pt>
    <dgm:pt modelId="{0B97969B-6470-424B-8DED-B0CEF6375ADC}" type="sibTrans" cxnId="{8EFA4A7F-AB4A-4AE2-8524-3136A0EBB7BC}">
      <dgm:prSet/>
      <dgm:spPr/>
      <dgm:t>
        <a:bodyPr/>
        <a:lstStyle/>
        <a:p>
          <a:endParaRPr lang="en-US"/>
        </a:p>
      </dgm:t>
    </dgm:pt>
    <dgm:pt modelId="{652BAC31-CCF6-49EF-954F-811A58F72087}">
      <dgm:prSet/>
      <dgm:spPr/>
      <dgm:t>
        <a:bodyPr/>
        <a:lstStyle/>
        <a:p>
          <a:r>
            <a:rPr lang="en-US"/>
            <a:t>Hardware component failure</a:t>
          </a:r>
        </a:p>
      </dgm:t>
    </dgm:pt>
    <dgm:pt modelId="{73A6B9A4-69B6-443A-A29D-0DBC9466A1DB}" type="parTrans" cxnId="{D14F7829-A0E5-4729-B583-788D3A42B3AC}">
      <dgm:prSet/>
      <dgm:spPr/>
      <dgm:t>
        <a:bodyPr/>
        <a:lstStyle/>
        <a:p>
          <a:endParaRPr lang="en-US"/>
        </a:p>
      </dgm:t>
    </dgm:pt>
    <dgm:pt modelId="{23747CD6-B5C0-4AD6-9E64-FD0049B59875}" type="sibTrans" cxnId="{D14F7829-A0E5-4729-B583-788D3A42B3AC}">
      <dgm:prSet/>
      <dgm:spPr/>
      <dgm:t>
        <a:bodyPr/>
        <a:lstStyle/>
        <a:p>
          <a:endParaRPr lang="en-US"/>
        </a:p>
      </dgm:t>
    </dgm:pt>
    <dgm:pt modelId="{4AE0C5A3-D3EF-43B1-BE25-BED8DE911509}">
      <dgm:prSet/>
      <dgm:spPr/>
      <dgm:t>
        <a:bodyPr/>
        <a:lstStyle/>
        <a:p>
          <a:r>
            <a:rPr lang="en-US"/>
            <a:t>Security breaches</a:t>
          </a:r>
        </a:p>
      </dgm:t>
    </dgm:pt>
    <dgm:pt modelId="{162BE6CB-47B9-46EF-A67B-CFF85AAC5DAD}" type="parTrans" cxnId="{96206514-724E-4BDE-A4DB-05139FD471CB}">
      <dgm:prSet/>
      <dgm:spPr/>
      <dgm:t>
        <a:bodyPr/>
        <a:lstStyle/>
        <a:p>
          <a:endParaRPr lang="en-US"/>
        </a:p>
      </dgm:t>
    </dgm:pt>
    <dgm:pt modelId="{D0CF53C6-C5CA-41A9-82BB-5F6E91A561A4}" type="sibTrans" cxnId="{96206514-724E-4BDE-A4DB-05139FD471CB}">
      <dgm:prSet/>
      <dgm:spPr/>
      <dgm:t>
        <a:bodyPr/>
        <a:lstStyle/>
        <a:p>
          <a:endParaRPr lang="en-US"/>
        </a:p>
      </dgm:t>
    </dgm:pt>
    <dgm:pt modelId="{0F0477C4-B433-40F1-890E-D5470CC511C4}">
      <dgm:prSet/>
      <dgm:spPr/>
      <dgm:t>
        <a:bodyPr/>
        <a:lstStyle/>
        <a:p>
          <a:r>
            <a:rPr lang="en-US"/>
            <a:t>Human error</a:t>
          </a:r>
        </a:p>
      </dgm:t>
    </dgm:pt>
    <dgm:pt modelId="{90288612-7CFF-40A7-993C-99117350BA16}" type="parTrans" cxnId="{8C2395E1-AF9E-4244-823E-BA1C42112FD6}">
      <dgm:prSet/>
      <dgm:spPr/>
      <dgm:t>
        <a:bodyPr/>
        <a:lstStyle/>
        <a:p>
          <a:endParaRPr lang="en-US"/>
        </a:p>
      </dgm:t>
    </dgm:pt>
    <dgm:pt modelId="{7078F806-DD72-4B2D-825B-6B221148108B}" type="sibTrans" cxnId="{8C2395E1-AF9E-4244-823E-BA1C42112FD6}">
      <dgm:prSet/>
      <dgm:spPr/>
      <dgm:t>
        <a:bodyPr/>
        <a:lstStyle/>
        <a:p>
          <a:endParaRPr lang="en-US"/>
        </a:p>
      </dgm:t>
    </dgm:pt>
    <dgm:pt modelId="{5E4513A2-A9AB-453E-AD50-CF219E4D4B67}">
      <dgm:prSet/>
      <dgm:spPr/>
      <dgm:t>
        <a:bodyPr/>
        <a:lstStyle/>
        <a:p>
          <a:r>
            <a:rPr lang="en-US"/>
            <a:t>Natural disasters</a:t>
          </a:r>
        </a:p>
      </dgm:t>
    </dgm:pt>
    <dgm:pt modelId="{21790B05-EA7F-4A23-A18F-AECB5BF2B627}" type="parTrans" cxnId="{BEE6000F-418D-4A91-9766-FCBC20213764}">
      <dgm:prSet/>
      <dgm:spPr/>
      <dgm:t>
        <a:bodyPr/>
        <a:lstStyle/>
        <a:p>
          <a:endParaRPr lang="en-US"/>
        </a:p>
      </dgm:t>
    </dgm:pt>
    <dgm:pt modelId="{C67322D8-6CD2-453D-960C-63A7D596CA6D}" type="sibTrans" cxnId="{BEE6000F-418D-4A91-9766-FCBC20213764}">
      <dgm:prSet/>
      <dgm:spPr/>
      <dgm:t>
        <a:bodyPr/>
        <a:lstStyle/>
        <a:p>
          <a:endParaRPr lang="en-US"/>
        </a:p>
      </dgm:t>
    </dgm:pt>
    <dgm:pt modelId="{93AAE226-C10A-A347-92C4-FB6B651F97AC}" type="pres">
      <dgm:prSet presAssocID="{5D462E1D-D264-448F-BEEB-4BB5956568BB}" presName="linear" presStyleCnt="0">
        <dgm:presLayoutVars>
          <dgm:dir/>
          <dgm:animLvl val="lvl"/>
          <dgm:resizeHandles val="exact"/>
        </dgm:presLayoutVars>
      </dgm:prSet>
      <dgm:spPr/>
    </dgm:pt>
    <dgm:pt modelId="{031597C3-D9A5-A94D-8A18-85677D7F4993}" type="pres">
      <dgm:prSet presAssocID="{34FE5B08-1784-4FD6-A3FF-B74D5F28A9B7}" presName="parentLin" presStyleCnt="0"/>
      <dgm:spPr/>
    </dgm:pt>
    <dgm:pt modelId="{161B551C-B5C9-4345-BA85-B9F5C7A45A24}" type="pres">
      <dgm:prSet presAssocID="{34FE5B08-1784-4FD6-A3FF-B74D5F28A9B7}" presName="parentLeftMargin" presStyleLbl="node1" presStyleIdx="0" presStyleCnt="2"/>
      <dgm:spPr/>
    </dgm:pt>
    <dgm:pt modelId="{5A05C9DA-C59F-6647-AAAC-A9C9DA014CE8}" type="pres">
      <dgm:prSet presAssocID="{34FE5B08-1784-4FD6-A3FF-B74D5F28A9B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36097D-260E-C144-98A8-8E2A3C53BBBD}" type="pres">
      <dgm:prSet presAssocID="{34FE5B08-1784-4FD6-A3FF-B74D5F28A9B7}" presName="negativeSpace" presStyleCnt="0"/>
      <dgm:spPr/>
    </dgm:pt>
    <dgm:pt modelId="{4DF2FE32-D6EE-294B-9C3D-CF986943DF44}" type="pres">
      <dgm:prSet presAssocID="{34FE5B08-1784-4FD6-A3FF-B74D5F28A9B7}" presName="childText" presStyleLbl="conFgAcc1" presStyleIdx="0" presStyleCnt="2">
        <dgm:presLayoutVars>
          <dgm:bulletEnabled val="1"/>
        </dgm:presLayoutVars>
      </dgm:prSet>
      <dgm:spPr/>
    </dgm:pt>
    <dgm:pt modelId="{677018AF-0E6C-2C48-956C-D84EAD51DE73}" type="pres">
      <dgm:prSet presAssocID="{5800A9E2-9E83-48FF-A0AD-3F178E18DEB0}" presName="spaceBetweenRectangles" presStyleCnt="0"/>
      <dgm:spPr/>
    </dgm:pt>
    <dgm:pt modelId="{319CE8A3-697D-2140-BD73-77980EC47E3B}" type="pres">
      <dgm:prSet presAssocID="{2A28A413-E815-4A76-A7B2-CB65536189F8}" presName="parentLin" presStyleCnt="0"/>
      <dgm:spPr/>
    </dgm:pt>
    <dgm:pt modelId="{1910931A-8806-5347-BFFF-A45AE3C89E0B}" type="pres">
      <dgm:prSet presAssocID="{2A28A413-E815-4A76-A7B2-CB65536189F8}" presName="parentLeftMargin" presStyleLbl="node1" presStyleIdx="0" presStyleCnt="2"/>
      <dgm:spPr/>
    </dgm:pt>
    <dgm:pt modelId="{FA72ADBC-84DB-6345-A24F-5A52A122417C}" type="pres">
      <dgm:prSet presAssocID="{2A28A413-E815-4A76-A7B2-CB65536189F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CE64B56-64C9-964B-86A8-270B67932A6C}" type="pres">
      <dgm:prSet presAssocID="{2A28A413-E815-4A76-A7B2-CB65536189F8}" presName="negativeSpace" presStyleCnt="0"/>
      <dgm:spPr/>
    </dgm:pt>
    <dgm:pt modelId="{292BF820-D81B-EA4E-8930-EC82BE56A433}" type="pres">
      <dgm:prSet presAssocID="{2A28A413-E815-4A76-A7B2-CB65536189F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7C8B00-C1DB-491F-B5A8-D207C90795E3}" srcId="{34FE5B08-1784-4FD6-A3FF-B74D5F28A9B7}" destId="{B5FFD30B-85B6-46FA-8A2E-ABFC5336E632}" srcOrd="2" destOrd="0" parTransId="{E83B3F8C-C54D-4479-8EB5-9F59AA7E09D0}" sibTransId="{02C198D6-825F-4C5A-88DE-7A645A554952}"/>
    <dgm:cxn modelId="{BEE6000F-418D-4A91-9766-FCBC20213764}" srcId="{2A28A413-E815-4A76-A7B2-CB65536189F8}" destId="{5E4513A2-A9AB-453E-AD50-CF219E4D4B67}" srcOrd="3" destOrd="0" parTransId="{21790B05-EA7F-4A23-A18F-AECB5BF2B627}" sibTransId="{C67322D8-6CD2-453D-960C-63A7D596CA6D}"/>
    <dgm:cxn modelId="{96206514-724E-4BDE-A4DB-05139FD471CB}" srcId="{2A28A413-E815-4A76-A7B2-CB65536189F8}" destId="{4AE0C5A3-D3EF-43B1-BE25-BED8DE911509}" srcOrd="1" destOrd="0" parTransId="{162BE6CB-47B9-46EF-A67B-CFF85AAC5DAD}" sibTransId="{D0CF53C6-C5CA-41A9-82BB-5F6E91A561A4}"/>
    <dgm:cxn modelId="{675B6F15-9458-4346-828C-D83006D618DD}" type="presOf" srcId="{9C2E8FD8-6CA7-43EE-9A54-AF9720B140FD}" destId="{4DF2FE32-D6EE-294B-9C3D-CF986943DF44}" srcOrd="0" destOrd="1" presId="urn:microsoft.com/office/officeart/2005/8/layout/list1"/>
    <dgm:cxn modelId="{4180DC15-64A4-4A43-B204-16BCCB7A3492}" srcId="{34FE5B08-1784-4FD6-A3FF-B74D5F28A9B7}" destId="{487F7ADB-C08B-4E96-A9BB-857940E7E591}" srcOrd="0" destOrd="0" parTransId="{09D5F536-2655-451B-89EA-6FFBD718A83C}" sibTransId="{BCFEE18E-37D0-4A91-9463-3CADF08B75C7}"/>
    <dgm:cxn modelId="{D14F7829-A0E5-4729-B583-788D3A42B3AC}" srcId="{2A28A413-E815-4A76-A7B2-CB65536189F8}" destId="{652BAC31-CCF6-49EF-954F-811A58F72087}" srcOrd="0" destOrd="0" parTransId="{73A6B9A4-69B6-443A-A29D-0DBC9466A1DB}" sibTransId="{23747CD6-B5C0-4AD6-9E64-FD0049B59875}"/>
    <dgm:cxn modelId="{A4EBD637-3EF0-684B-912A-E323C1DCB5C8}" type="presOf" srcId="{0F0477C4-B433-40F1-890E-D5470CC511C4}" destId="{292BF820-D81B-EA4E-8930-EC82BE56A433}" srcOrd="0" destOrd="2" presId="urn:microsoft.com/office/officeart/2005/8/layout/list1"/>
    <dgm:cxn modelId="{53B8883F-DD8D-0D41-8FC0-05C1CE55F1BF}" type="presOf" srcId="{5D462E1D-D264-448F-BEEB-4BB5956568BB}" destId="{93AAE226-C10A-A347-92C4-FB6B651F97AC}" srcOrd="0" destOrd="0" presId="urn:microsoft.com/office/officeart/2005/8/layout/list1"/>
    <dgm:cxn modelId="{A3A1E746-CECE-4781-BD93-5599F0857E61}" srcId="{34FE5B08-1784-4FD6-A3FF-B74D5F28A9B7}" destId="{9C2E8FD8-6CA7-43EE-9A54-AF9720B140FD}" srcOrd="1" destOrd="0" parTransId="{E1CB4B4B-2039-42F4-BAA5-2EB14073CC44}" sibTransId="{60326082-5EC1-40B0-87C2-86ECBE7FE053}"/>
    <dgm:cxn modelId="{38E68A4C-422D-2B4F-BAAB-C8CBB5E90E4D}" type="presOf" srcId="{B5FFD30B-85B6-46FA-8A2E-ABFC5336E632}" destId="{4DF2FE32-D6EE-294B-9C3D-CF986943DF44}" srcOrd="0" destOrd="2" presId="urn:microsoft.com/office/officeart/2005/8/layout/list1"/>
    <dgm:cxn modelId="{16448158-B2EA-7A48-B6A9-6C18EFF3C6EE}" type="presOf" srcId="{2A28A413-E815-4A76-A7B2-CB65536189F8}" destId="{1910931A-8806-5347-BFFF-A45AE3C89E0B}" srcOrd="0" destOrd="0" presId="urn:microsoft.com/office/officeart/2005/8/layout/list1"/>
    <dgm:cxn modelId="{C2B44679-B927-1840-B641-A5EB07577C7C}" type="presOf" srcId="{5E4513A2-A9AB-453E-AD50-CF219E4D4B67}" destId="{292BF820-D81B-EA4E-8930-EC82BE56A433}" srcOrd="0" destOrd="3" presId="urn:microsoft.com/office/officeart/2005/8/layout/list1"/>
    <dgm:cxn modelId="{8EFA4A7F-AB4A-4AE2-8524-3136A0EBB7BC}" srcId="{5D462E1D-D264-448F-BEEB-4BB5956568BB}" destId="{2A28A413-E815-4A76-A7B2-CB65536189F8}" srcOrd="1" destOrd="0" parTransId="{AACF0E33-194E-4EBD-A31F-9BF27F7B68AB}" sibTransId="{0B97969B-6470-424B-8DED-B0CEF6375ADC}"/>
    <dgm:cxn modelId="{FD2FC385-4DC8-DF49-B5A4-316E6C566043}" type="presOf" srcId="{652BAC31-CCF6-49EF-954F-811A58F72087}" destId="{292BF820-D81B-EA4E-8930-EC82BE56A433}" srcOrd="0" destOrd="0" presId="urn:microsoft.com/office/officeart/2005/8/layout/list1"/>
    <dgm:cxn modelId="{7DE0DA8D-76B7-E94C-A601-A7275B848FF7}" type="presOf" srcId="{34FE5B08-1784-4FD6-A3FF-B74D5F28A9B7}" destId="{5A05C9DA-C59F-6647-AAAC-A9C9DA014CE8}" srcOrd="1" destOrd="0" presId="urn:microsoft.com/office/officeart/2005/8/layout/list1"/>
    <dgm:cxn modelId="{E0811B92-7807-5B4B-9D23-795BCEA243E3}" type="presOf" srcId="{4AE0C5A3-D3EF-43B1-BE25-BED8DE911509}" destId="{292BF820-D81B-EA4E-8930-EC82BE56A433}" srcOrd="0" destOrd="1" presId="urn:microsoft.com/office/officeart/2005/8/layout/list1"/>
    <dgm:cxn modelId="{31A76EB1-20C0-C14A-8CCB-DCBD88879CAB}" type="presOf" srcId="{FD6A490F-5580-4113-BDB2-6E652B40F862}" destId="{4DF2FE32-D6EE-294B-9C3D-CF986943DF44}" srcOrd="0" destOrd="3" presId="urn:microsoft.com/office/officeart/2005/8/layout/list1"/>
    <dgm:cxn modelId="{77460DC2-E349-49C0-AE4C-8A2B1CBABF43}" srcId="{34FE5B08-1784-4FD6-A3FF-B74D5F28A9B7}" destId="{FD6A490F-5580-4113-BDB2-6E652B40F862}" srcOrd="3" destOrd="0" parTransId="{153103A7-D1B6-4926-A92F-0C0A3184294C}" sibTransId="{C3449D58-46D9-424E-9851-4C43673609FA}"/>
    <dgm:cxn modelId="{202637C8-045D-41DE-BC7F-52826F0F544B}" srcId="{5D462E1D-D264-448F-BEEB-4BB5956568BB}" destId="{34FE5B08-1784-4FD6-A3FF-B74D5F28A9B7}" srcOrd="0" destOrd="0" parTransId="{40737360-33C6-4396-8569-0E563AAC437A}" sibTransId="{5800A9E2-9E83-48FF-A0AD-3F178E18DEB0}"/>
    <dgm:cxn modelId="{34B623D7-CE6D-3348-9A9A-5ADCC39F7B36}" type="presOf" srcId="{34FE5B08-1784-4FD6-A3FF-B74D5F28A9B7}" destId="{161B551C-B5C9-4345-BA85-B9F5C7A45A24}" srcOrd="0" destOrd="0" presId="urn:microsoft.com/office/officeart/2005/8/layout/list1"/>
    <dgm:cxn modelId="{17D17BD8-B3A7-B148-8580-C121DD7522AD}" type="presOf" srcId="{487F7ADB-C08B-4E96-A9BB-857940E7E591}" destId="{4DF2FE32-D6EE-294B-9C3D-CF986943DF44}" srcOrd="0" destOrd="0" presId="urn:microsoft.com/office/officeart/2005/8/layout/list1"/>
    <dgm:cxn modelId="{8C2395E1-AF9E-4244-823E-BA1C42112FD6}" srcId="{2A28A413-E815-4A76-A7B2-CB65536189F8}" destId="{0F0477C4-B433-40F1-890E-D5470CC511C4}" srcOrd="2" destOrd="0" parTransId="{90288612-7CFF-40A7-993C-99117350BA16}" sibTransId="{7078F806-DD72-4B2D-825B-6B221148108B}"/>
    <dgm:cxn modelId="{B0D1A1F9-860C-C649-A75F-9D866C65F98C}" type="presOf" srcId="{2A28A413-E815-4A76-A7B2-CB65536189F8}" destId="{FA72ADBC-84DB-6345-A24F-5A52A122417C}" srcOrd="1" destOrd="0" presId="urn:microsoft.com/office/officeart/2005/8/layout/list1"/>
    <dgm:cxn modelId="{2C38C66F-04DC-D248-801A-8C19FBC77694}" type="presParOf" srcId="{93AAE226-C10A-A347-92C4-FB6B651F97AC}" destId="{031597C3-D9A5-A94D-8A18-85677D7F4993}" srcOrd="0" destOrd="0" presId="urn:microsoft.com/office/officeart/2005/8/layout/list1"/>
    <dgm:cxn modelId="{E1981E65-AD4E-774D-8885-22B6A949A0E9}" type="presParOf" srcId="{031597C3-D9A5-A94D-8A18-85677D7F4993}" destId="{161B551C-B5C9-4345-BA85-B9F5C7A45A24}" srcOrd="0" destOrd="0" presId="urn:microsoft.com/office/officeart/2005/8/layout/list1"/>
    <dgm:cxn modelId="{8041AA16-DFFF-B04B-AFA2-6C37DE9F4448}" type="presParOf" srcId="{031597C3-D9A5-A94D-8A18-85677D7F4993}" destId="{5A05C9DA-C59F-6647-AAAC-A9C9DA014CE8}" srcOrd="1" destOrd="0" presId="urn:microsoft.com/office/officeart/2005/8/layout/list1"/>
    <dgm:cxn modelId="{B6615C79-9628-A14A-AC27-CF95B659E73F}" type="presParOf" srcId="{93AAE226-C10A-A347-92C4-FB6B651F97AC}" destId="{5F36097D-260E-C144-98A8-8E2A3C53BBBD}" srcOrd="1" destOrd="0" presId="urn:microsoft.com/office/officeart/2005/8/layout/list1"/>
    <dgm:cxn modelId="{2528D8FE-76A3-6148-95F2-914247078408}" type="presParOf" srcId="{93AAE226-C10A-A347-92C4-FB6B651F97AC}" destId="{4DF2FE32-D6EE-294B-9C3D-CF986943DF44}" srcOrd="2" destOrd="0" presId="urn:microsoft.com/office/officeart/2005/8/layout/list1"/>
    <dgm:cxn modelId="{6C7628C8-2C70-C346-AD0A-1B6AC05A890E}" type="presParOf" srcId="{93AAE226-C10A-A347-92C4-FB6B651F97AC}" destId="{677018AF-0E6C-2C48-956C-D84EAD51DE73}" srcOrd="3" destOrd="0" presId="urn:microsoft.com/office/officeart/2005/8/layout/list1"/>
    <dgm:cxn modelId="{A0AD0739-23A8-1544-B44C-6DE430CC796B}" type="presParOf" srcId="{93AAE226-C10A-A347-92C4-FB6B651F97AC}" destId="{319CE8A3-697D-2140-BD73-77980EC47E3B}" srcOrd="4" destOrd="0" presId="urn:microsoft.com/office/officeart/2005/8/layout/list1"/>
    <dgm:cxn modelId="{1497C4A0-D587-B741-9A40-0647129DD579}" type="presParOf" srcId="{319CE8A3-697D-2140-BD73-77980EC47E3B}" destId="{1910931A-8806-5347-BFFF-A45AE3C89E0B}" srcOrd="0" destOrd="0" presId="urn:microsoft.com/office/officeart/2005/8/layout/list1"/>
    <dgm:cxn modelId="{25B63784-8C8A-5048-83FF-803E7FEC5D7C}" type="presParOf" srcId="{319CE8A3-697D-2140-BD73-77980EC47E3B}" destId="{FA72ADBC-84DB-6345-A24F-5A52A122417C}" srcOrd="1" destOrd="0" presId="urn:microsoft.com/office/officeart/2005/8/layout/list1"/>
    <dgm:cxn modelId="{A0E6EB54-485A-384B-9EEA-05A89D20AC0C}" type="presParOf" srcId="{93AAE226-C10A-A347-92C4-FB6B651F97AC}" destId="{6CE64B56-64C9-964B-86A8-270B67932A6C}" srcOrd="5" destOrd="0" presId="urn:microsoft.com/office/officeart/2005/8/layout/list1"/>
    <dgm:cxn modelId="{DFA71A31-7EC0-164C-A627-FCBF39F93CD6}" type="presParOf" srcId="{93AAE226-C10A-A347-92C4-FB6B651F97AC}" destId="{292BF820-D81B-EA4E-8930-EC82BE56A43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2FE32-D6EE-294B-9C3D-CF986943DF44}">
      <dsp:nvSpPr>
        <dsp:cNvPr id="0" name=""/>
        <dsp:cNvSpPr/>
      </dsp:nvSpPr>
      <dsp:spPr>
        <a:xfrm>
          <a:off x="0" y="403362"/>
          <a:ext cx="6513603" cy="246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62356" rIns="5055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Software releases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OS Patch releases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SQL Server service packs and hotfixes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Database maintenance and upgrades</a:t>
          </a:r>
        </a:p>
      </dsp:txBody>
      <dsp:txXfrm>
        <a:off x="0" y="403362"/>
        <a:ext cx="6513603" cy="2466450"/>
      </dsp:txXfrm>
    </dsp:sp>
    <dsp:sp modelId="{5A05C9DA-C59F-6647-AAAC-A9C9DA014CE8}">
      <dsp:nvSpPr>
        <dsp:cNvPr id="0" name=""/>
        <dsp:cNvSpPr/>
      </dsp:nvSpPr>
      <dsp:spPr>
        <a:xfrm>
          <a:off x="325680" y="4842"/>
          <a:ext cx="4559522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Planned</a:t>
          </a:r>
          <a:endParaRPr lang="en-US" sz="2700" kern="1200"/>
        </a:p>
      </dsp:txBody>
      <dsp:txXfrm>
        <a:off x="364588" y="43750"/>
        <a:ext cx="4481706" cy="719224"/>
      </dsp:txXfrm>
    </dsp:sp>
    <dsp:sp modelId="{292BF820-D81B-EA4E-8930-EC82BE56A433}">
      <dsp:nvSpPr>
        <dsp:cNvPr id="0" name=""/>
        <dsp:cNvSpPr/>
      </dsp:nvSpPr>
      <dsp:spPr>
        <a:xfrm>
          <a:off x="0" y="3414133"/>
          <a:ext cx="6513603" cy="246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62356" rIns="5055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Hardware component failure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Security breaches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Human error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Natural disasters</a:t>
          </a:r>
        </a:p>
      </dsp:txBody>
      <dsp:txXfrm>
        <a:off x="0" y="3414133"/>
        <a:ext cx="6513603" cy="2466450"/>
      </dsp:txXfrm>
    </dsp:sp>
    <dsp:sp modelId="{FA72ADBC-84DB-6345-A24F-5A52A122417C}">
      <dsp:nvSpPr>
        <dsp:cNvPr id="0" name=""/>
        <dsp:cNvSpPr/>
      </dsp:nvSpPr>
      <dsp:spPr>
        <a:xfrm>
          <a:off x="325680" y="3015612"/>
          <a:ext cx="4559522" cy="7970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Unplanned</a:t>
          </a:r>
          <a:endParaRPr lang="en-US" sz="2700" kern="1200"/>
        </a:p>
      </dsp:txBody>
      <dsp:txXfrm>
        <a:off x="364588" y="3054520"/>
        <a:ext cx="4481706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E2AB-7C81-814F-8C9B-0298CAA1B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54BAE-7B4F-F44A-A137-E7836DA4A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2CC2A-DA5B-1742-AEFA-3D8EC808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08867-5FD6-EC4B-AF00-64936875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749B1-C3DE-A24D-9DE9-183056E7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72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AA82-F0FD-EE4F-B47E-C0F2182F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9C64F-5C21-034E-BC02-BE4DDB8A8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D00B8-1872-8249-83DD-2855E439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00142-7CA4-8647-93F0-34B5EBDE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8F46E-2F2A-494C-88DA-EA0F96FC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373E5-D0CD-694C-85DD-024BFCE3B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B138B-ADC7-D446-BE40-AA3A6D41F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A1CA1-C911-CF40-ACDC-5F97EBF5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91849-4CF5-D947-AA0F-37035056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15B83-3CD6-B643-962B-72134616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36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spc="-60" baseline="0"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772816"/>
            <a:ext cx="10972800" cy="4464496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 i="1"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4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2877-7CC3-134E-9E7F-526B1FBE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AE436-6641-634D-9695-4A776696E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9B268-F8EA-714A-8E7E-07CD2AA1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D403B-E773-E841-8CBE-C4DF4D66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B48BB-B4D0-E24F-92B0-E39FFB73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40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574B-06C4-6846-82DC-45EF0DB0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F08E3-EAAA-CD4D-9FAB-28745D1F0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7419F-33DB-B045-8224-0E35EB91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D81C8-2C07-4147-B5F0-CCE57835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D326-F4A0-254F-BEB6-DAF17DC4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2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6E24-0AD7-8347-A993-84659D4F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DEF17-83FA-AD4B-A90F-F039529C1D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4FD3D-A21C-0846-A1D6-C7616BDF6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79621-4355-0F4E-9270-490AA81A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4D529-1678-E546-BFF5-1AD95F1F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B0F30-A1E3-284F-99A8-744463CB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8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D4CB-E9D1-5E45-BAA6-DA9B953F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BE9E9-6A87-2740-B292-3FB8B1975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5DB46-0BF1-9E48-9AF1-90DB03965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0E9A09-E786-0748-8BC6-06A2F39EF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4EC56-B273-3F48-B558-2ECCCB5E6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D18800-0282-604D-AAFC-64A73191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FF0D0-79CF-C842-8743-10CEF158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B55CAA-F130-824C-8879-F04DCEED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10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B45D-377E-8B40-A09F-5E634E34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7D609-CED0-884A-BB70-2FD39964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ABD1D-E4F7-F443-9152-77B44D5F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7EB6F-A4A2-2E4B-9689-35201065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14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14FA0-DF5B-E941-A5E6-734EA7D5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11164F-F739-0547-9F3E-5E942AFF6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AA23C-58D4-0549-94FC-4DD4AF42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0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D409-5116-A04E-87F3-4C9418C4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DB38F-3A43-6A4A-BF5C-424643657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75E15-E079-6C48-9344-4C81F3D50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6C2D-33FC-B14D-A8EC-5543AE4B3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47D7B-BEA1-444C-B4F0-C7AEBCF7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4E16B-A901-8D45-AB6B-67C3F121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08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B5758-CCE4-C048-A3D6-EBCACD6F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AE6ED-2F10-3E40-AF92-9586D06C3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C54BE-C333-374F-A454-F5E4548B0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9015D-E7C6-8F48-8369-F9CA755C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A2FB5-CCA4-294F-B890-11ACDD44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87EA4-8D0A-CE4B-B768-048DC66C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0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8C4E9-8249-C643-9AB1-B6723B3B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40329-62E0-0646-8E87-F315DF964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C9453-2CDB-D549-85E9-136AE5EEF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1F2C7-54BB-0B49-B063-354864368CE7}" type="datetimeFigureOut">
              <a:rPr lang="cs-CZ" smtClean="0"/>
              <a:t>21.08.19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15FD-FC47-BD4A-A9CA-9B89805D3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C7ED4-DCE0-3E48-9C5A-ED41C1D57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A7E1D-7351-454C-ABD1-E1C3F7BD4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7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662C2-FE86-304E-83F7-23A9BAFC3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/>
              <a:t>SQL Server Disaster Recovery</a:t>
            </a:r>
            <a:endParaRPr lang="cs-CZ" sz="5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9A0B9-0071-7F48-9F6E-2E40877D9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chemeClr val="accent1"/>
                </a:solidFill>
              </a:rPr>
              <a:t>Let‘s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have</a:t>
            </a:r>
            <a:r>
              <a:rPr lang="sk-SK" dirty="0">
                <a:solidFill>
                  <a:schemeClr val="accent1"/>
                </a:solidFill>
              </a:rPr>
              <a:t> a </a:t>
            </a:r>
            <a:r>
              <a:rPr lang="sk-SK" dirty="0" err="1">
                <a:solidFill>
                  <a:schemeClr val="accent1"/>
                </a:solidFill>
              </a:rPr>
              <a:t>plan</a:t>
            </a:r>
            <a:r>
              <a:rPr lang="sk-SK" dirty="0">
                <a:solidFill>
                  <a:schemeClr val="accent1"/>
                </a:solidFill>
              </a:rPr>
              <a:t>!</a:t>
            </a:r>
          </a:p>
          <a:p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dnadpis 2">
            <a:extLst>
              <a:ext uri="{FF2B5EF4-FFF2-40B4-BE49-F238E27FC236}">
                <a16:creationId xmlns:a16="http://schemas.microsoft.com/office/drawing/2014/main" id="{24AFA996-36EE-2F45-A4EE-18B8428DAD2A}"/>
              </a:ext>
            </a:extLst>
          </p:cNvPr>
          <p:cNvSpPr txBox="1">
            <a:spLocks/>
          </p:cNvSpPr>
          <p:nvPr/>
        </p:nvSpPr>
        <p:spPr>
          <a:xfrm>
            <a:off x="815165" y="4961000"/>
            <a:ext cx="10561669" cy="1320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/>
              <a:t>Marek Chmel</a:t>
            </a:r>
          </a:p>
          <a:p>
            <a:r>
              <a:rPr lang="sk-SK"/>
              <a:t>Lead Database Administrator @ AT&amp;T</a:t>
            </a:r>
          </a:p>
          <a:p>
            <a:r>
              <a:rPr lang="sk-SK"/>
              <a:t>Microsoft MVP: Data Platform</a:t>
            </a:r>
          </a:p>
          <a:p>
            <a:r>
              <a:rPr lang="sk-SK"/>
              <a:t>MCSE: Data Management &amp; Analytics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625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DEE0-5900-D942-B573-24194B11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Failover Cluster Instances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9CA9-4B0A-1D4A-8CDA-BDC26695F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C927832-73A5-774A-A69A-49FD0E8EC93C}"/>
              </a:ext>
            </a:extLst>
          </p:cNvPr>
          <p:cNvSpPr/>
          <p:nvPr/>
        </p:nvSpPr>
        <p:spPr bwMode="auto">
          <a:xfrm>
            <a:off x="4431293" y="1863585"/>
            <a:ext cx="2244145" cy="3925911"/>
          </a:xfrm>
          <a:prstGeom prst="roundRect">
            <a:avLst>
              <a:gd name="adj" fmla="val 8883"/>
            </a:avLst>
          </a:pr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Cluster node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3302A94-318D-6B46-A8E7-C21412FC5E7F}"/>
              </a:ext>
            </a:extLst>
          </p:cNvPr>
          <p:cNvSpPr/>
          <p:nvPr/>
        </p:nvSpPr>
        <p:spPr bwMode="auto">
          <a:xfrm>
            <a:off x="703601" y="2851216"/>
            <a:ext cx="5868781" cy="203010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8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0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61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54F837-E249-3840-9DC9-80C841405F07}"/>
              </a:ext>
            </a:extLst>
          </p:cNvPr>
          <p:cNvSpPr/>
          <p:nvPr/>
        </p:nvSpPr>
        <p:spPr bwMode="auto">
          <a:xfrm>
            <a:off x="2076346" y="1863586"/>
            <a:ext cx="2244145" cy="3925911"/>
          </a:xfrm>
          <a:prstGeom prst="roundRect">
            <a:avLst>
              <a:gd name="adj" fmla="val 8883"/>
            </a:avLst>
          </a:pr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Cluster node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000DF612-7896-534A-AC8C-50CA93B8216B}"/>
              </a:ext>
            </a:extLst>
          </p:cNvPr>
          <p:cNvSpPr txBox="1">
            <a:spLocks/>
          </p:cNvSpPr>
          <p:nvPr/>
        </p:nvSpPr>
        <p:spPr>
          <a:xfrm>
            <a:off x="6977063" y="1856240"/>
            <a:ext cx="4757737" cy="288078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Server failover</a:t>
            </a:r>
          </a:p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Shared storage</a:t>
            </a:r>
          </a:p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Multi-node clustering</a:t>
            </a:r>
          </a:p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Passive secondary nodes</a:t>
            </a:r>
          </a:p>
          <a:p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Failover in minutes</a:t>
            </a:r>
          </a:p>
          <a:p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indows and Linux failover clusters supported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5E8EA7-C042-DB44-8309-F329A4BCEEBB}"/>
              </a:ext>
            </a:extLst>
          </p:cNvPr>
          <p:cNvGrpSpPr>
            <a:grpSpLocks noChangeAspect="1"/>
          </p:cNvGrpSpPr>
          <p:nvPr/>
        </p:nvGrpSpPr>
        <p:grpSpPr>
          <a:xfrm>
            <a:off x="2325565" y="2982979"/>
            <a:ext cx="1792850" cy="1792850"/>
            <a:chOff x="6218768" y="3499905"/>
            <a:chExt cx="916516" cy="913346"/>
          </a:xfrm>
          <a:solidFill>
            <a:schemeClr val="accent1"/>
          </a:solidFill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9F761A5-F709-6B47-A084-F44D5B76BFD2}"/>
                </a:ext>
              </a:extLst>
            </p:cNvPr>
            <p:cNvSpPr/>
            <p:nvPr/>
          </p:nvSpPr>
          <p:spPr bwMode="auto">
            <a:xfrm>
              <a:off x="6218768" y="3499905"/>
              <a:ext cx="916516" cy="913346"/>
            </a:xfrm>
            <a:prstGeom prst="roundRect">
              <a:avLst>
                <a:gd name="adj" fmla="val 10344"/>
              </a:avLst>
            </a:prstGeom>
            <a:solidFill>
              <a:srgbClr val="00B0F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79285" tIns="0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SQL Server 2017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44D83F-F3AE-CB44-B648-B52757FD303E}"/>
                </a:ext>
              </a:extLst>
            </p:cNvPr>
            <p:cNvGrpSpPr/>
            <p:nvPr/>
          </p:nvGrpSpPr>
          <p:grpSpPr>
            <a:xfrm>
              <a:off x="6356240" y="3740595"/>
              <a:ext cx="657145" cy="587980"/>
              <a:chOff x="6356240" y="3740595"/>
              <a:chExt cx="657145" cy="587980"/>
            </a:xfrm>
            <a:grpFill/>
          </p:grpSpPr>
          <p:sp>
            <p:nvSpPr>
              <p:cNvPr id="11" name="Can 10">
                <a:extLst>
                  <a:ext uri="{FF2B5EF4-FFF2-40B4-BE49-F238E27FC236}">
                    <a16:creationId xmlns:a16="http://schemas.microsoft.com/office/drawing/2014/main" id="{2A4E9B58-18BE-7148-B7FA-D4EC33F4DC51}"/>
                  </a:ext>
                </a:extLst>
              </p:cNvPr>
              <p:cNvSpPr/>
              <p:nvPr/>
            </p:nvSpPr>
            <p:spPr bwMode="auto">
              <a:xfrm>
                <a:off x="6707981" y="3740596"/>
                <a:ext cx="305404" cy="451454"/>
              </a:xfrm>
              <a:prstGeom prst="can">
                <a:avLst>
                  <a:gd name="adj" fmla="val 42327"/>
                </a:avLst>
              </a:prstGeom>
              <a:solidFill>
                <a:schemeClr val="accent1"/>
              </a:solidFill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36145" marR="0" lvl="0" indent="-336145" algn="ctr" defTabSz="91410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961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" name="Can 9">
                <a:extLst>
                  <a:ext uri="{FF2B5EF4-FFF2-40B4-BE49-F238E27FC236}">
                    <a16:creationId xmlns:a16="http://schemas.microsoft.com/office/drawing/2014/main" id="{F58FE023-03E8-B240-A3B1-7CCD11CF604D}"/>
                  </a:ext>
                </a:extLst>
              </p:cNvPr>
              <p:cNvSpPr/>
              <p:nvPr/>
            </p:nvSpPr>
            <p:spPr bwMode="auto">
              <a:xfrm>
                <a:off x="6356240" y="3740595"/>
                <a:ext cx="305404" cy="451454"/>
              </a:xfrm>
              <a:prstGeom prst="can">
                <a:avLst>
                  <a:gd name="adj" fmla="val 42327"/>
                </a:avLst>
              </a:prstGeom>
              <a:solidFill>
                <a:schemeClr val="accent1"/>
              </a:solidFill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36145" marR="0" lvl="0" indent="-336145" algn="ctr" defTabSz="91410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961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3" name="Can 12">
                <a:extLst>
                  <a:ext uri="{FF2B5EF4-FFF2-40B4-BE49-F238E27FC236}">
                    <a16:creationId xmlns:a16="http://schemas.microsoft.com/office/drawing/2014/main" id="{DC8CE2A0-2F33-F640-B8F0-BED39482B8B1}"/>
                  </a:ext>
                </a:extLst>
              </p:cNvPr>
              <p:cNvSpPr/>
              <p:nvPr/>
            </p:nvSpPr>
            <p:spPr bwMode="auto">
              <a:xfrm>
                <a:off x="6523831" y="3877121"/>
                <a:ext cx="305404" cy="451454"/>
              </a:xfrm>
              <a:prstGeom prst="can">
                <a:avLst>
                  <a:gd name="adj" fmla="val 42327"/>
                </a:avLst>
              </a:prstGeom>
              <a:solidFill>
                <a:schemeClr val="accent1"/>
              </a:solidFill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36145" marR="0" lvl="0" indent="-336145" algn="ctr" defTabSz="91410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961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80B21B-203A-D649-B59C-8D9FC9AC899A}"/>
              </a:ext>
            </a:extLst>
          </p:cNvPr>
          <p:cNvSpPr/>
          <p:nvPr/>
        </p:nvSpPr>
        <p:spPr bwMode="auto">
          <a:xfrm>
            <a:off x="2323493" y="5005475"/>
            <a:ext cx="3991718" cy="672319"/>
          </a:xfrm>
          <a:prstGeom prst="round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1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Shared storage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353BD2-72E0-5745-B5B9-51760C3AEF49}"/>
              </a:ext>
            </a:extLst>
          </p:cNvPr>
          <p:cNvGrpSpPr>
            <a:grpSpLocks noChangeAspect="1"/>
          </p:cNvGrpSpPr>
          <p:nvPr/>
        </p:nvGrpSpPr>
        <p:grpSpPr>
          <a:xfrm>
            <a:off x="4522360" y="2982979"/>
            <a:ext cx="1792850" cy="1792850"/>
            <a:chOff x="6218768" y="3499905"/>
            <a:chExt cx="916516" cy="913346"/>
          </a:xfrm>
          <a:solidFill>
            <a:schemeClr val="accent1"/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8671242-D464-3344-922D-29D5C3A3FF38}"/>
                </a:ext>
              </a:extLst>
            </p:cNvPr>
            <p:cNvSpPr/>
            <p:nvPr/>
          </p:nvSpPr>
          <p:spPr bwMode="auto">
            <a:xfrm>
              <a:off x="6218768" y="3499905"/>
              <a:ext cx="916516" cy="913346"/>
            </a:xfrm>
            <a:prstGeom prst="roundRect">
              <a:avLst>
                <a:gd name="adj" fmla="val 10344"/>
              </a:avLst>
            </a:prstGeom>
            <a:solidFill>
              <a:srgbClr val="00B0F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79285" tIns="0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8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SQL Server 2017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69181B-B9F9-EE43-B603-9C3FB02B3D90}"/>
                </a:ext>
              </a:extLst>
            </p:cNvPr>
            <p:cNvGrpSpPr/>
            <p:nvPr/>
          </p:nvGrpSpPr>
          <p:grpSpPr>
            <a:xfrm>
              <a:off x="6346155" y="3718802"/>
              <a:ext cx="667230" cy="609773"/>
              <a:chOff x="6346155" y="3718802"/>
              <a:chExt cx="667230" cy="609773"/>
            </a:xfrm>
            <a:grpFill/>
          </p:grpSpPr>
          <p:sp>
            <p:nvSpPr>
              <p:cNvPr id="18" name="Can 17">
                <a:extLst>
                  <a:ext uri="{FF2B5EF4-FFF2-40B4-BE49-F238E27FC236}">
                    <a16:creationId xmlns:a16="http://schemas.microsoft.com/office/drawing/2014/main" id="{C321CBD5-5EE5-F94A-8A08-9F7AF2E60214}"/>
                  </a:ext>
                </a:extLst>
              </p:cNvPr>
              <p:cNvSpPr/>
              <p:nvPr/>
            </p:nvSpPr>
            <p:spPr bwMode="auto">
              <a:xfrm>
                <a:off x="6707981" y="3740596"/>
                <a:ext cx="305404" cy="451454"/>
              </a:xfrm>
              <a:prstGeom prst="can">
                <a:avLst>
                  <a:gd name="adj" fmla="val 42327"/>
                </a:avLst>
              </a:prstGeom>
              <a:solidFill>
                <a:schemeClr val="accent1"/>
              </a:solidFill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36145" marR="0" lvl="0" indent="-336145" algn="ctr" defTabSz="91410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961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" name="Can 18">
                <a:extLst>
                  <a:ext uri="{FF2B5EF4-FFF2-40B4-BE49-F238E27FC236}">
                    <a16:creationId xmlns:a16="http://schemas.microsoft.com/office/drawing/2014/main" id="{167194CA-0FCD-B346-9250-50ACE6AA2923}"/>
                  </a:ext>
                </a:extLst>
              </p:cNvPr>
              <p:cNvSpPr/>
              <p:nvPr/>
            </p:nvSpPr>
            <p:spPr bwMode="auto">
              <a:xfrm>
                <a:off x="6346155" y="3718802"/>
                <a:ext cx="305404" cy="451454"/>
              </a:xfrm>
              <a:prstGeom prst="can">
                <a:avLst>
                  <a:gd name="adj" fmla="val 42327"/>
                </a:avLst>
              </a:prstGeom>
              <a:solidFill>
                <a:schemeClr val="accent1"/>
              </a:solidFill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36145" marR="0" lvl="0" indent="-336145" algn="ctr" defTabSz="91410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961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" name="Can 19">
                <a:extLst>
                  <a:ext uri="{FF2B5EF4-FFF2-40B4-BE49-F238E27FC236}">
                    <a16:creationId xmlns:a16="http://schemas.microsoft.com/office/drawing/2014/main" id="{9C51C0C2-71D5-4C49-9BF2-2B73E4DD5EF4}"/>
                  </a:ext>
                </a:extLst>
              </p:cNvPr>
              <p:cNvSpPr/>
              <p:nvPr/>
            </p:nvSpPr>
            <p:spPr bwMode="auto">
              <a:xfrm>
                <a:off x="6523831" y="3877121"/>
                <a:ext cx="305404" cy="451454"/>
              </a:xfrm>
              <a:prstGeom prst="can">
                <a:avLst>
                  <a:gd name="adj" fmla="val 42327"/>
                </a:avLst>
              </a:prstGeom>
              <a:solidFill>
                <a:schemeClr val="accent1"/>
              </a:solidFill>
              <a:ln w="19050"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36145" marR="0" lvl="0" indent="-336145" algn="ctr" defTabSz="91410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3" panose="05040102010807070707" pitchFamily="18" charset="2"/>
                  <a:buChar char="Æ"/>
                  <a:tabLst/>
                  <a:defRPr/>
                </a:pPr>
                <a:endParaRPr kumimoji="0" lang="en-US" sz="1961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78DB53F-A78E-A041-BA57-E6280D36D84A}"/>
              </a:ext>
            </a:extLst>
          </p:cNvPr>
          <p:cNvSpPr txBox="1"/>
          <p:nvPr/>
        </p:nvSpPr>
        <p:spPr>
          <a:xfrm>
            <a:off x="667598" y="2839869"/>
            <a:ext cx="1655896" cy="2030104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3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SQL Server failover cluster instance</a:t>
            </a:r>
          </a:p>
        </p:txBody>
      </p:sp>
    </p:spTree>
    <p:extLst>
      <p:ext uri="{BB962C8B-B14F-4D97-AF65-F5344CB8AC3E}">
        <p14:creationId xmlns:p14="http://schemas.microsoft.com/office/powerpoint/2010/main" val="93019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35ED-8880-0B44-BAE3-C96AD682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Configuring failover clusters on Linux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65CDD-299B-B743-B2EC-5ACF60A44AAA}"/>
              </a:ext>
            </a:extLst>
          </p:cNvPr>
          <p:cNvSpPr txBox="1">
            <a:spLocks/>
          </p:cNvSpPr>
          <p:nvPr/>
        </p:nvSpPr>
        <p:spPr>
          <a:xfrm>
            <a:off x="274638" y="1420813"/>
            <a:ext cx="5603648" cy="3471720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>
              <a:buFont typeface="+mj-lt"/>
              <a:buAutoNum type="arabicPeriod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Set up and configure the operating system on each cluster node</a:t>
            </a:r>
          </a:p>
          <a:p>
            <a:pPr marL="406400" indent="-406400">
              <a:buFont typeface="+mj-lt"/>
              <a:buAutoNum type="arabicPeriod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Install and configure SQL Server </a:t>
            </a:r>
            <a:b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on each cluster node</a:t>
            </a:r>
          </a:p>
          <a:p>
            <a:pPr marL="406400" indent="-406400">
              <a:buFont typeface="+mj-lt"/>
              <a:buAutoNum type="arabicPeriod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Configure shared storage and move database files</a:t>
            </a:r>
          </a:p>
          <a:p>
            <a:pPr marL="406400" indent="-406400">
              <a:buFont typeface="+mj-lt"/>
              <a:buAutoNum type="arabicPeriod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Install and configure Pacemaker </a:t>
            </a:r>
            <a:b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on each cluster node</a:t>
            </a:r>
          </a:p>
          <a:p>
            <a:pPr marL="406400" indent="-406400">
              <a:buFont typeface="+mj-lt"/>
              <a:buAutoNum type="arabicPeriod"/>
            </a:pPr>
            <a:r>
              <a:rPr lang="en-GB" sz="2400">
                <a:latin typeface="Segoe UI" panose="020B0502040204020203" pitchFamily="34" charset="0"/>
                <a:cs typeface="Segoe UI" panose="020B0502040204020203" pitchFamily="34" charset="0"/>
              </a:rPr>
              <a:t>Create the cluster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DE48B-0C5B-BD44-8F6D-EB3438C7171B}"/>
              </a:ext>
            </a:extLst>
          </p:cNvPr>
          <p:cNvSpPr/>
          <p:nvPr/>
        </p:nvSpPr>
        <p:spPr bwMode="auto">
          <a:xfrm>
            <a:off x="5750152" y="1847850"/>
            <a:ext cx="1571172" cy="48768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6988C-193E-1345-8D66-09681172D54F}"/>
              </a:ext>
            </a:extLst>
          </p:cNvPr>
          <p:cNvSpPr/>
          <p:nvPr/>
        </p:nvSpPr>
        <p:spPr bwMode="auto">
          <a:xfrm>
            <a:off x="5644924" y="3132137"/>
            <a:ext cx="1676400" cy="47942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Cluster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AF367-A31F-274B-9C1E-C5248DEA71E7}"/>
              </a:ext>
            </a:extLst>
          </p:cNvPr>
          <p:cNvSpPr/>
          <p:nvPr/>
        </p:nvSpPr>
        <p:spPr bwMode="auto">
          <a:xfrm>
            <a:off x="5949950" y="4892680"/>
            <a:ext cx="1371374" cy="29718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Hardware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8CDC7-F6BA-AD46-AC78-DCDD23FF2C4C}"/>
              </a:ext>
            </a:extLst>
          </p:cNvPr>
          <p:cNvSpPr/>
          <p:nvPr/>
        </p:nvSpPr>
        <p:spPr bwMode="auto">
          <a:xfrm>
            <a:off x="8107419" y="1783907"/>
            <a:ext cx="1739449" cy="62422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D8CBF-874F-334E-94F9-C74091E2B33D}"/>
              </a:ext>
            </a:extLst>
          </p:cNvPr>
          <p:cNvSpPr/>
          <p:nvPr/>
        </p:nvSpPr>
        <p:spPr bwMode="auto">
          <a:xfrm>
            <a:off x="9995351" y="1783907"/>
            <a:ext cx="1739449" cy="624226"/>
          </a:xfrm>
          <a:prstGeom prst="rect">
            <a:avLst/>
          </a:prstGeom>
          <a:noFill/>
          <a:ln w="25400">
            <a:solidFill>
              <a:srgbClr val="00BCF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62448C-D8AC-CA4D-8747-58E16A3B77DA}"/>
              </a:ext>
            </a:extLst>
          </p:cNvPr>
          <p:cNvSpPr/>
          <p:nvPr/>
        </p:nvSpPr>
        <p:spPr bwMode="auto">
          <a:xfrm>
            <a:off x="8119035" y="2639373"/>
            <a:ext cx="3611721" cy="62422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Pacemaker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DC3D6E-4D52-CD4D-9D76-DBEF141B022D}"/>
              </a:ext>
            </a:extLst>
          </p:cNvPr>
          <p:cNvSpPr/>
          <p:nvPr/>
        </p:nvSpPr>
        <p:spPr bwMode="auto">
          <a:xfrm>
            <a:off x="8119035" y="3491588"/>
            <a:ext cx="3611721" cy="62422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Corosync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7436F-EACC-F445-9F7C-CB8A4717A685}"/>
              </a:ext>
            </a:extLst>
          </p:cNvPr>
          <p:cNvSpPr/>
          <p:nvPr/>
        </p:nvSpPr>
        <p:spPr bwMode="auto">
          <a:xfrm>
            <a:off x="8107419" y="4339739"/>
            <a:ext cx="1739449" cy="62422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Linux Server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1283E3-9879-D24F-98C8-F169C2229321}"/>
              </a:ext>
            </a:extLst>
          </p:cNvPr>
          <p:cNvSpPr/>
          <p:nvPr/>
        </p:nvSpPr>
        <p:spPr bwMode="auto">
          <a:xfrm>
            <a:off x="9983011" y="4339739"/>
            <a:ext cx="1739449" cy="624226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3840" tIns="195072" rIns="243840" bIns="1950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432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Linux Server</a:t>
            </a:r>
          </a:p>
        </p:txBody>
      </p:sp>
      <p:sp>
        <p:nvSpPr>
          <p:cNvPr id="14" name="Can 16">
            <a:extLst>
              <a:ext uri="{FF2B5EF4-FFF2-40B4-BE49-F238E27FC236}">
                <a16:creationId xmlns:a16="http://schemas.microsoft.com/office/drawing/2014/main" id="{FFBD37A5-C0BC-5144-ABFE-DDDB131E76F9}"/>
              </a:ext>
            </a:extLst>
          </p:cNvPr>
          <p:cNvSpPr/>
          <p:nvPr/>
        </p:nvSpPr>
        <p:spPr bwMode="auto">
          <a:xfrm>
            <a:off x="8120085" y="5129370"/>
            <a:ext cx="3599055" cy="653893"/>
          </a:xfrm>
          <a:prstGeom prst="can">
            <a:avLst>
              <a:gd name="adj" fmla="val 28370"/>
            </a:avLst>
          </a:prstGeom>
          <a:solidFill>
            <a:srgbClr val="00B0F0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Shared storage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F67BD82-D10E-3B46-853B-F12431B7B726}"/>
              </a:ext>
            </a:extLst>
          </p:cNvPr>
          <p:cNvSpPr/>
          <p:nvPr/>
        </p:nvSpPr>
        <p:spPr>
          <a:xfrm>
            <a:off x="7378816" y="1794066"/>
            <a:ext cx="565705" cy="604719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38580611-D2BA-3649-9B3D-226A73D055A5}"/>
              </a:ext>
            </a:extLst>
          </p:cNvPr>
          <p:cNvSpPr/>
          <p:nvPr/>
        </p:nvSpPr>
        <p:spPr>
          <a:xfrm>
            <a:off x="7378816" y="2658270"/>
            <a:ext cx="565705" cy="1443524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AF781F0F-C795-9B4D-82EC-E57C375084B0}"/>
              </a:ext>
            </a:extLst>
          </p:cNvPr>
          <p:cNvSpPr/>
          <p:nvPr/>
        </p:nvSpPr>
        <p:spPr>
          <a:xfrm>
            <a:off x="7378816" y="4333839"/>
            <a:ext cx="565705" cy="1443524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chemeClr val="tx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6656-9792-CD4B-B6A8-BFE52159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On Availability Groups</a:t>
            </a:r>
            <a:endParaRPr lang="cs-CZ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E502E2A-0449-A949-BA2B-4F105F0E1EB6}"/>
              </a:ext>
            </a:extLst>
          </p:cNvPr>
          <p:cNvSpPr txBox="1">
            <a:spLocks/>
          </p:cNvSpPr>
          <p:nvPr/>
        </p:nvSpPr>
        <p:spPr>
          <a:xfrm>
            <a:off x="274638" y="3832225"/>
            <a:ext cx="10798175" cy="261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§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Availability Groups: High availability + disaster recovery solution when one or several databases failover together</a:t>
            </a:r>
          </a:p>
          <a:p>
            <a:pPr marL="0" indent="0">
              <a:spcBef>
                <a:spcPts val="3000"/>
              </a:spcBef>
              <a:buFont typeface="Wingdings" pitchFamily="2" charset="2"/>
              <a:buNone/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SQL Server 2017 supports one primary and up to </a:t>
            </a:r>
            <a:r>
              <a:rPr lang="en-US" sz="2400" b="1">
                <a:latin typeface="Segoe UI" panose="020B0502040204020203" pitchFamily="34" charset="0"/>
                <a:cs typeface="Segoe UI" panose="020B0502040204020203" pitchFamily="34" charset="0"/>
              </a:rPr>
              <a:t>eight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 secondaries for a total of nine replicas</a:t>
            </a:r>
          </a:p>
          <a:p>
            <a:pPr marL="0" indent="0">
              <a:spcBef>
                <a:spcPts val="3000"/>
              </a:spcBef>
              <a:buFont typeface="Wingdings" pitchFamily="2" charset="2"/>
              <a:buNone/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Secondaries can be enabled as read-only replicas, which can be load balanced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66C64-B382-234B-AC99-A91149C75CA3}"/>
              </a:ext>
            </a:extLst>
          </p:cNvPr>
          <p:cNvSpPr/>
          <p:nvPr/>
        </p:nvSpPr>
        <p:spPr bwMode="auto">
          <a:xfrm>
            <a:off x="8757119" y="1433441"/>
            <a:ext cx="2040397" cy="2040396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E471C-9D6E-0549-BAE6-40A5E49B5DB5}"/>
              </a:ext>
            </a:extLst>
          </p:cNvPr>
          <p:cNvSpPr/>
          <p:nvPr/>
        </p:nvSpPr>
        <p:spPr bwMode="auto">
          <a:xfrm>
            <a:off x="8823652" y="1994849"/>
            <a:ext cx="921328" cy="1412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33298-037A-BB4B-9A67-75A1DF9BA207}"/>
              </a:ext>
            </a:extLst>
          </p:cNvPr>
          <p:cNvSpPr/>
          <p:nvPr/>
        </p:nvSpPr>
        <p:spPr bwMode="auto">
          <a:xfrm>
            <a:off x="9807583" y="1994849"/>
            <a:ext cx="922085" cy="1412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0DBF46-8E7A-C641-B96A-8C4773258539}"/>
              </a:ext>
            </a:extLst>
          </p:cNvPr>
          <p:cNvSpPr/>
          <p:nvPr/>
        </p:nvSpPr>
        <p:spPr bwMode="auto">
          <a:xfrm>
            <a:off x="6298845" y="1433440"/>
            <a:ext cx="2040397" cy="2040396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1D845F-9C49-F74F-9331-680F82B3109D}"/>
              </a:ext>
            </a:extLst>
          </p:cNvPr>
          <p:cNvSpPr/>
          <p:nvPr/>
        </p:nvSpPr>
        <p:spPr bwMode="auto">
          <a:xfrm>
            <a:off x="6370798" y="1994849"/>
            <a:ext cx="921328" cy="1412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01323A-CC84-4344-B7FA-85E853A54A5A}"/>
              </a:ext>
            </a:extLst>
          </p:cNvPr>
          <p:cNvSpPr/>
          <p:nvPr/>
        </p:nvSpPr>
        <p:spPr bwMode="auto">
          <a:xfrm>
            <a:off x="7354729" y="1994849"/>
            <a:ext cx="922085" cy="1412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53EC5-E421-AC4E-AEAE-51002464B3C4}"/>
              </a:ext>
            </a:extLst>
          </p:cNvPr>
          <p:cNvSpPr/>
          <p:nvPr/>
        </p:nvSpPr>
        <p:spPr bwMode="auto">
          <a:xfrm>
            <a:off x="1382298" y="1433441"/>
            <a:ext cx="2040397" cy="20403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D48C3C-4CCF-D340-8B94-5F1B4DF02F91}"/>
              </a:ext>
            </a:extLst>
          </p:cNvPr>
          <p:cNvSpPr/>
          <p:nvPr/>
        </p:nvSpPr>
        <p:spPr bwMode="auto">
          <a:xfrm>
            <a:off x="3840572" y="1433440"/>
            <a:ext cx="2040397" cy="20403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F7E5DE-74C3-324C-A915-6F97D03CD94F}"/>
              </a:ext>
            </a:extLst>
          </p:cNvPr>
          <p:cNvSpPr/>
          <p:nvPr/>
        </p:nvSpPr>
        <p:spPr bwMode="auto">
          <a:xfrm>
            <a:off x="1447477" y="1758809"/>
            <a:ext cx="921328" cy="1648903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DE01A7-A6DA-D042-9F0C-AB5C7323CD22}"/>
              </a:ext>
            </a:extLst>
          </p:cNvPr>
          <p:cNvSpPr/>
          <p:nvPr/>
        </p:nvSpPr>
        <p:spPr bwMode="auto">
          <a:xfrm>
            <a:off x="2431408" y="1758810"/>
            <a:ext cx="922085" cy="1648902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92BE0B-09C1-734F-8EF3-44AE8BA11618}"/>
              </a:ext>
            </a:extLst>
          </p:cNvPr>
          <p:cNvSpPr/>
          <p:nvPr/>
        </p:nvSpPr>
        <p:spPr bwMode="auto">
          <a:xfrm>
            <a:off x="1501234" y="3091788"/>
            <a:ext cx="1777335" cy="27289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Storage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AEE0E-3E56-424C-8590-7096252D77D3}"/>
              </a:ext>
            </a:extLst>
          </p:cNvPr>
          <p:cNvSpPr/>
          <p:nvPr/>
        </p:nvSpPr>
        <p:spPr bwMode="auto">
          <a:xfrm>
            <a:off x="3907762" y="1758810"/>
            <a:ext cx="921328" cy="1648901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B0CB34-5190-C94F-BB53-A6E9DE063026}"/>
              </a:ext>
            </a:extLst>
          </p:cNvPr>
          <p:cNvSpPr/>
          <p:nvPr/>
        </p:nvSpPr>
        <p:spPr bwMode="auto">
          <a:xfrm>
            <a:off x="4891693" y="1758811"/>
            <a:ext cx="922085" cy="16489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6FA7E2-52F3-3948-9065-527F4F4ABC27}"/>
              </a:ext>
            </a:extLst>
          </p:cNvPr>
          <p:cNvSpPr/>
          <p:nvPr/>
        </p:nvSpPr>
        <p:spPr bwMode="auto">
          <a:xfrm>
            <a:off x="3961519" y="3091788"/>
            <a:ext cx="1777335" cy="272892"/>
          </a:xfrm>
          <a:prstGeom prst="rect">
            <a:avLst/>
          </a:prstGeom>
          <a:solidFill>
            <a:srgbClr val="00BCF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light"/>
                <a:ea typeface="Segoe UI" pitchFamily="34" charset="0"/>
                <a:cs typeface="Segoe UI" pitchFamily="34" charset="0"/>
              </a:rPr>
              <a:t>Storage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4249A048-5927-384F-B987-8D0E752CC2C1}"/>
              </a:ext>
            </a:extLst>
          </p:cNvPr>
          <p:cNvSpPr/>
          <p:nvPr/>
        </p:nvSpPr>
        <p:spPr bwMode="auto">
          <a:xfrm>
            <a:off x="1501234" y="2157656"/>
            <a:ext cx="9138419" cy="8396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Flowchart: Magnetic Disk 17">
            <a:extLst>
              <a:ext uri="{FF2B5EF4-FFF2-40B4-BE49-F238E27FC236}">
                <a16:creationId xmlns:a16="http://schemas.microsoft.com/office/drawing/2014/main" id="{A9C83AE3-AD64-6149-8C7C-30B63F574386}"/>
              </a:ext>
            </a:extLst>
          </p:cNvPr>
          <p:cNvSpPr/>
          <p:nvPr/>
        </p:nvSpPr>
        <p:spPr bwMode="auto">
          <a:xfrm>
            <a:off x="2146483" y="2305246"/>
            <a:ext cx="524793" cy="503802"/>
          </a:xfrm>
          <a:prstGeom prst="flowChartMagneticDisk">
            <a:avLst/>
          </a:prstGeom>
          <a:solidFill>
            <a:srgbClr val="002060"/>
          </a:solidFill>
          <a:ln>
            <a:solidFill>
              <a:srgbClr val="00BCF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Flowchart: Magnetic Disk 18">
            <a:extLst>
              <a:ext uri="{FF2B5EF4-FFF2-40B4-BE49-F238E27FC236}">
                <a16:creationId xmlns:a16="http://schemas.microsoft.com/office/drawing/2014/main" id="{B1913324-DFA1-1F4E-A6E8-F6B456A0DE1B}"/>
              </a:ext>
            </a:extLst>
          </p:cNvPr>
          <p:cNvSpPr/>
          <p:nvPr/>
        </p:nvSpPr>
        <p:spPr bwMode="auto">
          <a:xfrm>
            <a:off x="4595003" y="2319938"/>
            <a:ext cx="524793" cy="50380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10000"/>
                <a:lumOff val="9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Flowchart: Magnetic Disk 19">
            <a:extLst>
              <a:ext uri="{FF2B5EF4-FFF2-40B4-BE49-F238E27FC236}">
                <a16:creationId xmlns:a16="http://schemas.microsoft.com/office/drawing/2014/main" id="{FCDDCE12-EA93-D74E-B948-EECC9C56DA50}"/>
              </a:ext>
            </a:extLst>
          </p:cNvPr>
          <p:cNvSpPr/>
          <p:nvPr/>
        </p:nvSpPr>
        <p:spPr bwMode="auto">
          <a:xfrm>
            <a:off x="6569065" y="2326770"/>
            <a:ext cx="524793" cy="50380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10000"/>
                <a:lumOff val="9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Flowchart: Magnetic Disk 20">
            <a:extLst>
              <a:ext uri="{FF2B5EF4-FFF2-40B4-BE49-F238E27FC236}">
                <a16:creationId xmlns:a16="http://schemas.microsoft.com/office/drawing/2014/main" id="{00FA787F-910E-0241-A7F2-6BD602953788}"/>
              </a:ext>
            </a:extLst>
          </p:cNvPr>
          <p:cNvSpPr/>
          <p:nvPr/>
        </p:nvSpPr>
        <p:spPr bwMode="auto">
          <a:xfrm>
            <a:off x="7553375" y="2319938"/>
            <a:ext cx="524793" cy="50380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10000"/>
                <a:lumOff val="9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Flowchart: Magnetic Disk 21">
            <a:extLst>
              <a:ext uri="{FF2B5EF4-FFF2-40B4-BE49-F238E27FC236}">
                <a16:creationId xmlns:a16="http://schemas.microsoft.com/office/drawing/2014/main" id="{A415E14E-90FC-9B44-BE3C-FE0D9F391706}"/>
              </a:ext>
            </a:extLst>
          </p:cNvPr>
          <p:cNvSpPr/>
          <p:nvPr/>
        </p:nvSpPr>
        <p:spPr bwMode="auto">
          <a:xfrm>
            <a:off x="9021919" y="2326770"/>
            <a:ext cx="524793" cy="50380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10000"/>
                <a:lumOff val="9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Flowchart: Magnetic Disk 22">
            <a:extLst>
              <a:ext uri="{FF2B5EF4-FFF2-40B4-BE49-F238E27FC236}">
                <a16:creationId xmlns:a16="http://schemas.microsoft.com/office/drawing/2014/main" id="{5B676DD9-BBAC-5F49-BE05-A7FE6B3A3785}"/>
              </a:ext>
            </a:extLst>
          </p:cNvPr>
          <p:cNvSpPr/>
          <p:nvPr/>
        </p:nvSpPr>
        <p:spPr bwMode="auto">
          <a:xfrm>
            <a:off x="10006228" y="2326770"/>
            <a:ext cx="524793" cy="50380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10000"/>
                <a:lumOff val="9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Char char="Æ"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2B49CA-8C7B-8844-BDAA-12031E7FA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58" y="3002793"/>
            <a:ext cx="472076" cy="4720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D2EEB7-2A6A-4843-A741-20FADE17E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052" y="3006907"/>
            <a:ext cx="472076" cy="472076"/>
          </a:xfrm>
          <a:prstGeom prst="rect">
            <a:avLst/>
          </a:prstGeom>
        </p:spPr>
      </p:pic>
      <p:cxnSp>
        <p:nvCxnSpPr>
          <p:cNvPr id="28" name="Connector: Elbow 31">
            <a:extLst>
              <a:ext uri="{FF2B5EF4-FFF2-40B4-BE49-F238E27FC236}">
                <a16:creationId xmlns:a16="http://schemas.microsoft.com/office/drawing/2014/main" id="{6C512F04-A404-EE43-86E5-D7609A20C66B}"/>
              </a:ext>
            </a:extLst>
          </p:cNvPr>
          <p:cNvCxnSpPr>
            <a:stCxn id="27" idx="3"/>
            <a:endCxn id="25" idx="3"/>
          </p:cNvCxnSpPr>
          <p:nvPr/>
        </p:nvCxnSpPr>
        <p:spPr>
          <a:xfrm flipV="1">
            <a:off x="9999128" y="2830572"/>
            <a:ext cx="269497" cy="412373"/>
          </a:xfrm>
          <a:prstGeom prst="bentConnector2">
            <a:avLst/>
          </a:prstGeom>
          <a:ln w="31750">
            <a:solidFill>
              <a:schemeClr val="bg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32">
            <a:extLst>
              <a:ext uri="{FF2B5EF4-FFF2-40B4-BE49-F238E27FC236}">
                <a16:creationId xmlns:a16="http://schemas.microsoft.com/office/drawing/2014/main" id="{6B29B6F1-9276-DF44-947A-FC0CD50E6716}"/>
              </a:ext>
            </a:extLst>
          </p:cNvPr>
          <p:cNvCxnSpPr>
            <a:stCxn id="26" idx="3"/>
            <a:endCxn id="23" idx="3"/>
          </p:cNvCxnSpPr>
          <p:nvPr/>
        </p:nvCxnSpPr>
        <p:spPr>
          <a:xfrm flipV="1">
            <a:off x="7565934" y="2823740"/>
            <a:ext cx="249838" cy="415091"/>
          </a:xfrm>
          <a:prstGeom prst="bentConnector2">
            <a:avLst/>
          </a:prstGeom>
          <a:ln w="31750">
            <a:solidFill>
              <a:schemeClr val="bg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35">
            <a:extLst>
              <a:ext uri="{FF2B5EF4-FFF2-40B4-BE49-F238E27FC236}">
                <a16:creationId xmlns:a16="http://schemas.microsoft.com/office/drawing/2014/main" id="{2D956885-93E7-D44C-9DB6-536BE88B6A5D}"/>
              </a:ext>
            </a:extLst>
          </p:cNvPr>
          <p:cNvCxnSpPr>
            <a:stCxn id="27" idx="1"/>
            <a:endCxn id="24" idx="3"/>
          </p:cNvCxnSpPr>
          <p:nvPr/>
        </p:nvCxnSpPr>
        <p:spPr>
          <a:xfrm rot="10800000">
            <a:off x="9284316" y="2830573"/>
            <a:ext cx="242736" cy="412373"/>
          </a:xfrm>
          <a:prstGeom prst="bentConnector2">
            <a:avLst/>
          </a:prstGeom>
          <a:ln w="31750">
            <a:solidFill>
              <a:schemeClr val="bg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8">
            <a:extLst>
              <a:ext uri="{FF2B5EF4-FFF2-40B4-BE49-F238E27FC236}">
                <a16:creationId xmlns:a16="http://schemas.microsoft.com/office/drawing/2014/main" id="{8EBA885A-4924-8743-BC50-13D304924328}"/>
              </a:ext>
            </a:extLst>
          </p:cNvPr>
          <p:cNvCxnSpPr>
            <a:stCxn id="26" idx="1"/>
            <a:endCxn id="22" idx="3"/>
          </p:cNvCxnSpPr>
          <p:nvPr/>
        </p:nvCxnSpPr>
        <p:spPr>
          <a:xfrm rot="10800000">
            <a:off x="6831462" y="2830573"/>
            <a:ext cx="262396" cy="408259"/>
          </a:xfrm>
          <a:prstGeom prst="bentConnector2">
            <a:avLst/>
          </a:prstGeom>
          <a:ln w="31750">
            <a:solidFill>
              <a:schemeClr val="bg2"/>
            </a:solidFill>
            <a:bevel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BCAAEDD-7CEA-7D4D-99DE-F801D9E1BD18}"/>
              </a:ext>
            </a:extLst>
          </p:cNvPr>
          <p:cNvSpPr/>
          <p:nvPr/>
        </p:nvSpPr>
        <p:spPr bwMode="auto">
          <a:xfrm>
            <a:off x="1501234" y="1805804"/>
            <a:ext cx="1777335" cy="23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Failover cluster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43537-DF70-1B47-A57D-982334AAEF93}"/>
              </a:ext>
            </a:extLst>
          </p:cNvPr>
          <p:cNvSpPr/>
          <p:nvPr/>
        </p:nvSpPr>
        <p:spPr bwMode="auto">
          <a:xfrm>
            <a:off x="3963848" y="1805804"/>
            <a:ext cx="1777335" cy="23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Failover cluster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C21F6E-D344-FB42-BEF3-769020AD0CF0}"/>
              </a:ext>
            </a:extLst>
          </p:cNvPr>
          <p:cNvSpPr/>
          <p:nvPr/>
        </p:nvSpPr>
        <p:spPr bwMode="auto">
          <a:xfrm>
            <a:off x="6398213" y="1805804"/>
            <a:ext cx="1777335" cy="23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Azure region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CE0D87-A237-EA4C-B5D1-33DA30CA7C8B}"/>
              </a:ext>
            </a:extLst>
          </p:cNvPr>
          <p:cNvSpPr/>
          <p:nvPr/>
        </p:nvSpPr>
        <p:spPr bwMode="auto">
          <a:xfrm>
            <a:off x="8866811" y="1805804"/>
            <a:ext cx="1777335" cy="23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rPr>
              <a:t>Azure region</a:t>
            </a:r>
          </a:p>
        </p:txBody>
      </p:sp>
      <p:cxnSp>
        <p:nvCxnSpPr>
          <p:cNvPr id="36" name="Connector: Curved 70">
            <a:extLst>
              <a:ext uri="{FF2B5EF4-FFF2-40B4-BE49-F238E27FC236}">
                <a16:creationId xmlns:a16="http://schemas.microsoft.com/office/drawing/2014/main" id="{B481CF5D-E9C5-B943-B8B3-10D1741BC0D8}"/>
              </a:ext>
            </a:extLst>
          </p:cNvPr>
          <p:cNvCxnSpPr>
            <a:endCxn id="21" idx="2"/>
          </p:cNvCxnSpPr>
          <p:nvPr/>
        </p:nvCxnSpPr>
        <p:spPr>
          <a:xfrm>
            <a:off x="2671276" y="2571839"/>
            <a:ext cx="1923727" cy="12700"/>
          </a:xfrm>
          <a:prstGeom prst="curvedConnector3">
            <a:avLst/>
          </a:prstGeom>
          <a:ln w="47625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71">
            <a:extLst>
              <a:ext uri="{FF2B5EF4-FFF2-40B4-BE49-F238E27FC236}">
                <a16:creationId xmlns:a16="http://schemas.microsoft.com/office/drawing/2014/main" id="{9E31CCF4-6A51-5A47-BB54-A9BA3E922C60}"/>
              </a:ext>
            </a:extLst>
          </p:cNvPr>
          <p:cNvCxnSpPr>
            <a:stCxn id="21" idx="4"/>
            <a:endCxn id="26" idx="0"/>
          </p:cNvCxnSpPr>
          <p:nvPr/>
        </p:nvCxnSpPr>
        <p:spPr>
          <a:xfrm>
            <a:off x="5119796" y="2571839"/>
            <a:ext cx="2210100" cy="430954"/>
          </a:xfrm>
          <a:prstGeom prst="curvedConnector2">
            <a:avLst/>
          </a:prstGeom>
          <a:ln w="47625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74">
            <a:extLst>
              <a:ext uri="{FF2B5EF4-FFF2-40B4-BE49-F238E27FC236}">
                <a16:creationId xmlns:a16="http://schemas.microsoft.com/office/drawing/2014/main" id="{2CE36CC7-3200-B147-8045-8714517989E3}"/>
              </a:ext>
            </a:extLst>
          </p:cNvPr>
          <p:cNvCxnSpPr>
            <a:stCxn id="26" idx="0"/>
            <a:endCxn id="27" idx="0"/>
          </p:cNvCxnSpPr>
          <p:nvPr/>
        </p:nvCxnSpPr>
        <p:spPr>
          <a:xfrm rot="16200000" flipH="1">
            <a:off x="8544436" y="1788253"/>
            <a:ext cx="4114" cy="2433194"/>
          </a:xfrm>
          <a:prstGeom prst="curvedConnector3">
            <a:avLst>
              <a:gd name="adj1" fmla="val -5556636"/>
            </a:avLst>
          </a:prstGeom>
          <a:ln w="47625"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10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F947-DB6C-1142-B8B5-2C566304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 Groups + failover clustering (Windows)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16D2C-7F8C-BB4B-BFFA-3C271ECF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270000"/>
            <a:ext cx="11366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20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4202-FC81-8946-A4D0-08F85A56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Mission-critical availability on any platform 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231E-D53E-074F-831C-E5625F4B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58546-AD8F-F943-8833-9C69219DC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1238250"/>
            <a:ext cx="117983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1A4E6-7A67-DD42-B1CB-86924946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Enhanced Always On AGs (SQL Server 2016)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96481-7152-8049-8292-49B57F39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077F44E-2BA9-664E-B193-41B36164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124744"/>
            <a:ext cx="113919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7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6425-1935-3A4B-94A2-F78517D99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Enhanced Always On A</a:t>
            </a:r>
            <a:r>
              <a:rPr lang="cs-CZ" dirty="0" err="1"/>
              <a:t>Gs</a:t>
            </a:r>
            <a:r>
              <a:rPr lang="cs-CZ" dirty="0"/>
              <a:t> </a:t>
            </a:r>
            <a:r>
              <a:rPr lang="en" dirty="0"/>
              <a:t>(SQL Server 2017)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BCB0-EE11-9248-9E66-A1EB3E6C0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3C8A9-8C31-6A49-94D7-D1C1C096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24744"/>
            <a:ext cx="116205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78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6121-90EA-334D-9EA8-A5267F10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Enhanced Always On A</a:t>
            </a:r>
            <a:r>
              <a:rPr lang="cs-CZ" dirty="0" err="1"/>
              <a:t>Gs</a:t>
            </a:r>
            <a:r>
              <a:rPr lang="cs-CZ" dirty="0"/>
              <a:t> </a:t>
            </a:r>
            <a:r>
              <a:rPr lang="en" dirty="0"/>
              <a:t>(SQL Server 2017)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5FB19-3FAA-E54F-9783-29A8370C1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C29AE85-FBE3-B746-8BFD-C43CD092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62821"/>
            <a:ext cx="115824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8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05CC7-0BD5-F441-A308-9F9299EA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New Features for HA/DR in SQL 2019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8850-48D5-FC4A-930A-678B67F7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/>
              <a:t>Up to five synchronous replicas</a:t>
            </a:r>
          </a:p>
          <a:p>
            <a:r>
              <a:rPr lang="en-US" sz="2400" b="1"/>
              <a:t>Secondary-to-primary replica connection redirection</a:t>
            </a:r>
          </a:p>
          <a:p>
            <a:r>
              <a:rPr lang="en-US" sz="2400" b="1"/>
              <a:t>Always On Availability Group on Docker containers with Kubernetes</a:t>
            </a:r>
          </a:p>
          <a:p>
            <a:r>
              <a:rPr lang="en-US" sz="2400" b="1"/>
              <a:t>Accelerated Database Recovery</a:t>
            </a:r>
          </a:p>
          <a:p>
            <a:pPr lvl="1"/>
            <a:r>
              <a:rPr lang="en-US" sz="2400" b="1"/>
              <a:t>Fast and consistent database recovery</a:t>
            </a:r>
          </a:p>
          <a:p>
            <a:pPr lvl="1"/>
            <a:r>
              <a:rPr lang="en-US" sz="2400" b="1"/>
              <a:t>Instantaneous transaction rollback</a:t>
            </a:r>
          </a:p>
          <a:p>
            <a:pPr lvl="1"/>
            <a:r>
              <a:rPr lang="en-US" sz="2400" b="1"/>
              <a:t>Aggressive log truncation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7406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23578"/>
            <a:ext cx="4595071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About Me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dirty="0"/>
              <a:t>Lead Database Administrator, SQL Team </a:t>
            </a:r>
            <a:r>
              <a:rPr lang="en-US" sz="2800" dirty="0" err="1"/>
              <a:t>at&amp;tCzech</a:t>
            </a:r>
            <a:r>
              <a:rPr lang="en-US" sz="2800" dirty="0"/>
              <a:t> Republic</a:t>
            </a:r>
            <a:br>
              <a:rPr lang="en-US" sz="2000" dirty="0"/>
            </a:br>
            <a:r>
              <a:rPr lang="en-US" sz="2000" dirty="0"/>
              <a:t>Microsoft MVP Data Platform</a:t>
            </a:r>
            <a:br>
              <a:rPr lang="en-US" sz="2000" dirty="0"/>
            </a:br>
            <a:r>
              <a:rPr lang="en-US" sz="2000" dirty="0"/>
              <a:t>Certified Ethical Hacker</a:t>
            </a:r>
            <a:br>
              <a:rPr lang="en-US" sz="2000" dirty="0"/>
            </a:br>
            <a:r>
              <a:rPr lang="en-US" sz="2000" dirty="0"/>
              <a:t>Microsoft Certified Trainer: Regional Lead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C0755-B2E3-5C41-963D-F596A2DF9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19" y="321734"/>
            <a:ext cx="2218294" cy="27398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https://d188rgcu4zozwl.cloudfront.net/content/B075V9LQ97/resources/255670367">
            <a:extLst>
              <a:ext uri="{FF2B5EF4-FFF2-40B4-BE49-F238E27FC236}">
                <a16:creationId xmlns:a16="http://schemas.microsoft.com/office/drawing/2014/main" id="{328F02A5-D69C-BC47-9042-4B6B82D6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75308" y="321734"/>
            <a:ext cx="2219250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images-na.ssl-images-amazon.com/images/I/419Iw%2BGYx5L._SX404_BO1,204,203,200_.jpg">
            <a:extLst>
              <a:ext uri="{FF2B5EF4-FFF2-40B4-BE49-F238E27FC236}">
                <a16:creationId xmlns:a16="http://schemas.microsoft.com/office/drawing/2014/main" id="{671F0125-336D-074E-91B5-4F1134AA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4041" y="3796452"/>
            <a:ext cx="2079917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94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EB0D8-2B55-C049-ADB1-6A91CEE8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EA3F-A08D-5945-8C2A-87A9F5E56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Disaster Recovery</a:t>
            </a:r>
          </a:p>
          <a:p>
            <a:r>
              <a:rPr lang="en-US" sz="2400"/>
              <a:t>High Availability vs. Disaster Recovery</a:t>
            </a:r>
          </a:p>
          <a:p>
            <a:r>
              <a:rPr lang="en-US" sz="2400"/>
              <a:t>SQL Server 2017 features for High Availability &amp; DR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5647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2D758-54A2-E149-8AEA-B97E5EC30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High Availability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26">
            <a:extLst>
              <a:ext uri="{FF2B5EF4-FFF2-40B4-BE49-F238E27FC236}">
                <a16:creationId xmlns:a16="http://schemas.microsoft.com/office/drawing/2014/main" id="{285C7AFC-F807-0749-9B12-5AAB0CB00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22" y="1376797"/>
            <a:ext cx="6553545" cy="41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8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A62FA-F206-A54F-9953-44239D9C0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05A99-FC3B-4F40-B353-F4FD237F0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100"/>
              <a:t>Operations Log (12 hours)</a:t>
            </a:r>
          </a:p>
          <a:p>
            <a:pPr lvl="1"/>
            <a:r>
              <a:rPr lang="en-US" sz="1100"/>
              <a:t>Recovered from previous failure at 00:00:00 Hours</a:t>
            </a:r>
          </a:p>
          <a:p>
            <a:pPr lvl="1"/>
            <a:r>
              <a:rPr lang="en-US" sz="1100"/>
              <a:t>Malfunctioned again at 10:00:00 Hours</a:t>
            </a:r>
          </a:p>
          <a:p>
            <a:pPr lvl="1"/>
            <a:r>
              <a:rPr lang="en-US" sz="1100"/>
              <a:t>Repaired and operational at 10:06:00 Hours</a:t>
            </a:r>
          </a:p>
          <a:p>
            <a:r>
              <a:rPr lang="en-US" sz="1100"/>
              <a:t>Availability (Service)</a:t>
            </a:r>
          </a:p>
          <a:p>
            <a:pPr lvl="1"/>
            <a:r>
              <a:rPr lang="en-US" sz="1100"/>
              <a:t>Mean Time Between Failures (MTBF) = 10 Hours</a:t>
            </a:r>
          </a:p>
          <a:p>
            <a:pPr lvl="1"/>
            <a:r>
              <a:rPr lang="en-US" sz="1100"/>
              <a:t>Mean Time To Repair (MTTF) = 0.1 Hour</a:t>
            </a:r>
          </a:p>
          <a:p>
            <a:pPr lvl="1"/>
            <a:r>
              <a:rPr lang="en-US" sz="1100"/>
              <a:t>Availability = 10/(10+0.1) = 99%</a:t>
            </a:r>
          </a:p>
          <a:p>
            <a:r>
              <a:rPr lang="en-US" sz="1100"/>
              <a:t>Downtime (Systems)</a:t>
            </a:r>
          </a:p>
          <a:p>
            <a:pPr lvl="1"/>
            <a:r>
              <a:rPr lang="en-US" sz="1100"/>
              <a:t>Uptime ratio = 99/100 = 0.99</a:t>
            </a:r>
          </a:p>
          <a:p>
            <a:pPr lvl="1"/>
            <a:r>
              <a:rPr lang="en-US" sz="1100"/>
              <a:t>Downtime per year (in days) = (1-0.99)*365 = 3.65 Days</a:t>
            </a:r>
          </a:p>
          <a:p>
            <a:endParaRPr lang="en-US" sz="11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01BD39-2EF4-F748-B436-70E234CBC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16705"/>
              </p:ext>
            </p:extLst>
          </p:nvPr>
        </p:nvGraphicFramePr>
        <p:xfrm>
          <a:off x="5297763" y="780222"/>
          <a:ext cx="6250770" cy="513669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30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4601">
                <a:tc>
                  <a:txBody>
                    <a:bodyPr/>
                    <a:lstStyle/>
                    <a:p>
                      <a:r>
                        <a:rPr lang="en-US" sz="3000" dirty="0"/>
                        <a:t>Availability</a:t>
                      </a:r>
                    </a:p>
                  </a:txBody>
                  <a:tcPr marL="151973" marR="151973" marT="75987" marB="759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/>
                        <a:t>Downtime per year</a:t>
                      </a:r>
                    </a:p>
                  </a:txBody>
                  <a:tcPr marL="151973" marR="151973" marT="75987" marB="759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682"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99%</a:t>
                      </a:r>
                    </a:p>
                  </a:txBody>
                  <a:tcPr marL="151973" marR="151973" marT="75987" marB="759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3.65 Days</a:t>
                      </a:r>
                    </a:p>
                  </a:txBody>
                  <a:tcPr marL="151973" marR="151973" marT="75987" marB="759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682"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99.9%</a:t>
                      </a:r>
                    </a:p>
                  </a:txBody>
                  <a:tcPr marL="151973" marR="151973" marT="75987" marB="759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8.76 Hours</a:t>
                      </a:r>
                    </a:p>
                  </a:txBody>
                  <a:tcPr marL="151973" marR="151973" marT="75987" marB="759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682"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99.99%</a:t>
                      </a:r>
                    </a:p>
                  </a:txBody>
                  <a:tcPr marL="151973" marR="151973" marT="75987" marB="759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52.56 Minutes</a:t>
                      </a:r>
                    </a:p>
                  </a:txBody>
                  <a:tcPr marL="151973" marR="151973" marT="75987" marB="759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82"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99.999%</a:t>
                      </a:r>
                    </a:p>
                  </a:txBody>
                  <a:tcPr marL="151973" marR="151973" marT="75987" marB="759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5.26 Minutes</a:t>
                      </a:r>
                    </a:p>
                  </a:txBody>
                  <a:tcPr marL="151973" marR="151973" marT="75987" marB="759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682"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99.9999%</a:t>
                      </a:r>
                    </a:p>
                  </a:txBody>
                  <a:tcPr marL="151973" marR="151973" marT="75987" marB="759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31.5 Seconds</a:t>
                      </a:r>
                    </a:p>
                  </a:txBody>
                  <a:tcPr marL="151973" marR="151973" marT="75987" marB="759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682">
                <a:tc>
                  <a:txBody>
                    <a:bodyPr/>
                    <a:lstStyle/>
                    <a:p>
                      <a:pPr algn="r"/>
                      <a:r>
                        <a:rPr lang="en-US" sz="3000"/>
                        <a:t>99.99999%</a:t>
                      </a:r>
                    </a:p>
                  </a:txBody>
                  <a:tcPr marL="151973" marR="151973" marT="75987" marB="759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000" dirty="0"/>
                        <a:t>3.15 Seconds</a:t>
                      </a:r>
                    </a:p>
                  </a:txBody>
                  <a:tcPr marL="151973" marR="151973" marT="75987" marB="7598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08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75C08-CF9C-FF42-B4A3-390D6979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What is causing downtime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DEF8F0-E188-431F-B4D7-889AC3C5D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19443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81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BBA5FE-B049-AE47-B677-6B619585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RTO &amp; RPO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42EF0-53A4-0040-B0E8-5414F99EB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 RPO &amp; RTO give us the whole picture of the environment readiness?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14815F73-4E42-2D46-AE68-E44580AA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458715"/>
            <a:ext cx="6553545" cy="39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8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79F0-9388-0A46-B291-C6C310B63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Mission-critical</a:t>
            </a:r>
            <a:r>
              <a:rPr lang="cs-CZ" dirty="0"/>
              <a:t> </a:t>
            </a:r>
            <a:r>
              <a:rPr lang="cs-CZ" dirty="0" err="1"/>
              <a:t>availability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B037-B1DB-394C-8AD9-F6EDF4D59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1A4BB8-B460-6A41-B80D-1D8DC20A26D7}"/>
              </a:ext>
            </a:extLst>
          </p:cNvPr>
          <p:cNvSpPr txBox="1">
            <a:spLocks/>
          </p:cNvSpPr>
          <p:nvPr/>
        </p:nvSpPr>
        <p:spPr>
          <a:xfrm>
            <a:off x="4751364" y="2739495"/>
            <a:ext cx="5773761" cy="12987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584200" indent="-2413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00100" indent="-2286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8700" indent="-2286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57300" indent="-2286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36" marR="0" lvl="2" indent="-380936" algn="l" defTabSz="9318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t>Provides a unified, simplified solution</a:t>
            </a:r>
          </a:p>
          <a:p>
            <a:pPr marL="380936" marR="0" lvl="2" indent="-380936" algn="l" defTabSz="9318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t>Streamlines deployment, management, and monitoring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312C8FE-2EE3-A94E-B6FD-3517B47297F2}"/>
              </a:ext>
            </a:extLst>
          </p:cNvPr>
          <p:cNvSpPr/>
          <p:nvPr/>
        </p:nvSpPr>
        <p:spPr bwMode="auto">
          <a:xfrm>
            <a:off x="457201" y="2855542"/>
            <a:ext cx="3722820" cy="829901"/>
          </a:xfrm>
          <a:prstGeom prst="rect">
            <a:avLst/>
          </a:prstGeom>
          <a:solidFill>
            <a:schemeClr val="accent1"/>
          </a:solidFill>
          <a:ln w="28575" cmpd="sng">
            <a:noFill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l"/>
          </a:scene3d>
          <a:sp3d prstMaterial="flat">
            <a:bevelT w="0" h="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Integrated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3BBEB32-46E8-C14B-BBE6-90BCCFAD1BB9}"/>
              </a:ext>
            </a:extLst>
          </p:cNvPr>
          <p:cNvSpPr/>
          <p:nvPr/>
        </p:nvSpPr>
        <p:spPr bwMode="auto">
          <a:xfrm>
            <a:off x="447644" y="3950065"/>
            <a:ext cx="3773035" cy="82990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l"/>
          </a:scene3d>
          <a:sp3d prstMaterial="flat">
            <a:bevelT w="0" h="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Flexible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8BDAFCFF-F4B4-4445-8A86-0A174FC1CC4C}"/>
              </a:ext>
            </a:extLst>
          </p:cNvPr>
          <p:cNvSpPr/>
          <p:nvPr/>
        </p:nvSpPr>
        <p:spPr bwMode="auto">
          <a:xfrm>
            <a:off x="452423" y="5050637"/>
            <a:ext cx="3747926" cy="82990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l"/>
          </a:scene3d>
          <a:sp3d prstMaterial="flat">
            <a:bevelT w="0" h="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Efficient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9EC90-45F1-8948-AF5F-23DE607545DE}"/>
              </a:ext>
            </a:extLst>
          </p:cNvPr>
          <p:cNvSpPr/>
          <p:nvPr/>
        </p:nvSpPr>
        <p:spPr>
          <a:xfrm>
            <a:off x="4751362" y="4141525"/>
            <a:ext cx="5572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2169" marR="0" lvl="0" indent="-392169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t>Reuses existing investments</a:t>
            </a:r>
          </a:p>
          <a:p>
            <a:pPr marL="392169" marR="0" lvl="0" indent="-392169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t>Offers SAN/DAS environment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D8416E-74BE-AF4D-B9FE-0ACE6FE60231}"/>
              </a:ext>
            </a:extLst>
          </p:cNvPr>
          <p:cNvSpPr/>
          <p:nvPr/>
        </p:nvSpPr>
        <p:spPr>
          <a:xfrm>
            <a:off x="4751362" y="5118012"/>
            <a:ext cx="5687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286" marR="0" lvl="0" indent="-38093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Allows use of HA hardware resources</a:t>
            </a:r>
          </a:p>
          <a:p>
            <a:pPr marL="387286" marR="0" lvl="0" indent="-38093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Supports fast, transparent failover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FF0340E-3F71-1A41-9DB3-D283149124D1}"/>
              </a:ext>
            </a:extLst>
          </p:cNvPr>
          <p:cNvSpPr/>
          <p:nvPr/>
        </p:nvSpPr>
        <p:spPr bwMode="auto">
          <a:xfrm>
            <a:off x="457202" y="1761018"/>
            <a:ext cx="3722820" cy="82990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woPt" dir="tl"/>
          </a:scene3d>
          <a:sp3d prstMaterial="flat">
            <a:bevelT w="0" h="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39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rPr>
              <a:t>Reliable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273654D-767F-8E4D-AFE5-E39C14DF4416}"/>
              </a:ext>
            </a:extLst>
          </p:cNvPr>
          <p:cNvSpPr txBox="1">
            <a:spLocks/>
          </p:cNvSpPr>
          <p:nvPr/>
        </p:nvSpPr>
        <p:spPr>
          <a:xfrm>
            <a:off x="4751364" y="1688793"/>
            <a:ext cx="5572921" cy="918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sz="3600" kern="1200">
                <a:solidFill>
                  <a:schemeClr val="accent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584200" indent="-2413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00100" indent="-2286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28700" indent="-2286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57300" indent="-228600" algn="l" defTabSz="931863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36" marR="0" lvl="2" indent="-380936" algn="l" defTabSz="9318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t>Detects failures reliably</a:t>
            </a:r>
          </a:p>
          <a:p>
            <a:pPr marL="380936" marR="0" lvl="2" indent="-380936" algn="l" defTabSz="9318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charset="0"/>
                <a:cs typeface="Segoe UI" panose="020B0502040204020203" pitchFamily="34" charset="0"/>
              </a:rPr>
              <a:t>Handles multiple failures at a time </a:t>
            </a:r>
          </a:p>
        </p:txBody>
      </p:sp>
    </p:spTree>
    <p:extLst>
      <p:ext uri="{BB962C8B-B14F-4D97-AF65-F5344CB8AC3E}">
        <p14:creationId xmlns:p14="http://schemas.microsoft.com/office/powerpoint/2010/main" val="1621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EEDF2-6D59-AE4C-8BF6-4F8D49CF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High availability and disaster recovery</a:t>
            </a:r>
          </a:p>
        </p:txBody>
      </p:sp>
      <p:cxnSp>
        <p:nvCxnSpPr>
          <p:cNvPr id="25" name="Straight Connector 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A25B75E7-2064-3D40-B636-FFF1C2D95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78" y="2310834"/>
            <a:ext cx="9874044" cy="48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1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491</Words>
  <Application>Microsoft Macintosh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Segoe UI Light</vt:lpstr>
      <vt:lpstr>Segoe UI Semilight</vt:lpstr>
      <vt:lpstr>Wingdings</vt:lpstr>
      <vt:lpstr>Wingdings 3</vt:lpstr>
      <vt:lpstr>Office Theme</vt:lpstr>
      <vt:lpstr>SQL Server Disaster Recovery</vt:lpstr>
      <vt:lpstr>About Me</vt:lpstr>
      <vt:lpstr>Agenda</vt:lpstr>
      <vt:lpstr>High Availability</vt:lpstr>
      <vt:lpstr>High Availability</vt:lpstr>
      <vt:lpstr>What is causing downtime</vt:lpstr>
      <vt:lpstr>RTO &amp; RPO</vt:lpstr>
      <vt:lpstr>Mission-critical availability</vt:lpstr>
      <vt:lpstr>High availability and disaster recovery</vt:lpstr>
      <vt:lpstr>Failover Cluster Instances</vt:lpstr>
      <vt:lpstr>Configuring failover clusters on Linux</vt:lpstr>
      <vt:lpstr>Always On Availability Groups</vt:lpstr>
      <vt:lpstr>Availability Groups + failover clustering (Windows)</vt:lpstr>
      <vt:lpstr>Mission-critical availability on any platform </vt:lpstr>
      <vt:lpstr>Enhanced Always On AGs (SQL Server 2016)</vt:lpstr>
      <vt:lpstr>Enhanced Always On AGs (SQL Server 2017)</vt:lpstr>
      <vt:lpstr>Enhanced Always On AGs (SQL Server 2017)</vt:lpstr>
      <vt:lpstr>New Features for HA/DR in SQL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 Disaster Recovery</dc:title>
  <dc:creator>Chmel, Marek</dc:creator>
  <cp:lastModifiedBy>Chmel, Marek</cp:lastModifiedBy>
  <cp:revision>2</cp:revision>
  <dcterms:created xsi:type="dcterms:W3CDTF">2019-08-21T08:18:34Z</dcterms:created>
  <dcterms:modified xsi:type="dcterms:W3CDTF">2019-08-21T10:36:26Z</dcterms:modified>
</cp:coreProperties>
</file>