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9" r:id="rId2"/>
    <p:sldId id="263" r:id="rId3"/>
    <p:sldId id="288" r:id="rId4"/>
    <p:sldId id="279" r:id="rId5"/>
    <p:sldId id="280" r:id="rId6"/>
    <p:sldId id="281" r:id="rId7"/>
    <p:sldId id="289" r:id="rId8"/>
    <p:sldId id="283" r:id="rId9"/>
    <p:sldId id="284" r:id="rId10"/>
    <p:sldId id="285" r:id="rId11"/>
    <p:sldId id="286" r:id="rId12"/>
    <p:sldId id="28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024" autoAdjust="0"/>
  </p:normalViewPr>
  <p:slideViewPr>
    <p:cSldViewPr snapToGrid="0">
      <p:cViewPr varScale="1">
        <p:scale>
          <a:sx n="105" d="100"/>
          <a:sy n="105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Parameter Sniffing</a:t>
            </a:r>
            <a:br>
              <a:rPr lang="en-US" dirty="0"/>
            </a:br>
            <a:r>
              <a:rPr lang="en-US" dirty="0"/>
              <a:t>v SQL </a:t>
            </a:r>
            <a:r>
              <a:rPr lang="en-US" dirty="0" err="1"/>
              <a:t>Serveru</a:t>
            </a:r>
            <a:r>
              <a:rPr lang="en-US" dirty="0"/>
              <a:t> 2019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Miloslav Peterka, </a:t>
            </a:r>
            <a:r>
              <a:rPr lang="en-US" b="1" dirty="0" err="1"/>
              <a:t>Solitea</a:t>
            </a:r>
            <a:r>
              <a:rPr lang="en-US" b="1" dirty="0"/>
              <a:t> BI Experts, </a:t>
            </a:r>
            <a:r>
              <a:rPr lang="en-US" b="1" dirty="0" err="1"/>
              <a:t>s.r.o.</a:t>
            </a:r>
            <a:endParaRPr lang="cs-CZ" b="1" dirty="0"/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</a:t>
            </a:r>
            <a:r>
              <a:rPr lang="en-US" sz="2000" dirty="0"/>
              <a:t>Business Intelligence </a:t>
            </a:r>
            <a:r>
              <a:rPr lang="en-US" dirty="0"/>
              <a:t>| Data </a:t>
            </a:r>
            <a:r>
              <a:rPr lang="en-US" sz="2000" dirty="0"/>
              <a:t>Management and Analytics</a:t>
            </a:r>
            <a:endParaRPr lang="cs-CZ" sz="2000" dirty="0"/>
          </a:p>
          <a:p>
            <a:r>
              <a:rPr lang="en-US" sz="2000" dirty="0" err="1">
                <a:hlinkClick r:id="rId3"/>
              </a:rPr>
              <a:t>miloslav.peterka@biexperts</a:t>
            </a:r>
            <a:r>
              <a:rPr lang="cs-CZ" sz="2000" dirty="0">
                <a:hlinkClick r:id="rId3"/>
              </a:rPr>
              <a:t>.</a:t>
            </a:r>
            <a:r>
              <a:rPr lang="cs-CZ" sz="2000" dirty="0" err="1">
                <a:hlinkClick r:id="rId3"/>
              </a:rPr>
              <a:t>cz</a:t>
            </a:r>
            <a:r>
              <a:rPr lang="cs-CZ" sz="2000" dirty="0">
                <a:hlinkClick r:id="rId3"/>
              </a:rPr>
              <a:t> </a:t>
            </a: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CE77-2122-44A3-B54D-3F5BE64CC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580F0-7059-4126-AF3E-23AA6A105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Memory</a:t>
            </a:r>
            <a:r>
              <a:rPr lang="cs-CZ" dirty="0"/>
              <a:t> 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41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F371-FD59-40FF-B171-4F913ED0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Joins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8E6C6-E593-4062-9687-BF69CB86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 </a:t>
            </a:r>
            <a:r>
              <a:rPr lang="en-US" dirty="0" err="1"/>
              <a:t>spojov</a:t>
            </a:r>
            <a:r>
              <a:rPr lang="cs-CZ" dirty="0" err="1"/>
              <a:t>ání</a:t>
            </a:r>
            <a:r>
              <a:rPr lang="cs-CZ" dirty="0"/>
              <a:t> tabulek tři základní algoritmy</a:t>
            </a:r>
          </a:p>
          <a:p>
            <a:pPr lvl="1"/>
            <a:r>
              <a:rPr lang="cs-CZ" dirty="0"/>
              <a:t>HASH</a:t>
            </a:r>
          </a:p>
          <a:p>
            <a:pPr lvl="1"/>
            <a:r>
              <a:rPr lang="cs-CZ" dirty="0"/>
              <a:t>NESTED LOOPS</a:t>
            </a:r>
          </a:p>
          <a:p>
            <a:pPr lvl="1"/>
            <a:r>
              <a:rPr lang="cs-CZ" dirty="0"/>
              <a:t>MERGE</a:t>
            </a:r>
          </a:p>
          <a:p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cs-CZ" dirty="0"/>
              <a:t> umožňuje dynamicky vybírat mezi HASH a NESTED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4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CE77-2122-44A3-B54D-3F5BE64CC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580F0-7059-4126-AF3E-23AA6A105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Joins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63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</a:t>
            </a:r>
            <a:r>
              <a:rPr lang="cs-CZ" dirty="0" err="1"/>
              <a:t>ěkuji</a:t>
            </a:r>
            <a:r>
              <a:rPr lang="cs-CZ" dirty="0"/>
              <a:t> vám za pozornost!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Miloslav Peterka, </a:t>
            </a:r>
            <a:r>
              <a:rPr lang="en-US" b="1" dirty="0" err="1"/>
              <a:t>Solitea</a:t>
            </a:r>
            <a:r>
              <a:rPr lang="en-US" b="1" dirty="0"/>
              <a:t> BI Experts, </a:t>
            </a:r>
            <a:r>
              <a:rPr lang="en-US" b="1" dirty="0" err="1"/>
              <a:t>s.r.o.</a:t>
            </a:r>
            <a:endParaRPr lang="cs-CZ" b="1" dirty="0"/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</a:t>
            </a:r>
            <a:r>
              <a:rPr lang="en-US" sz="2000" dirty="0"/>
              <a:t>Business Intelligence </a:t>
            </a:r>
            <a:r>
              <a:rPr lang="en-US" dirty="0"/>
              <a:t>| Data </a:t>
            </a:r>
            <a:r>
              <a:rPr lang="en-US" sz="2000" dirty="0"/>
              <a:t>Management and Analytics</a:t>
            </a:r>
            <a:endParaRPr lang="cs-CZ" sz="2000" dirty="0"/>
          </a:p>
          <a:p>
            <a:r>
              <a:rPr lang="en-US" sz="2000" dirty="0" err="1">
                <a:hlinkClick r:id="rId3"/>
              </a:rPr>
              <a:t>miloslav.peterka@biexperts</a:t>
            </a:r>
            <a:r>
              <a:rPr lang="cs-CZ" sz="2000" dirty="0">
                <a:hlinkClick r:id="rId3"/>
              </a:rPr>
              <a:t>.</a:t>
            </a:r>
            <a:r>
              <a:rPr lang="cs-CZ" sz="2000" dirty="0" err="1">
                <a:hlinkClick r:id="rId3"/>
              </a:rPr>
              <a:t>cz</a:t>
            </a:r>
            <a:r>
              <a:rPr lang="cs-CZ" sz="2000" dirty="0">
                <a:hlinkClick r:id="rId3"/>
              </a:rPr>
              <a:t> </a:t>
            </a: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413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 je p</a:t>
            </a:r>
            <a:r>
              <a:rPr lang="cs-CZ" dirty="0" err="1"/>
              <a:t>aramet</a:t>
            </a:r>
            <a:r>
              <a:rPr lang="en-US" dirty="0"/>
              <a:t>e</a:t>
            </a:r>
            <a:r>
              <a:rPr lang="cs-CZ" dirty="0"/>
              <a:t>r </a:t>
            </a:r>
            <a:r>
              <a:rPr lang="cs-CZ" dirty="0" err="1"/>
              <a:t>sniffing</a:t>
            </a:r>
            <a:endParaRPr lang="en-US" dirty="0"/>
          </a:p>
          <a:p>
            <a:r>
              <a:rPr lang="cs-CZ" dirty="0"/>
              <a:t>Možnosti obrany</a:t>
            </a:r>
          </a:p>
          <a:p>
            <a:r>
              <a:rPr lang="en-US" dirty="0"/>
              <a:t>Adaptive Memory Grants</a:t>
            </a:r>
          </a:p>
          <a:p>
            <a:r>
              <a:rPr lang="en-US" dirty="0"/>
              <a:t>Adaptive Joins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82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5CDE0-CC28-498F-B21C-7DD8D340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Exeku</a:t>
            </a:r>
            <a:r>
              <a:rPr lang="cs-CZ" dirty="0"/>
              <a:t>ční plán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F774-E4DB-45F9-82DE-083D507B7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Sekvence operací pro vyřešení dotazu</a:t>
            </a:r>
          </a:p>
          <a:p>
            <a:r>
              <a:rPr lang="cs-CZ" dirty="0"/>
              <a:t>Výsledek optimalizace</a:t>
            </a:r>
          </a:p>
          <a:p>
            <a:pPr lvl="1"/>
            <a:r>
              <a:rPr lang="cs-CZ" dirty="0"/>
              <a:t>Velice náročná na zdroje a čas</a:t>
            </a:r>
          </a:p>
          <a:p>
            <a:r>
              <a:rPr lang="cs-CZ" dirty="0"/>
              <a:t>SQL Server </a:t>
            </a:r>
            <a:r>
              <a:rPr lang="cs-CZ" dirty="0" err="1"/>
              <a:t>kešuje</a:t>
            </a:r>
            <a:r>
              <a:rPr lang="cs-CZ" dirty="0"/>
              <a:t> exekuční plány v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cache</a:t>
            </a:r>
            <a:endParaRPr lang="cs-CZ" dirty="0"/>
          </a:p>
          <a:p>
            <a:r>
              <a:rPr lang="cs-CZ" dirty="0"/>
              <a:t>Při opakovaném volání téhož dotazu se použije již existující plán</a:t>
            </a:r>
          </a:p>
          <a:p>
            <a:pPr lvl="1"/>
            <a:r>
              <a:rPr lang="cs-CZ" dirty="0"/>
              <a:t>Šetří čas a zdroje zejména pro často používané dotazy</a:t>
            </a:r>
          </a:p>
          <a:p>
            <a:r>
              <a:rPr lang="cs-CZ" dirty="0"/>
              <a:t>Text dotazu rozhodující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2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378E9-9235-427A-9E5D-E0A999BF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sniffing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82DBD-3CDE-428F-A67C-7D13AE933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(</a:t>
            </a:r>
            <a:r>
              <a:rPr lang="en-US" dirty="0"/>
              <a:t>Sniff – </a:t>
            </a:r>
            <a:r>
              <a:rPr lang="en-US" dirty="0" err="1"/>
              <a:t>čichat</a:t>
            </a:r>
            <a:r>
              <a:rPr lang="en-US" dirty="0"/>
              <a:t>, </a:t>
            </a:r>
            <a:r>
              <a:rPr lang="en-US" dirty="0" err="1"/>
              <a:t>čenichat</a:t>
            </a:r>
            <a:r>
              <a:rPr lang="en-US" dirty="0"/>
              <a:t>, </a:t>
            </a:r>
            <a:r>
              <a:rPr lang="en-US" dirty="0" err="1"/>
              <a:t>větřit</a:t>
            </a:r>
            <a:r>
              <a:rPr lang="en-US" dirty="0"/>
              <a:t>, </a:t>
            </a:r>
            <a:r>
              <a:rPr lang="en-US" dirty="0" err="1"/>
              <a:t>šňupat</a:t>
            </a:r>
            <a:r>
              <a:rPr lang="en-US" dirty="0"/>
              <a:t>, …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tvorby</a:t>
            </a:r>
            <a:r>
              <a:rPr lang="en-US" dirty="0"/>
              <a:t> </a:t>
            </a:r>
            <a:r>
              <a:rPr lang="en-US" dirty="0" err="1"/>
              <a:t>exekučního</a:t>
            </a:r>
            <a:r>
              <a:rPr lang="en-US" dirty="0"/>
              <a:t> </a:t>
            </a:r>
            <a:r>
              <a:rPr lang="en-US" dirty="0" err="1"/>
              <a:t>plánu</a:t>
            </a:r>
            <a:r>
              <a:rPr lang="en-US" dirty="0"/>
              <a:t> pro </a:t>
            </a:r>
            <a:r>
              <a:rPr lang="en-US" dirty="0" err="1"/>
              <a:t>parametrizované</a:t>
            </a:r>
            <a:r>
              <a:rPr lang="en-US" dirty="0"/>
              <a:t> </a:t>
            </a:r>
            <a:r>
              <a:rPr lang="en-US" dirty="0" err="1"/>
              <a:t>dotazy</a:t>
            </a:r>
            <a:endParaRPr lang="en-US" dirty="0"/>
          </a:p>
          <a:p>
            <a:pPr lvl="1"/>
            <a:r>
              <a:rPr lang="cs-CZ" dirty="0"/>
              <a:t>Exekuční plán </a:t>
            </a:r>
            <a:r>
              <a:rPr lang="en-US" dirty="0"/>
              <a:t>je </a:t>
            </a:r>
            <a:r>
              <a:rPr lang="cs-CZ" dirty="0"/>
              <a:t>vytvořen s hodnotou parametrů při prvním spuštění</a:t>
            </a:r>
          </a:p>
          <a:p>
            <a:pPr lvl="1"/>
            <a:r>
              <a:rPr lang="en-US" dirty="0"/>
              <a:t>E</a:t>
            </a:r>
            <a:r>
              <a:rPr lang="cs-CZ" dirty="0" err="1"/>
              <a:t>xekuční</a:t>
            </a:r>
            <a:r>
              <a:rPr lang="cs-CZ" dirty="0"/>
              <a:t> plán </a:t>
            </a:r>
            <a:r>
              <a:rPr lang="en-US" dirty="0"/>
              <a:t>je </a:t>
            </a:r>
            <a:r>
              <a:rPr lang="en-US" dirty="0" err="1"/>
              <a:t>uložen</a:t>
            </a:r>
            <a:r>
              <a:rPr lang="en-US" dirty="0"/>
              <a:t> do </a:t>
            </a:r>
            <a:r>
              <a:rPr lang="en-US" dirty="0" err="1"/>
              <a:t>procedurální</a:t>
            </a:r>
            <a:r>
              <a:rPr lang="en-US" dirty="0"/>
              <a:t> </a:t>
            </a:r>
            <a:r>
              <a:rPr lang="en-US" dirty="0" err="1"/>
              <a:t>keše</a:t>
            </a:r>
            <a:endParaRPr lang="cs-CZ" dirty="0"/>
          </a:p>
          <a:p>
            <a:pPr lvl="1"/>
            <a:r>
              <a:rPr lang="cs-CZ" dirty="0"/>
              <a:t>Další spuštění </a:t>
            </a:r>
            <a:r>
              <a:rPr lang="en-US" dirty="0" err="1"/>
              <a:t>procedury</a:t>
            </a:r>
            <a:r>
              <a:rPr lang="cs-CZ" dirty="0"/>
              <a:t> použije </a:t>
            </a:r>
            <a:r>
              <a:rPr lang="cs-CZ" dirty="0" err="1"/>
              <a:t>zakešovaný</a:t>
            </a:r>
            <a:r>
              <a:rPr lang="cs-CZ" dirty="0"/>
              <a:t> plán i pro jiné hodnoty parametrů</a:t>
            </a:r>
          </a:p>
          <a:p>
            <a:pPr lvl="2"/>
            <a:r>
              <a:rPr lang="en-US" dirty="0"/>
              <a:t>Ten n</a:t>
            </a:r>
            <a:r>
              <a:rPr lang="cs-CZ" dirty="0" err="1"/>
              <a:t>emusí</a:t>
            </a:r>
            <a:r>
              <a:rPr lang="cs-CZ" dirty="0"/>
              <a:t> být optimální, jiná hodnota parametru může vézt ke zpracování diametrálně odlišného počtu řádků</a:t>
            </a:r>
          </a:p>
          <a:p>
            <a:r>
              <a:rPr lang="en-US" dirty="0" err="1"/>
              <a:t>Stejn</a:t>
            </a:r>
            <a:r>
              <a:rPr lang="cs-CZ" dirty="0"/>
              <a:t>ý</a:t>
            </a:r>
            <a:r>
              <a:rPr lang="en-US" dirty="0"/>
              <a:t> </a:t>
            </a:r>
            <a:r>
              <a:rPr lang="en-US" dirty="0" err="1"/>
              <a:t>dotaz</a:t>
            </a:r>
            <a:r>
              <a:rPr lang="en-US" dirty="0"/>
              <a:t> je </a:t>
            </a:r>
            <a:r>
              <a:rPr lang="cs-CZ" dirty="0"/>
              <a:t>někdy rychlý a někdy pomalý při stejné hodnotě parametru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90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  <a:r>
              <a:rPr lang="cs-CZ" dirty="0"/>
              <a:t>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aramet</a:t>
            </a:r>
            <a:r>
              <a:rPr lang="en-US" dirty="0"/>
              <a:t>e</a:t>
            </a:r>
            <a:r>
              <a:rPr lang="cs-CZ" dirty="0"/>
              <a:t>r </a:t>
            </a:r>
            <a:r>
              <a:rPr lang="cs-CZ" dirty="0" err="1"/>
              <a:t>sniffing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15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2A70E-0259-4903-B4EB-3A7BE91B1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řešit</a:t>
            </a:r>
            <a:r>
              <a:rPr lang="en-US" dirty="0"/>
              <a:t> </a:t>
            </a:r>
            <a:r>
              <a:rPr lang="en-US" dirty="0" err="1"/>
              <a:t>problémy</a:t>
            </a:r>
            <a:r>
              <a:rPr lang="en-US" dirty="0"/>
              <a:t> s parameter </a:t>
            </a:r>
            <a:r>
              <a:rPr lang="en-US" dirty="0" err="1"/>
              <a:t>sniffingem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10685-62DA-488C-ABE5-8F8674EB4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Rekompilace</a:t>
            </a:r>
            <a:r>
              <a:rPr lang="en-US" dirty="0"/>
              <a:t> </a:t>
            </a:r>
            <a:r>
              <a:rPr lang="en-US" dirty="0" err="1"/>
              <a:t>exekučního</a:t>
            </a:r>
            <a:r>
              <a:rPr lang="en-US" dirty="0"/>
              <a:t> </a:t>
            </a:r>
            <a:r>
              <a:rPr lang="en-US" dirty="0" err="1"/>
              <a:t>plánu</a:t>
            </a:r>
            <a:endParaRPr lang="en-US" dirty="0"/>
          </a:p>
          <a:p>
            <a:pPr lvl="1"/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dotazu</a:t>
            </a:r>
            <a:r>
              <a:rPr lang="en-US" dirty="0"/>
              <a:t>, ne </a:t>
            </a:r>
            <a:r>
              <a:rPr lang="en-US" dirty="0" err="1"/>
              <a:t>procedury</a:t>
            </a:r>
            <a:endParaRPr lang="cs-CZ" dirty="0"/>
          </a:p>
          <a:p>
            <a:r>
              <a:rPr lang="cs-CZ" dirty="0"/>
              <a:t>Dynamické SQL</a:t>
            </a:r>
          </a:p>
          <a:p>
            <a:pPr lvl="1"/>
            <a:r>
              <a:rPr lang="cs-CZ" dirty="0"/>
              <a:t>Bude se generovat nový plán, pokud se bude text dotazu lišit</a:t>
            </a:r>
          </a:p>
          <a:p>
            <a:pPr lvl="1"/>
            <a:r>
              <a:rPr lang="cs-CZ" dirty="0"/>
              <a:t>Pokud se hodnota parametru nezmění, použije existující plán</a:t>
            </a:r>
            <a:endParaRPr lang="en-US" dirty="0"/>
          </a:p>
          <a:p>
            <a:r>
              <a:rPr lang="en-US" dirty="0" err="1"/>
              <a:t>Optimalizace</a:t>
            </a:r>
            <a:r>
              <a:rPr lang="en-US" dirty="0"/>
              <a:t> pro </a:t>
            </a:r>
            <a:r>
              <a:rPr lang="en-US" dirty="0" err="1"/>
              <a:t>hodnotu</a:t>
            </a:r>
            <a:r>
              <a:rPr lang="en-US" dirty="0"/>
              <a:t> </a:t>
            </a:r>
            <a:r>
              <a:rPr lang="en-US" dirty="0" err="1"/>
              <a:t>parametru</a:t>
            </a:r>
            <a:endParaRPr lang="en-US" dirty="0"/>
          </a:p>
          <a:p>
            <a:pPr lvl="1"/>
            <a:r>
              <a:rPr lang="en-US" dirty="0"/>
              <a:t>UNKNOWN</a:t>
            </a:r>
          </a:p>
          <a:p>
            <a:pPr lvl="2"/>
            <a:r>
              <a:rPr lang="en-US" dirty="0"/>
              <a:t>(p</a:t>
            </a:r>
            <a:r>
              <a:rPr lang="cs-CZ" dirty="0" err="1"/>
              <a:t>řiřazení</a:t>
            </a:r>
            <a:r>
              <a:rPr lang="cs-CZ" dirty="0"/>
              <a:t> parametru do lokální proměnné má stejný efekt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Specifickou</a:t>
            </a:r>
            <a:endParaRPr lang="en-US" dirty="0"/>
          </a:p>
          <a:p>
            <a:r>
              <a:rPr lang="en-US" dirty="0" err="1"/>
              <a:t>Větvení</a:t>
            </a:r>
            <a:r>
              <a:rPr lang="en-US" dirty="0"/>
              <a:t> </a:t>
            </a:r>
            <a:r>
              <a:rPr lang="en-US" dirty="0" err="1"/>
              <a:t>kódu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parametru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09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  <a:r>
              <a:rPr lang="cs-CZ" dirty="0"/>
              <a:t>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Možnosti řešení problémů s </a:t>
            </a:r>
            <a:r>
              <a:rPr lang="cs-CZ" dirty="0" err="1"/>
              <a:t>parameter</a:t>
            </a:r>
            <a:r>
              <a:rPr lang="cs-CZ" dirty="0"/>
              <a:t> sni</a:t>
            </a:r>
            <a:r>
              <a:rPr lang="en-US" dirty="0"/>
              <a:t>ff</a:t>
            </a:r>
            <a:r>
              <a:rPr lang="cs-CZ" dirty="0" err="1"/>
              <a:t>ingem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78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F76F-EB67-4CB8-B82E-BBDDDA0C3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Memory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3517F-D71B-439C-AD9D-A6AF8D8D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Grant – pam</a:t>
            </a:r>
            <a:r>
              <a:rPr lang="cs-CZ" dirty="0" err="1"/>
              <a:t>ěť</a:t>
            </a:r>
            <a:r>
              <a:rPr lang="en-US" dirty="0"/>
              <a:t> pot</a:t>
            </a:r>
            <a:r>
              <a:rPr lang="cs-CZ" dirty="0"/>
              <a:t>ř</a:t>
            </a:r>
            <a:r>
              <a:rPr lang="en-US" dirty="0" err="1"/>
              <a:t>ebn</a:t>
            </a:r>
            <a:r>
              <a:rPr lang="cs-CZ" dirty="0"/>
              <a:t>á</a:t>
            </a:r>
            <a:r>
              <a:rPr lang="en-US" dirty="0"/>
              <a:t> pro </a:t>
            </a:r>
            <a:r>
              <a:rPr lang="en-US" dirty="0" err="1"/>
              <a:t>vykon</a:t>
            </a:r>
            <a:r>
              <a:rPr lang="cs-CZ" dirty="0"/>
              <a:t>á</a:t>
            </a:r>
            <a:r>
              <a:rPr lang="en-US" dirty="0"/>
              <a:t>n</a:t>
            </a:r>
            <a:r>
              <a:rPr lang="cs-CZ" dirty="0"/>
              <a:t>í</a:t>
            </a:r>
            <a:r>
              <a:rPr lang="en-US" dirty="0"/>
              <a:t> </a:t>
            </a:r>
            <a:r>
              <a:rPr lang="en-US" dirty="0" err="1"/>
              <a:t>dotazu</a:t>
            </a:r>
            <a:r>
              <a:rPr lang="cs-CZ" dirty="0"/>
              <a:t> (ex. plánu)</a:t>
            </a:r>
          </a:p>
          <a:p>
            <a:pPr lvl="1"/>
            <a:r>
              <a:rPr lang="cs-CZ" dirty="0"/>
              <a:t>Stanovena během kompilace</a:t>
            </a:r>
          </a:p>
          <a:p>
            <a:pPr lvl="2"/>
            <a:r>
              <a:rPr lang="cs-CZ" dirty="0"/>
              <a:t>Na základě odhadu kardinality</a:t>
            </a:r>
          </a:p>
          <a:p>
            <a:pPr lvl="1"/>
            <a:r>
              <a:rPr lang="cs-CZ" dirty="0"/>
              <a:t>Podhodnocený odhad – data odlita do </a:t>
            </a:r>
            <a:r>
              <a:rPr lang="cs-CZ" dirty="0" err="1"/>
              <a:t>tempdb</a:t>
            </a:r>
            <a:endParaRPr lang="cs-CZ" dirty="0"/>
          </a:p>
          <a:p>
            <a:pPr lvl="1"/>
            <a:r>
              <a:rPr lang="cs-CZ" dirty="0"/>
              <a:t>Nadhodnocený odhad – plýtvání zdroji</a:t>
            </a:r>
          </a:p>
          <a:p>
            <a:r>
              <a:rPr lang="en-US" dirty="0"/>
              <a:t>Memory Grant</a:t>
            </a:r>
            <a:r>
              <a:rPr lang="cs-CZ" dirty="0"/>
              <a:t> Feedback</a:t>
            </a:r>
          </a:p>
          <a:p>
            <a:pPr lvl="1"/>
            <a:r>
              <a:rPr lang="cs-CZ" dirty="0"/>
              <a:t>Kompilace a vykonání dotazu beze změny</a:t>
            </a:r>
          </a:p>
          <a:p>
            <a:pPr lvl="1"/>
            <a:r>
              <a:rPr lang="cs-CZ" dirty="0"/>
              <a:t>U </a:t>
            </a:r>
            <a:r>
              <a:rPr lang="cs-CZ" dirty="0" err="1"/>
              <a:t>zakešovaného</a:t>
            </a:r>
            <a:r>
              <a:rPr lang="cs-CZ" dirty="0"/>
              <a:t> plánu následně přizpůsoben </a:t>
            </a:r>
            <a:r>
              <a:rPr lang="cs-CZ" dirty="0" err="1"/>
              <a:t>Memory</a:t>
            </a:r>
            <a:r>
              <a:rPr lang="cs-CZ" dirty="0"/>
              <a:t> Grant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53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5122-E1C5-4C86-B11F-EC5356E6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Memory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297AB-4493-4B8D-A87D-4B147EEE5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Snížen, pokud bylo více než 50</a:t>
            </a:r>
            <a:r>
              <a:rPr lang="en-US" dirty="0"/>
              <a:t>%</a:t>
            </a:r>
            <a:r>
              <a:rPr lang="cs-CZ" dirty="0"/>
              <a:t> paměti nevyužito</a:t>
            </a:r>
          </a:p>
          <a:p>
            <a:r>
              <a:rPr lang="cs-CZ" dirty="0"/>
              <a:t>Zvýšen, pokud se objeví </a:t>
            </a:r>
            <a:r>
              <a:rPr lang="cs-CZ" dirty="0" err="1"/>
              <a:t>Spill</a:t>
            </a:r>
            <a:endParaRPr lang="cs-CZ" dirty="0"/>
          </a:p>
          <a:p>
            <a:r>
              <a:rPr lang="cs-CZ" dirty="0"/>
              <a:t>Zohledňuje pouze poslední vykonání dotazu</a:t>
            </a:r>
          </a:p>
          <a:p>
            <a:r>
              <a:rPr lang="cs-CZ" dirty="0"/>
              <a:t>Informace pouze v procedurální </a:t>
            </a:r>
            <a:r>
              <a:rPr lang="cs-CZ" dirty="0" err="1"/>
              <a:t>keši</a:t>
            </a:r>
            <a:endParaRPr lang="cs-CZ" dirty="0"/>
          </a:p>
          <a:p>
            <a:pPr lvl="1"/>
            <a:r>
              <a:rPr lang="cs-CZ" dirty="0"/>
              <a:t>Není </a:t>
            </a:r>
            <a:r>
              <a:rPr lang="cs-CZ" dirty="0" err="1"/>
              <a:t>serializována</a:t>
            </a:r>
            <a:endParaRPr lang="cs-CZ" dirty="0"/>
          </a:p>
          <a:p>
            <a:pPr lvl="1"/>
            <a:r>
              <a:rPr lang="cs-CZ" dirty="0"/>
              <a:t>Mizí s plánem</a:t>
            </a:r>
          </a:p>
          <a:p>
            <a:r>
              <a:rPr lang="cs-CZ" dirty="0"/>
              <a:t>Při neúspěšné adaptaci reset na původní hodnotu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9661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4560</TotalTime>
  <Words>422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 UI</vt:lpstr>
      <vt:lpstr>Segoe UI Semibold</vt:lpstr>
      <vt:lpstr>Wingdings</vt:lpstr>
      <vt:lpstr>Gopas 1  (3 barvy)</vt:lpstr>
      <vt:lpstr>Parameter Sniffing v SQL Serveru 2019</vt:lpstr>
      <vt:lpstr>Obsah</vt:lpstr>
      <vt:lpstr>Exekuční plán</vt:lpstr>
      <vt:lpstr>Parameter sniffing</vt:lpstr>
      <vt:lpstr>Demo 1</vt:lpstr>
      <vt:lpstr>Jak řešit problémy s parameter sniffingem</vt:lpstr>
      <vt:lpstr>Demo 2</vt:lpstr>
      <vt:lpstr>Adaptive Memory Grant</vt:lpstr>
      <vt:lpstr>Adaptive Memory Grant</vt:lpstr>
      <vt:lpstr>Demo 3</vt:lpstr>
      <vt:lpstr>Adaptive Joins</vt:lpstr>
      <vt:lpstr>Demo 4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2017: Automatic tuning </dc:title>
  <dc:creator>Jana</dc:creator>
  <cp:lastModifiedBy>Peterka, Miloslav</cp:lastModifiedBy>
  <cp:revision>221</cp:revision>
  <dcterms:created xsi:type="dcterms:W3CDTF">2014-11-11T15:45:29Z</dcterms:created>
  <dcterms:modified xsi:type="dcterms:W3CDTF">2019-08-21T18:36:22Z</dcterms:modified>
</cp:coreProperties>
</file>