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72" r:id="rId6"/>
    <p:sldId id="273" r:id="rId7"/>
    <p:sldId id="274" r:id="rId8"/>
    <p:sldId id="275" r:id="rId9"/>
    <p:sldId id="280" r:id="rId10"/>
    <p:sldId id="281" r:id="rId11"/>
    <p:sldId id="276" r:id="rId12"/>
    <p:sldId id="277" r:id="rId13"/>
    <p:sldId id="264" r:id="rId14"/>
    <p:sldId id="279" r:id="rId15"/>
    <p:sldId id="283" r:id="rId16"/>
    <p:sldId id="284" r:id="rId17"/>
    <p:sldId id="278" r:id="rId18"/>
    <p:sldId id="282" r:id="rId19"/>
    <p:sldId id="285" r:id="rId20"/>
    <p:sldId id="269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  <a:srgbClr val="48AFE4"/>
    <a:srgbClr val="8A8B8A"/>
    <a:srgbClr val="2C2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ED7E83-9E9A-4E8B-A2C3-8735E482EA69}" v="3" dt="2019-06-06T07:02:30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6110" autoAdjust="0"/>
  </p:normalViewPr>
  <p:slideViewPr>
    <p:cSldViewPr snapToGrid="0" snapToObjects="1">
      <p:cViewPr varScale="1">
        <p:scale>
          <a:sx n="156" d="100"/>
          <a:sy n="156" d="100"/>
        </p:scale>
        <p:origin x="348" y="138"/>
      </p:cViewPr>
      <p:guideLst/>
    </p:cSldViewPr>
  </p:slideViewPr>
  <p:outlineViewPr>
    <p:cViewPr>
      <p:scale>
        <a:sx n="33" d="100"/>
        <a:sy n="33" d="100"/>
      </p:scale>
      <p:origin x="0" y="-27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Herceg (RIGANTI s.r.o.)" userId="6a699eee-2ffb-45ae-8b48-39dd654f75f9" providerId="ADAL" clId="{49ED7E83-9E9A-4E8B-A2C3-8735E482EA69}"/>
    <pc:docChg chg="addSld modSld">
      <pc:chgData name="Tomáš Herceg (RIGANTI s.r.o.)" userId="6a699eee-2ffb-45ae-8b48-39dd654f75f9" providerId="ADAL" clId="{49ED7E83-9E9A-4E8B-A2C3-8735E482EA69}" dt="2019-06-06T07:02:30.463" v="2" actId="164"/>
      <pc:docMkLst>
        <pc:docMk/>
      </pc:docMkLst>
      <pc:sldChg chg="addSp modSp add">
        <pc:chgData name="Tomáš Herceg (RIGANTI s.r.o.)" userId="6a699eee-2ffb-45ae-8b48-39dd654f75f9" providerId="ADAL" clId="{49ED7E83-9E9A-4E8B-A2C3-8735E482EA69}" dt="2019-06-06T07:02:30.463" v="2" actId="164"/>
        <pc:sldMkLst>
          <pc:docMk/>
          <pc:sldMk cId="1304388915" sldId="271"/>
        </pc:sldMkLst>
        <pc:spChg chg="add mod">
          <ac:chgData name="Tomáš Herceg (RIGANTI s.r.o.)" userId="6a699eee-2ffb-45ae-8b48-39dd654f75f9" providerId="ADAL" clId="{49ED7E83-9E9A-4E8B-A2C3-8735E482EA69}" dt="2019-06-06T07:02:30.463" v="2" actId="164"/>
          <ac:spMkLst>
            <pc:docMk/>
            <pc:sldMk cId="1304388915" sldId="271"/>
            <ac:spMk id="5" creationId="{47EC523A-A4EA-428B-BAD6-8A6E64BA205F}"/>
          </ac:spMkLst>
        </pc:spChg>
        <pc:grpChg chg="add mod">
          <ac:chgData name="Tomáš Herceg (RIGANTI s.r.o.)" userId="6a699eee-2ffb-45ae-8b48-39dd654f75f9" providerId="ADAL" clId="{49ED7E83-9E9A-4E8B-A2C3-8735E482EA69}" dt="2019-06-06T07:02:30.463" v="2" actId="164"/>
          <ac:grpSpMkLst>
            <pc:docMk/>
            <pc:sldMk cId="1304388915" sldId="271"/>
            <ac:grpSpMk id="6" creationId="{B1523E4D-4E26-4A0F-ADCF-8B8746F08BA9}"/>
          </ac:grpSpMkLst>
        </pc:grpChg>
        <pc:picChg chg="add mod">
          <ac:chgData name="Tomáš Herceg (RIGANTI s.r.o.)" userId="6a699eee-2ffb-45ae-8b48-39dd654f75f9" providerId="ADAL" clId="{49ED7E83-9E9A-4E8B-A2C3-8735E482EA69}" dt="2019-06-06T07:02:30.463" v="2" actId="164"/>
          <ac:picMkLst>
            <pc:docMk/>
            <pc:sldMk cId="1304388915" sldId="271"/>
            <ac:picMk id="4" creationId="{CC22D9C9-B799-4DC1-8584-395BAFC1B1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7E68875A-4B3E-534E-92EE-6646A3C670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1958" y="0"/>
            <a:ext cx="10330042" cy="685800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A5F28568-86E1-DE4E-9B3B-11D0BD9D9913}"/>
              </a:ext>
            </a:extLst>
          </p:cNvPr>
          <p:cNvSpPr/>
          <p:nvPr userDrawn="1"/>
        </p:nvSpPr>
        <p:spPr>
          <a:xfrm>
            <a:off x="-319489" y="0"/>
            <a:ext cx="12511489" cy="6858000"/>
          </a:xfrm>
          <a:prstGeom prst="rect">
            <a:avLst/>
          </a:prstGeom>
          <a:solidFill>
            <a:srgbClr val="333F50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76B6DE6-3588-094F-94C4-8F274AD3DA19}"/>
              </a:ext>
            </a:extLst>
          </p:cNvPr>
          <p:cNvGrpSpPr/>
          <p:nvPr userDrawn="1"/>
        </p:nvGrpSpPr>
        <p:grpSpPr>
          <a:xfrm>
            <a:off x="-352875" y="-297934"/>
            <a:ext cx="4054207" cy="8020280"/>
            <a:chOff x="-319489" y="-297933"/>
            <a:chExt cx="4054207" cy="8020280"/>
          </a:xfrm>
          <a:noFill/>
          <a:effectLst/>
        </p:grpSpPr>
        <p:sp>
          <p:nvSpPr>
            <p:cNvPr id="7" name="Trojúhelník 6">
              <a:extLst>
                <a:ext uri="{FF2B5EF4-FFF2-40B4-BE49-F238E27FC236}">
                  <a16:creationId xmlns:a16="http://schemas.microsoft.com/office/drawing/2014/main" id="{8678D0C6-6037-C143-8D10-6DD49ABB45B1}"/>
                </a:ext>
              </a:extLst>
            </p:cNvPr>
            <p:cNvSpPr/>
            <p:nvPr userDrawn="1"/>
          </p:nvSpPr>
          <p:spPr>
            <a:xfrm rot="5400000">
              <a:off x="-1361394" y="2626234"/>
              <a:ext cx="8020280" cy="2171945"/>
            </a:xfrm>
            <a:prstGeom prst="triangle">
              <a:avLst>
                <a:gd name="adj" fmla="val 195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11C5C898-1B06-8F4B-B269-2426FED4A7E9}"/>
                </a:ext>
              </a:extLst>
            </p:cNvPr>
            <p:cNvSpPr/>
            <p:nvPr userDrawn="1"/>
          </p:nvSpPr>
          <p:spPr>
            <a:xfrm>
              <a:off x="-319489" y="-187287"/>
              <a:ext cx="2016087" cy="713893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3" name="Podnadpis 2">
            <a:extLst>
              <a:ext uri="{FF2B5EF4-FFF2-40B4-BE49-F238E27FC236}">
                <a16:creationId xmlns:a16="http://schemas.microsoft.com/office/drawing/2014/main" id="{D3E7C814-0F66-CE4A-9869-45E22D677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8860" y="3667928"/>
            <a:ext cx="5352254" cy="25042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164778-9818-4041-8907-9B9C66CA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7627" y="159944"/>
            <a:ext cx="2743200" cy="365125"/>
          </a:xfrm>
        </p:spPr>
        <p:txBody>
          <a:bodyPr/>
          <a:lstStyle/>
          <a:p>
            <a:fld id="{404529A0-E6D4-E94D-9F7A-5F644379ED7C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AC2DBE-8461-6640-A652-89C43149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846E5F-E073-154D-A940-39A12D2F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7627" y="6332931"/>
            <a:ext cx="2743200" cy="365125"/>
          </a:xfrm>
        </p:spPr>
        <p:txBody>
          <a:bodyPr/>
          <a:lstStyle/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Nadpis 17">
            <a:extLst>
              <a:ext uri="{FF2B5EF4-FFF2-40B4-BE49-F238E27FC236}">
                <a16:creationId xmlns:a16="http://schemas.microsoft.com/office/drawing/2014/main" id="{B91EE305-963E-9649-ADAF-08CE543BF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169" y="1852612"/>
            <a:ext cx="7952522" cy="1325563"/>
          </a:xfrm>
        </p:spPr>
        <p:txBody>
          <a:bodyPr>
            <a:noAutofit/>
          </a:bodyPr>
          <a:lstStyle>
            <a:lvl1pPr>
              <a:defRPr sz="5400">
                <a:solidFill>
                  <a:srgbClr val="48AFE4"/>
                </a:solidFill>
                <a:latin typeface="Prometo" panose="020B0604030203060203" pitchFamily="34" charset="0"/>
              </a:defRPr>
            </a:lvl1pPr>
          </a:lstStyle>
          <a:p>
            <a:r>
              <a:rPr lang="cs-CZ" dirty="0"/>
              <a:t>Kliknutím lze upravit styl.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FFD0ADE-8E03-4E44-8F6F-290E5BCC5556}"/>
              </a:ext>
            </a:extLst>
          </p:cNvPr>
          <p:cNvSpPr/>
          <p:nvPr userDrawn="1"/>
        </p:nvSpPr>
        <p:spPr>
          <a:xfrm>
            <a:off x="-407020" y="-111512"/>
            <a:ext cx="4159405" cy="6991814"/>
          </a:xfrm>
          <a:custGeom>
            <a:avLst/>
            <a:gdLst>
              <a:gd name="connsiteX0" fmla="*/ 27878 w 3969834"/>
              <a:gd name="connsiteY0" fmla="*/ 11151 h 6991814"/>
              <a:gd name="connsiteX1" fmla="*/ 2141034 w 3969834"/>
              <a:gd name="connsiteY1" fmla="*/ 0 h 6991814"/>
              <a:gd name="connsiteX2" fmla="*/ 3969834 w 3969834"/>
              <a:gd name="connsiteY2" fmla="*/ 1388327 h 6991814"/>
              <a:gd name="connsiteX3" fmla="*/ 2068551 w 3969834"/>
              <a:gd name="connsiteY3" fmla="*/ 6991814 h 6991814"/>
              <a:gd name="connsiteX4" fmla="*/ 0 w 3969834"/>
              <a:gd name="connsiteY4" fmla="*/ 6991814 h 6991814"/>
              <a:gd name="connsiteX5" fmla="*/ 27878 w 3969834"/>
              <a:gd name="connsiteY5" fmla="*/ 11151 h 699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834" h="6991814">
                <a:moveTo>
                  <a:pt x="27878" y="11151"/>
                </a:moveTo>
                <a:lnTo>
                  <a:pt x="2141034" y="0"/>
                </a:lnTo>
                <a:lnTo>
                  <a:pt x="3969834" y="1388327"/>
                </a:lnTo>
                <a:lnTo>
                  <a:pt x="2068551" y="6991814"/>
                </a:lnTo>
                <a:lnTo>
                  <a:pt x="0" y="6991814"/>
                </a:lnTo>
                <a:lnTo>
                  <a:pt x="27878" y="11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1475390C-04C7-E447-9335-DC4608133B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9123" y="2168240"/>
            <a:ext cx="1313179" cy="738663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6706769-8E56-9240-820F-075FA67731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2265" y="358600"/>
            <a:ext cx="1181861" cy="738663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31A63D1-6DBF-4E05-9D1C-DA4D4835AB1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8692" y="1283686"/>
            <a:ext cx="2426173" cy="6085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04F1F2-9DAB-4C9B-83F0-7ED180988C2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55594" y="3240481"/>
            <a:ext cx="857322" cy="85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0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>
            <a:extLst>
              <a:ext uri="{FF2B5EF4-FFF2-40B4-BE49-F238E27FC236}">
                <a16:creationId xmlns:a16="http://schemas.microsoft.com/office/drawing/2014/main" id="{D9082A95-6377-CB49-A0A2-C425034EAB61}"/>
              </a:ext>
            </a:extLst>
          </p:cNvPr>
          <p:cNvSpPr/>
          <p:nvPr userDrawn="1"/>
        </p:nvSpPr>
        <p:spPr>
          <a:xfrm>
            <a:off x="0" y="5645637"/>
            <a:ext cx="12192000" cy="1226650"/>
          </a:xfrm>
          <a:prstGeom prst="rtTriangle">
            <a:avLst/>
          </a:prstGeom>
          <a:solidFill>
            <a:srgbClr val="48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ravoúhlý trojúhelník 11">
            <a:extLst>
              <a:ext uri="{FF2B5EF4-FFF2-40B4-BE49-F238E27FC236}">
                <a16:creationId xmlns:a16="http://schemas.microsoft.com/office/drawing/2014/main" id="{77FC72A5-8B61-3C4B-A34F-CFCE9EA74B8A}"/>
              </a:ext>
            </a:extLst>
          </p:cNvPr>
          <p:cNvSpPr/>
          <p:nvPr userDrawn="1"/>
        </p:nvSpPr>
        <p:spPr>
          <a:xfrm>
            <a:off x="0" y="6042240"/>
            <a:ext cx="12192000" cy="830047"/>
          </a:xfrm>
          <a:prstGeom prst="rtTriangle">
            <a:avLst/>
          </a:prstGeom>
          <a:solidFill>
            <a:srgbClr val="2C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0B2BEF-45F7-BE41-9DC0-3F6A2D26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5251C0-8E39-A146-985B-399CAEE2B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Clr>
                <a:srgbClr val="48AFE4"/>
              </a:buClr>
              <a:buFont typeface="Wingdings" pitchFamily="2" charset="2"/>
              <a:buChar char="§"/>
              <a:defRPr>
                <a:latin typeface="Prometo" panose="020B0604030203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E6C0DC-2E80-7B47-BD7F-777BEE5D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29A0-E6D4-E94D-9F7A-5F644379ED7C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8D0B02-FE76-CA45-8CA9-5DE16CFF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10C268-89E6-3646-9517-D46C7FF0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880F5576-3EE7-2E4F-B96C-50E8D54C8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786" y="185739"/>
            <a:ext cx="6962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0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>
            <a:extLst>
              <a:ext uri="{FF2B5EF4-FFF2-40B4-BE49-F238E27FC236}">
                <a16:creationId xmlns:a16="http://schemas.microsoft.com/office/drawing/2014/main" id="{5EFEECE9-34D5-AD46-BD6D-3255CD01A8C3}"/>
              </a:ext>
            </a:extLst>
          </p:cNvPr>
          <p:cNvSpPr/>
          <p:nvPr userDrawn="1"/>
        </p:nvSpPr>
        <p:spPr>
          <a:xfrm>
            <a:off x="0" y="5645637"/>
            <a:ext cx="12192000" cy="1226650"/>
          </a:xfrm>
          <a:prstGeom prst="rtTriangle">
            <a:avLst/>
          </a:prstGeom>
          <a:solidFill>
            <a:srgbClr val="48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ravoúhlý trojúhelník 11">
            <a:extLst>
              <a:ext uri="{FF2B5EF4-FFF2-40B4-BE49-F238E27FC236}">
                <a16:creationId xmlns:a16="http://schemas.microsoft.com/office/drawing/2014/main" id="{909AA8F4-86A8-864D-A4B8-33D56CF16579}"/>
              </a:ext>
            </a:extLst>
          </p:cNvPr>
          <p:cNvSpPr/>
          <p:nvPr userDrawn="1"/>
        </p:nvSpPr>
        <p:spPr>
          <a:xfrm>
            <a:off x="0" y="6042240"/>
            <a:ext cx="12192000" cy="830047"/>
          </a:xfrm>
          <a:prstGeom prst="rtTriangle">
            <a:avLst/>
          </a:prstGeom>
          <a:solidFill>
            <a:srgbClr val="2C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Svislý nadpis 1">
            <a:extLst>
              <a:ext uri="{FF2B5EF4-FFF2-40B4-BE49-F238E27FC236}">
                <a16:creationId xmlns:a16="http://schemas.microsoft.com/office/drawing/2014/main" id="{8E35B89F-846F-024C-807C-18332A676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4717E6A-6110-2342-8A0D-D2B31578F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228600" indent="-228600">
              <a:buClr>
                <a:srgbClr val="48AFE4"/>
              </a:buClr>
              <a:buFont typeface="Wingdings" pitchFamily="2" charset="2"/>
              <a:buChar char="§"/>
              <a:defRPr>
                <a:latin typeface="Prometo" panose="020B0604030203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896DC5-2226-5447-B408-8218D8F4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29A0-E6D4-E94D-9F7A-5F644379ED7C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706533-0F24-9E4B-9E0C-41FAA9D9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510C52-33EC-9F47-A446-63990523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85B49681-3565-BB4C-98FD-8906B84BE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786" y="185739"/>
            <a:ext cx="6962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9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úhlý trojúhelník 6">
            <a:extLst>
              <a:ext uri="{FF2B5EF4-FFF2-40B4-BE49-F238E27FC236}">
                <a16:creationId xmlns:a16="http://schemas.microsoft.com/office/drawing/2014/main" id="{8D2221A9-9B62-5E43-AABB-14C13B123CF4}"/>
              </a:ext>
            </a:extLst>
          </p:cNvPr>
          <p:cNvSpPr/>
          <p:nvPr userDrawn="1"/>
        </p:nvSpPr>
        <p:spPr>
          <a:xfrm>
            <a:off x="0" y="5645637"/>
            <a:ext cx="12192000" cy="1226650"/>
          </a:xfrm>
          <a:prstGeom prst="rtTriangle">
            <a:avLst/>
          </a:prstGeom>
          <a:solidFill>
            <a:srgbClr val="48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ravoúhlý trojúhelník 7">
            <a:extLst>
              <a:ext uri="{FF2B5EF4-FFF2-40B4-BE49-F238E27FC236}">
                <a16:creationId xmlns:a16="http://schemas.microsoft.com/office/drawing/2014/main" id="{6825342A-0A50-904D-AE59-221D7B981DFC}"/>
              </a:ext>
            </a:extLst>
          </p:cNvPr>
          <p:cNvSpPr/>
          <p:nvPr userDrawn="1"/>
        </p:nvSpPr>
        <p:spPr>
          <a:xfrm>
            <a:off x="0" y="6042240"/>
            <a:ext cx="12192000" cy="830047"/>
          </a:xfrm>
          <a:prstGeom prst="rtTriangle">
            <a:avLst/>
          </a:prstGeom>
          <a:solidFill>
            <a:srgbClr val="2C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991A86-AB9B-7B47-A40D-6870C9C6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4BD6A7-15C0-9146-B50C-4529C082C4B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Clr>
                <a:srgbClr val="48AFE4"/>
              </a:buClr>
              <a:buFont typeface="Wingdings" pitchFamily="2" charset="2"/>
              <a:buChar char="§"/>
              <a:defRPr>
                <a:latin typeface="+mn-lt"/>
              </a:defRPr>
            </a:lvl1pPr>
            <a:lvl2pPr marL="685800" indent="-228600">
              <a:buClr>
                <a:srgbClr val="48AFE4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1143000" indent="-228600">
              <a:buClr>
                <a:srgbClr val="48AFE4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600200" indent="-228600">
              <a:buClr>
                <a:srgbClr val="48AFE4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2057400" indent="-228600">
              <a:buClr>
                <a:srgbClr val="48AFE4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r>
              <a:rPr lang="cs-CZ" dirty="0"/>
              <a:t>Upravte styly předlohy textu</a:t>
            </a:r>
            <a:endParaRPr lang="en-US" dirty="0"/>
          </a:p>
          <a:p>
            <a:pPr lvl="1"/>
            <a:r>
              <a:rPr lang="cs-CZ" dirty="0"/>
              <a:t>Druhá úroveň</a:t>
            </a:r>
            <a:endParaRPr lang="en-US" dirty="0"/>
          </a:p>
          <a:p>
            <a:pPr lvl="2"/>
            <a:r>
              <a:rPr lang="en-US" dirty="0"/>
              <a:t>T</a:t>
            </a:r>
            <a:r>
              <a:rPr lang="cs-CZ" dirty="0" err="1"/>
              <a:t>řetí</a:t>
            </a:r>
            <a:r>
              <a:rPr lang="cs-CZ" dirty="0"/>
              <a:t> úroveň</a:t>
            </a:r>
            <a:endParaRPr lang="en-US" dirty="0"/>
          </a:p>
          <a:p>
            <a:pPr lvl="3"/>
            <a:r>
              <a:rPr lang="en-US" dirty="0"/>
              <a:t>Č</a:t>
            </a:r>
            <a:r>
              <a:rPr lang="cs-CZ" dirty="0" err="1"/>
              <a:t>tvrtá</a:t>
            </a:r>
            <a:r>
              <a:rPr lang="cs-CZ" dirty="0"/>
              <a:t> úroveň</a:t>
            </a:r>
            <a:endParaRPr lang="en-US" dirty="0"/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2F5A35-096C-E648-A55B-BB970525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29A0-E6D4-E94D-9F7A-5F644379ED7C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78DAC-147D-D14E-B5C9-A93D3DAC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8E5BFB-B680-8E48-946F-D62347B9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8A0371D5-177B-8F45-AF22-3B326B1DF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786" y="185739"/>
            <a:ext cx="6962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3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>
            <a:extLst>
              <a:ext uri="{FF2B5EF4-FFF2-40B4-BE49-F238E27FC236}">
                <a16:creationId xmlns:a16="http://schemas.microsoft.com/office/drawing/2014/main" id="{980A6AB6-42A1-E540-A43F-A5BB9EA500EF}"/>
              </a:ext>
            </a:extLst>
          </p:cNvPr>
          <p:cNvSpPr/>
          <p:nvPr userDrawn="1"/>
        </p:nvSpPr>
        <p:spPr>
          <a:xfrm>
            <a:off x="0" y="5645637"/>
            <a:ext cx="12192000" cy="1226650"/>
          </a:xfrm>
          <a:prstGeom prst="rtTriangle">
            <a:avLst/>
          </a:prstGeom>
          <a:solidFill>
            <a:srgbClr val="48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ravoúhlý trojúhelník 11">
            <a:extLst>
              <a:ext uri="{FF2B5EF4-FFF2-40B4-BE49-F238E27FC236}">
                <a16:creationId xmlns:a16="http://schemas.microsoft.com/office/drawing/2014/main" id="{40658C27-5528-8048-8181-790F60E5EF1E}"/>
              </a:ext>
            </a:extLst>
          </p:cNvPr>
          <p:cNvSpPr/>
          <p:nvPr userDrawn="1"/>
        </p:nvSpPr>
        <p:spPr>
          <a:xfrm>
            <a:off x="0" y="6042240"/>
            <a:ext cx="12192000" cy="830047"/>
          </a:xfrm>
          <a:prstGeom prst="rtTriangle">
            <a:avLst/>
          </a:prstGeom>
          <a:solidFill>
            <a:srgbClr val="2C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032F44-E0F3-D549-98BE-A91ADB05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Prometo" panose="020B0604030203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4F9DFC-5936-5743-B71D-B701A1CA3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06908E-A213-D843-928D-DAD0C4C8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29A0-E6D4-E94D-9F7A-5F644379ED7C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53A34A-2AEF-EF44-82BD-F81067BB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0A5864-748E-B249-915E-082A1C93E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7AB59980-D704-2F48-B345-95F8E0481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786" y="185739"/>
            <a:ext cx="6962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6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úhlý trojúhelník 11">
            <a:extLst>
              <a:ext uri="{FF2B5EF4-FFF2-40B4-BE49-F238E27FC236}">
                <a16:creationId xmlns:a16="http://schemas.microsoft.com/office/drawing/2014/main" id="{0FD3AC26-893A-CE43-B4A5-9F06A4451281}"/>
              </a:ext>
            </a:extLst>
          </p:cNvPr>
          <p:cNvSpPr/>
          <p:nvPr userDrawn="1"/>
        </p:nvSpPr>
        <p:spPr>
          <a:xfrm>
            <a:off x="0" y="5645637"/>
            <a:ext cx="12192000" cy="1226650"/>
          </a:xfrm>
          <a:prstGeom prst="rtTriangle">
            <a:avLst/>
          </a:prstGeom>
          <a:solidFill>
            <a:srgbClr val="48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ravoúhlý trojúhelník 12">
            <a:extLst>
              <a:ext uri="{FF2B5EF4-FFF2-40B4-BE49-F238E27FC236}">
                <a16:creationId xmlns:a16="http://schemas.microsoft.com/office/drawing/2014/main" id="{829CCE9C-F84A-1644-A34B-F0C63D048239}"/>
              </a:ext>
            </a:extLst>
          </p:cNvPr>
          <p:cNvSpPr/>
          <p:nvPr userDrawn="1"/>
        </p:nvSpPr>
        <p:spPr>
          <a:xfrm>
            <a:off x="0" y="6042240"/>
            <a:ext cx="12192000" cy="830047"/>
          </a:xfrm>
          <a:prstGeom prst="rtTriangle">
            <a:avLst/>
          </a:prstGeom>
          <a:solidFill>
            <a:srgbClr val="2C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908A45-56CC-A74A-ABEB-145EAE2CD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764D6F-6C4C-4046-99D5-46BEF4E0C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48AFE4"/>
              </a:buClr>
              <a:buFont typeface="Wingdings" pitchFamily="2" charset="2"/>
              <a:buChar char="§"/>
              <a:defRPr>
                <a:latin typeface="Prometo" panose="020B0604030203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DA69A9-4FCD-BD4D-A2E5-6E08BEF64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rgbClr val="48AFE4"/>
              </a:buClr>
              <a:buFont typeface="Wingdings" pitchFamily="2" charset="2"/>
              <a:buChar char="§"/>
              <a:defRPr>
                <a:latin typeface="Prometo" panose="020B0604030203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96DC15-0CB1-784C-BDE3-21577384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29A0-E6D4-E94D-9F7A-5F644379ED7C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96AB1F-C4C7-0E4B-894B-05E117F4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266A46-B84D-BA4F-B578-FF871CC3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AE4CC548-64E7-434A-8BB3-52AB4F4D2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786" y="185739"/>
            <a:ext cx="6962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0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úhlý trojúhelník 13">
            <a:extLst>
              <a:ext uri="{FF2B5EF4-FFF2-40B4-BE49-F238E27FC236}">
                <a16:creationId xmlns:a16="http://schemas.microsoft.com/office/drawing/2014/main" id="{ED083A1B-4AA6-CA4E-958E-1F658410C020}"/>
              </a:ext>
            </a:extLst>
          </p:cNvPr>
          <p:cNvSpPr/>
          <p:nvPr userDrawn="1"/>
        </p:nvSpPr>
        <p:spPr>
          <a:xfrm>
            <a:off x="0" y="5645637"/>
            <a:ext cx="12192000" cy="1226650"/>
          </a:xfrm>
          <a:prstGeom prst="rtTriangle">
            <a:avLst/>
          </a:prstGeom>
          <a:solidFill>
            <a:srgbClr val="48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ravoúhlý trojúhelník 14">
            <a:extLst>
              <a:ext uri="{FF2B5EF4-FFF2-40B4-BE49-F238E27FC236}">
                <a16:creationId xmlns:a16="http://schemas.microsoft.com/office/drawing/2014/main" id="{1D44E4E0-88B5-1A40-AEEC-DD558FDDC2EE}"/>
              </a:ext>
            </a:extLst>
          </p:cNvPr>
          <p:cNvSpPr/>
          <p:nvPr userDrawn="1"/>
        </p:nvSpPr>
        <p:spPr>
          <a:xfrm>
            <a:off x="0" y="6042240"/>
            <a:ext cx="12192000" cy="830047"/>
          </a:xfrm>
          <a:prstGeom prst="rtTriangle">
            <a:avLst/>
          </a:prstGeom>
          <a:solidFill>
            <a:srgbClr val="2C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95365A-D195-B84D-B5C7-443BE3E4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FE0D82-D4FD-F345-B906-B20731C80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Prometo" panose="020B060403020306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F33FB0-B394-C742-B99C-61E7BDD90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4441AB3-EC65-5241-8BBF-32E7AD52E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Prometo" panose="020B060403020306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CE30314-A54B-574F-974D-FD904EC8E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410E2EB-E2DB-074D-9CDB-E5445F8F9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fld id="{404529A0-E6D4-E94D-9F7A-5F644379ED7C}" type="datetimeFigureOut">
              <a:rPr lang="cs-CZ" smtClean="0"/>
              <a:pPr/>
              <a:t>13.09.2019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5874402-8C88-9047-B218-A9F740612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EB3179-8C05-394B-8CCC-143BE9FD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fld id="{5C36DE55-2BFF-DB43-9591-0C160179EF2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A4E8BAC1-38BC-B649-81AC-44BE142A6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786" y="185739"/>
            <a:ext cx="6962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6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>
            <a:extLst>
              <a:ext uri="{FF2B5EF4-FFF2-40B4-BE49-F238E27FC236}">
                <a16:creationId xmlns:a16="http://schemas.microsoft.com/office/drawing/2014/main" id="{3205C2C4-40E4-F343-8B4B-B5665C32E75D}"/>
              </a:ext>
            </a:extLst>
          </p:cNvPr>
          <p:cNvSpPr/>
          <p:nvPr userDrawn="1"/>
        </p:nvSpPr>
        <p:spPr>
          <a:xfrm>
            <a:off x="0" y="5645637"/>
            <a:ext cx="12192000" cy="1226650"/>
          </a:xfrm>
          <a:prstGeom prst="rtTriangle">
            <a:avLst/>
          </a:prstGeom>
          <a:solidFill>
            <a:srgbClr val="48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ravoúhlý trojúhelník 10">
            <a:extLst>
              <a:ext uri="{FF2B5EF4-FFF2-40B4-BE49-F238E27FC236}">
                <a16:creationId xmlns:a16="http://schemas.microsoft.com/office/drawing/2014/main" id="{8917F211-994B-7541-82AD-D6DCFE19FDD3}"/>
              </a:ext>
            </a:extLst>
          </p:cNvPr>
          <p:cNvSpPr/>
          <p:nvPr userDrawn="1"/>
        </p:nvSpPr>
        <p:spPr>
          <a:xfrm>
            <a:off x="0" y="6042240"/>
            <a:ext cx="12192000" cy="830047"/>
          </a:xfrm>
          <a:prstGeom prst="rtTriangle">
            <a:avLst/>
          </a:prstGeom>
          <a:solidFill>
            <a:srgbClr val="2C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46DD33-0F5C-B242-980A-644BDBD8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rometo" panose="020B0604030203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B4DBD21-CAB8-304C-9BA2-BB9105C8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29A0-E6D4-E94D-9F7A-5F644379ED7C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362611-A773-D247-BBE6-FC056D67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D8E5AA-F6AD-B948-ABE2-7E539065B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A85C569A-3AE2-1B46-9F0F-BB0D5B33F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786" y="185739"/>
            <a:ext cx="6962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>
            <a:extLst>
              <a:ext uri="{FF2B5EF4-FFF2-40B4-BE49-F238E27FC236}">
                <a16:creationId xmlns:a16="http://schemas.microsoft.com/office/drawing/2014/main" id="{77F267B1-9037-7F44-A34A-D1F792BCBF37}"/>
              </a:ext>
            </a:extLst>
          </p:cNvPr>
          <p:cNvSpPr/>
          <p:nvPr userDrawn="1"/>
        </p:nvSpPr>
        <p:spPr>
          <a:xfrm>
            <a:off x="0" y="5645637"/>
            <a:ext cx="12192000" cy="1226650"/>
          </a:xfrm>
          <a:prstGeom prst="rtTriangle">
            <a:avLst/>
          </a:prstGeom>
          <a:solidFill>
            <a:srgbClr val="48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ravoúhlý trojúhelník 9">
            <a:extLst>
              <a:ext uri="{FF2B5EF4-FFF2-40B4-BE49-F238E27FC236}">
                <a16:creationId xmlns:a16="http://schemas.microsoft.com/office/drawing/2014/main" id="{9216E799-E6D2-3549-90F6-EC18B5F68C65}"/>
              </a:ext>
            </a:extLst>
          </p:cNvPr>
          <p:cNvSpPr/>
          <p:nvPr userDrawn="1"/>
        </p:nvSpPr>
        <p:spPr>
          <a:xfrm>
            <a:off x="0" y="6042240"/>
            <a:ext cx="12192000" cy="830047"/>
          </a:xfrm>
          <a:prstGeom prst="rtTriangle">
            <a:avLst/>
          </a:prstGeom>
          <a:solidFill>
            <a:srgbClr val="2C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F0B60A1-6BB9-1040-97B8-090C078BC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29A0-E6D4-E94D-9F7A-5F644379ED7C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D879FE9-B787-564F-8FB9-2F1D2B2D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7CBFEF-9F8E-D74A-865D-291E3529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6D386078-E080-5649-A30A-2BF04F557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786" y="185739"/>
            <a:ext cx="6962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7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úhlý trojúhelník 11">
            <a:extLst>
              <a:ext uri="{FF2B5EF4-FFF2-40B4-BE49-F238E27FC236}">
                <a16:creationId xmlns:a16="http://schemas.microsoft.com/office/drawing/2014/main" id="{1DC31D94-6332-B84F-90E1-398A266C1804}"/>
              </a:ext>
            </a:extLst>
          </p:cNvPr>
          <p:cNvSpPr/>
          <p:nvPr userDrawn="1"/>
        </p:nvSpPr>
        <p:spPr>
          <a:xfrm>
            <a:off x="0" y="5645637"/>
            <a:ext cx="12192000" cy="1226650"/>
          </a:xfrm>
          <a:prstGeom prst="rtTriangle">
            <a:avLst/>
          </a:prstGeom>
          <a:solidFill>
            <a:srgbClr val="48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ravoúhlý trojúhelník 12">
            <a:extLst>
              <a:ext uri="{FF2B5EF4-FFF2-40B4-BE49-F238E27FC236}">
                <a16:creationId xmlns:a16="http://schemas.microsoft.com/office/drawing/2014/main" id="{AA90A231-92DB-9D4D-85EA-EFC183D6642C}"/>
              </a:ext>
            </a:extLst>
          </p:cNvPr>
          <p:cNvSpPr/>
          <p:nvPr userDrawn="1"/>
        </p:nvSpPr>
        <p:spPr>
          <a:xfrm>
            <a:off x="0" y="6042240"/>
            <a:ext cx="12192000" cy="830047"/>
          </a:xfrm>
          <a:prstGeom prst="rtTriangle">
            <a:avLst/>
          </a:prstGeom>
          <a:solidFill>
            <a:srgbClr val="2C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E65FD8-B964-9444-9B9A-85496DDD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Prometo" panose="020B0604030203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E76669-7401-CD4E-A5DD-0E3D13F64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buClr>
                <a:srgbClr val="48AFE4"/>
              </a:buClr>
              <a:buFont typeface="Wingdings" pitchFamily="2" charset="2"/>
              <a:buChar char="§"/>
              <a:defRPr sz="3200">
                <a:latin typeface="Prometo" panose="020B0604030203060203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B0C5F7-754B-FE4B-8289-7D69496AD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rometo" panose="020B0604030203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3020BE-6FA8-8040-9473-DBCD9B50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29A0-E6D4-E94D-9F7A-5F644379ED7C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3D8D8C-B92E-0B44-A152-E4671E1F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E9C372-D9D3-7546-9D69-052E80D3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9BF63301-699A-FF42-B953-7653787C5C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786" y="185739"/>
            <a:ext cx="6962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6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úhlý trojúhelník 11">
            <a:extLst>
              <a:ext uri="{FF2B5EF4-FFF2-40B4-BE49-F238E27FC236}">
                <a16:creationId xmlns:a16="http://schemas.microsoft.com/office/drawing/2014/main" id="{4C5B1818-C3B8-974D-9045-FACE7C933ED4}"/>
              </a:ext>
            </a:extLst>
          </p:cNvPr>
          <p:cNvSpPr/>
          <p:nvPr userDrawn="1"/>
        </p:nvSpPr>
        <p:spPr>
          <a:xfrm>
            <a:off x="0" y="5645637"/>
            <a:ext cx="12192000" cy="1226650"/>
          </a:xfrm>
          <a:prstGeom prst="rtTriangle">
            <a:avLst/>
          </a:prstGeom>
          <a:solidFill>
            <a:srgbClr val="48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ravoúhlý trojúhelník 12">
            <a:extLst>
              <a:ext uri="{FF2B5EF4-FFF2-40B4-BE49-F238E27FC236}">
                <a16:creationId xmlns:a16="http://schemas.microsoft.com/office/drawing/2014/main" id="{B8858ED9-FA8C-8D4D-9DDC-DE8E980DA807}"/>
              </a:ext>
            </a:extLst>
          </p:cNvPr>
          <p:cNvSpPr/>
          <p:nvPr userDrawn="1"/>
        </p:nvSpPr>
        <p:spPr>
          <a:xfrm>
            <a:off x="0" y="6042240"/>
            <a:ext cx="12192000" cy="830047"/>
          </a:xfrm>
          <a:prstGeom prst="rtTriangle">
            <a:avLst/>
          </a:prstGeom>
          <a:solidFill>
            <a:srgbClr val="2C2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785499-8912-8144-8D01-1BC6BC80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Prometo" panose="020B0604030203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D966639-CF26-1749-9A11-49F816830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Prometo" panose="020B060403020306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EB7A67-97B9-4340-ABA7-7684FD1EB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rometo" panose="020B0604030203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7FAE57-FC93-4C4E-A463-4034F4AB6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29A0-E6D4-E94D-9F7A-5F644379ED7C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F673BB-B6AE-B940-A2E4-E14D51E2E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91DD33-8661-714D-BA80-56F55E33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6FECDD7F-8425-6A49-BC38-67F516673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786" y="185739"/>
            <a:ext cx="69629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7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2A6A9A4-D23B-D045-A60A-CBAF38AF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9D1417-ADBB-764C-8E53-439560714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3849C7-1452-6F43-A094-F1C668F2B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529A0-E6D4-E94D-9F7A-5F644379ED7C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04AFA1-53BB-A14D-9188-4475FDBEA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A081F2-6185-7946-A97A-CBD44D0A9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6DE55-2BFF-DB43-9591-0C160179E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5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rcegtomas" TargetMode="External"/><Relationship Id="rId2" Type="http://schemas.openxmlformats.org/officeDocument/2006/relationships/hyperlink" Target="mailto:tomas.herceg@riganti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omasherceg.com/blo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rcegtomas" TargetMode="External"/><Relationship Id="rId2" Type="http://schemas.openxmlformats.org/officeDocument/2006/relationships/hyperlink" Target="mailto:tomas.herceg@riganti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D6B1F8C1-643E-FB48-9AD1-7F6E05841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8860" y="3667928"/>
            <a:ext cx="5352254" cy="2766326"/>
          </a:xfrm>
        </p:spPr>
        <p:txBody>
          <a:bodyPr>
            <a:normAutofit fontScale="92500" lnSpcReduction="20000"/>
          </a:bodyPr>
          <a:lstStyle/>
          <a:p>
            <a:r>
              <a:rPr lang="cs-CZ" sz="3000" b="1" noProof="0" dirty="0"/>
              <a:t>Tomáš Herceg</a:t>
            </a:r>
          </a:p>
          <a:p>
            <a:r>
              <a:rPr lang="cs-CZ" noProof="0" dirty="0"/>
              <a:t>CEO @ RIGANTI</a:t>
            </a:r>
          </a:p>
          <a:p>
            <a:r>
              <a:rPr lang="cs-CZ" noProof="0" dirty="0"/>
              <a:t>Co-</a:t>
            </a:r>
            <a:r>
              <a:rPr lang="cs-CZ" noProof="0" dirty="0" err="1"/>
              <a:t>founder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Update Conference</a:t>
            </a:r>
          </a:p>
          <a:p>
            <a:r>
              <a:rPr lang="cs-CZ" noProof="0" dirty="0"/>
              <a:t>Microsoft MVP</a:t>
            </a:r>
          </a:p>
          <a:p>
            <a:r>
              <a:rPr lang="cs-CZ" noProof="0" dirty="0">
                <a:solidFill>
                  <a:srgbClr val="48AFE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tomas.herceg@riganti.cz</a:t>
            </a:r>
            <a:endParaRPr lang="cs-CZ" noProof="0" dirty="0">
              <a:solidFill>
                <a:srgbClr val="48AFE4"/>
              </a:solidFill>
            </a:endParaRPr>
          </a:p>
          <a:p>
            <a:r>
              <a:rPr lang="cs-CZ" noProof="0" dirty="0">
                <a:hlinkClick r:id="rId3"/>
              </a:rPr>
              <a:t>@</a:t>
            </a:r>
            <a:r>
              <a:rPr lang="cs-CZ" noProof="0" dirty="0" err="1">
                <a:hlinkClick r:id="rId3"/>
              </a:rPr>
              <a:t>hercegtomas</a:t>
            </a:r>
            <a:endParaRPr lang="cs-CZ" noProof="0" dirty="0"/>
          </a:p>
          <a:p>
            <a:r>
              <a:rPr lang="cs-CZ" noProof="0" dirty="0">
                <a:hlinkClick r:id="rId4"/>
              </a:rPr>
              <a:t>www.tomasherceg.com/blog</a:t>
            </a:r>
            <a:r>
              <a:rPr lang="cs-CZ" noProof="0" dirty="0"/>
              <a:t> 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BD33DBE-E0B5-3547-8645-5EEA49E2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noProof="0" dirty="0"/>
              <a:t>Desktopové aplikace </a:t>
            </a:r>
            <a:br>
              <a:rPr lang="cs-CZ" noProof="0" dirty="0"/>
            </a:br>
            <a:r>
              <a:rPr lang="cs-CZ" noProof="0" dirty="0"/>
              <a:t>na .NET </a:t>
            </a:r>
            <a:r>
              <a:rPr lang="cs-CZ" noProof="0" dirty="0" err="1"/>
              <a:t>Core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8388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316DBF-E5D4-4B1A-980A-ED4DB211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DEMO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E1C7EE-0DBA-4233-80E7-B9CC2410C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 err="1"/>
              <a:t>WinForms</a:t>
            </a:r>
            <a:r>
              <a:rPr lang="cs-CZ" noProof="0" dirty="0"/>
              <a:t> aplikace na .NET </a:t>
            </a:r>
            <a:r>
              <a:rPr lang="cs-CZ" noProof="0" dirty="0" err="1"/>
              <a:t>Core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70978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4633D-3A5F-4878-8573-B8EEEBDA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WPF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9799E8-1F02-41AB-A6C7-D405A0E19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Designer funguje bez potíží</a:t>
            </a:r>
          </a:p>
          <a:p>
            <a:r>
              <a:rPr lang="cs-CZ" dirty="0"/>
              <a:t>Debugging</a:t>
            </a:r>
          </a:p>
          <a:p>
            <a:pPr lvl="1"/>
            <a:r>
              <a:rPr lang="cs-CZ" dirty="0"/>
              <a:t>Včetně Live Visual </a:t>
            </a:r>
            <a:r>
              <a:rPr lang="cs-CZ" dirty="0" err="1"/>
              <a:t>Tree</a:t>
            </a:r>
            <a:r>
              <a:rPr lang="cs-CZ" dirty="0"/>
              <a:t> apod.</a:t>
            </a:r>
          </a:p>
          <a:p>
            <a:pPr lvl="1"/>
            <a:r>
              <a:rPr lang="cs-CZ" dirty="0"/>
              <a:t>Nově umí Edit &amp; </a:t>
            </a:r>
            <a:r>
              <a:rPr lang="cs-CZ" dirty="0" err="1"/>
              <a:t>Continue</a:t>
            </a:r>
            <a:r>
              <a:rPr lang="cs-CZ" dirty="0"/>
              <a:t> pro XAML</a:t>
            </a:r>
          </a:p>
          <a:p>
            <a:endParaRPr lang="cs-CZ" dirty="0"/>
          </a:p>
          <a:p>
            <a:r>
              <a:rPr lang="cs-CZ" dirty="0"/>
              <a:t>Minimum změn, nenarazili jsme na žádné zásadní potíže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3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A04B-219E-48AF-B98D-00203BF7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Dependency</a:t>
            </a:r>
            <a:r>
              <a:rPr lang="cs-CZ" dirty="0"/>
              <a:t> </a:t>
            </a:r>
            <a:r>
              <a:rPr lang="cs-CZ" dirty="0" err="1"/>
              <a:t>Injection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B41A4-5F52-466B-A3DE-A596A8259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Není vestavěná v projektové šabloně</a:t>
            </a:r>
          </a:p>
          <a:p>
            <a:r>
              <a:rPr lang="cs-CZ" dirty="0"/>
              <a:t>Kroky</a:t>
            </a:r>
          </a:p>
          <a:p>
            <a:pPr lvl="1"/>
            <a:r>
              <a:rPr lang="cs-CZ" dirty="0"/>
              <a:t>Ručně vytvořit </a:t>
            </a:r>
            <a:r>
              <a:rPr lang="cs-CZ" dirty="0" err="1">
                <a:latin typeface="Consolas" panose="020B0609020204030204" pitchFamily="49" charset="0"/>
              </a:rPr>
              <a:t>ServiceCollection</a:t>
            </a:r>
            <a:endParaRPr lang="cs-CZ" dirty="0">
              <a:latin typeface="Consolas" panose="020B0609020204030204" pitchFamily="49" charset="0"/>
            </a:endParaRPr>
          </a:p>
          <a:p>
            <a:pPr lvl="1"/>
            <a:r>
              <a:rPr lang="cs-CZ" dirty="0"/>
              <a:t>Nakonfigurovat služby</a:t>
            </a:r>
          </a:p>
          <a:p>
            <a:pPr lvl="1"/>
            <a:r>
              <a:rPr lang="cs-CZ" dirty="0"/>
              <a:t>Zavolat </a:t>
            </a:r>
            <a:r>
              <a:rPr lang="cs-CZ" dirty="0" err="1">
                <a:latin typeface="Consolas" panose="020B0609020204030204" pitchFamily="49" charset="0"/>
              </a:rPr>
              <a:t>BuildServiceProvider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64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D447D-23E3-4CDD-AC64-05AB2D5E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Velký Entity Framework na .NET </a:t>
            </a:r>
            <a:r>
              <a:rPr lang="cs-CZ" dirty="0" err="1"/>
              <a:t>Core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4939E-7AA6-46DF-9EDD-66CF2E490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EF 6.3 je na .NET </a:t>
            </a:r>
            <a:r>
              <a:rPr lang="cs-CZ" dirty="0" err="1"/>
              <a:t>Core</a:t>
            </a:r>
            <a:r>
              <a:rPr lang="cs-CZ" dirty="0"/>
              <a:t> podporován</a:t>
            </a:r>
          </a:p>
          <a:p>
            <a:r>
              <a:rPr lang="cs-CZ" dirty="0"/>
              <a:t>Různá omezení</a:t>
            </a:r>
          </a:p>
          <a:p>
            <a:pPr lvl="1"/>
            <a:r>
              <a:rPr lang="cs-CZ" dirty="0" err="1">
                <a:latin typeface="Consolas" panose="020B0609020204030204" pitchFamily="49" charset="0"/>
              </a:rPr>
              <a:t>DbProviderFactory</a:t>
            </a:r>
            <a:r>
              <a:rPr lang="cs-CZ" dirty="0"/>
              <a:t> je třeba zaregistrovat z kódu</a:t>
            </a:r>
          </a:p>
          <a:p>
            <a:pPr lvl="1"/>
            <a:r>
              <a:rPr lang="cs-CZ" dirty="0"/>
              <a:t>EDMX designer v .NET </a:t>
            </a:r>
            <a:r>
              <a:rPr lang="cs-CZ" dirty="0" err="1"/>
              <a:t>Core</a:t>
            </a:r>
            <a:r>
              <a:rPr lang="cs-CZ" dirty="0"/>
              <a:t> projektech nefunguje</a:t>
            </a:r>
          </a:p>
          <a:p>
            <a:pPr lvl="2"/>
            <a:r>
              <a:rPr lang="cs-CZ" dirty="0"/>
              <a:t>Lze nalinkovat přes CSPROJ z .NET </a:t>
            </a:r>
            <a:r>
              <a:rPr lang="cs-CZ" dirty="0" err="1"/>
              <a:t>Frameworkového</a:t>
            </a:r>
            <a:r>
              <a:rPr lang="cs-CZ" dirty="0"/>
              <a:t> projektu</a:t>
            </a:r>
          </a:p>
          <a:p>
            <a:pPr marL="0" indent="0" latinLnBrk="1">
              <a:buNone/>
            </a:pPr>
            <a:r>
              <a:rPr lang="cs-CZ" sz="1400" dirty="0">
                <a:latin typeface="Consolas" panose="020B0609020204030204" pitchFamily="49" charset="0"/>
              </a:rPr>
              <a:t>  </a:t>
            </a:r>
            <a:r>
              <a:rPr lang="en-US" sz="1400" dirty="0">
                <a:latin typeface="Consolas" panose="020B0609020204030204" pitchFamily="49" charset="0"/>
              </a:rPr>
              <a:t>&lt;</a:t>
            </a:r>
            <a:r>
              <a:rPr lang="en-US" sz="1400" dirty="0" err="1">
                <a:latin typeface="Consolas" panose="020B0609020204030204" pitchFamily="49" charset="0"/>
              </a:rPr>
              <a:t>ItemGroup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pPr marL="0" indent="0" latinLnBrk="1">
              <a:buNone/>
            </a:pPr>
            <a:r>
              <a:rPr lang="en-US" sz="1400" dirty="0">
                <a:latin typeface="Consolas" panose="020B0609020204030204" pitchFamily="49" charset="0"/>
              </a:rPr>
              <a:t>    &lt;</a:t>
            </a:r>
            <a:r>
              <a:rPr lang="en-US" sz="1400" dirty="0" err="1">
                <a:latin typeface="Consolas" panose="020B0609020204030204" pitchFamily="49" charset="0"/>
              </a:rPr>
              <a:t>EntityDeploy</a:t>
            </a:r>
            <a:r>
              <a:rPr lang="en-US" sz="1400" dirty="0">
                <a:latin typeface="Consolas" panose="020B0609020204030204" pitchFamily="49" charset="0"/>
              </a:rPr>
              <a:t> Include="..\</a:t>
            </a:r>
            <a:r>
              <a:rPr lang="en-US" sz="1400" dirty="0" err="1">
                <a:latin typeface="Consolas" panose="020B0609020204030204" pitchFamily="49" charset="0"/>
              </a:rPr>
              <a:t>EdmxDesignHost</a:t>
            </a:r>
            <a:r>
              <a:rPr lang="en-US" sz="1400" dirty="0">
                <a:latin typeface="Consolas" panose="020B0609020204030204" pitchFamily="49" charset="0"/>
              </a:rPr>
              <a:t>\</a:t>
            </a:r>
            <a:r>
              <a:rPr lang="en-US" sz="1400" dirty="0" err="1">
                <a:latin typeface="Consolas" panose="020B0609020204030204" pitchFamily="49" charset="0"/>
              </a:rPr>
              <a:t>Entities.edmx</a:t>
            </a:r>
            <a:r>
              <a:rPr lang="en-US" sz="1400" dirty="0">
                <a:latin typeface="Consolas" panose="020B0609020204030204" pitchFamily="49" charset="0"/>
              </a:rPr>
              <a:t>" Link="Model\</a:t>
            </a:r>
            <a:r>
              <a:rPr lang="en-US" sz="1400" dirty="0" err="1">
                <a:latin typeface="Consolas" panose="020B0609020204030204" pitchFamily="49" charset="0"/>
              </a:rPr>
              <a:t>Entities.edmx</a:t>
            </a:r>
            <a:r>
              <a:rPr lang="en-US" sz="1400" dirty="0">
                <a:latin typeface="Consolas" panose="020B0609020204030204" pitchFamily="49" charset="0"/>
              </a:rPr>
              <a:t>" /&gt;</a:t>
            </a:r>
          </a:p>
          <a:p>
            <a:pPr marL="0" indent="0" latinLnBrk="1">
              <a:buNone/>
            </a:pPr>
            <a:r>
              <a:rPr lang="en-US" sz="1400" dirty="0">
                <a:latin typeface="Consolas" panose="020B0609020204030204" pitchFamily="49" charset="0"/>
              </a:rPr>
              <a:t>    &lt;Compile Include="..\</a:t>
            </a:r>
            <a:r>
              <a:rPr lang="en-US" sz="1400" dirty="0" err="1">
                <a:latin typeface="Consolas" panose="020B0609020204030204" pitchFamily="49" charset="0"/>
              </a:rPr>
              <a:t>EdmxDesignHost</a:t>
            </a:r>
            <a:r>
              <a:rPr lang="en-US" sz="1400" dirty="0">
                <a:latin typeface="Consolas" panose="020B0609020204030204" pitchFamily="49" charset="0"/>
              </a:rPr>
              <a:t>\</a:t>
            </a:r>
            <a:r>
              <a:rPr lang="en-US" sz="1400" dirty="0" err="1">
                <a:latin typeface="Consolas" panose="020B0609020204030204" pitchFamily="49" charset="0"/>
              </a:rPr>
              <a:t>Entities.Context.cs</a:t>
            </a:r>
            <a:r>
              <a:rPr lang="en-US" sz="1400" dirty="0">
                <a:latin typeface="Consolas" panose="020B0609020204030204" pitchFamily="49" charset="0"/>
              </a:rPr>
              <a:t>" Link="Model\</a:t>
            </a:r>
            <a:r>
              <a:rPr lang="en-US" sz="1400" dirty="0" err="1">
                <a:latin typeface="Consolas" panose="020B0609020204030204" pitchFamily="49" charset="0"/>
              </a:rPr>
              <a:t>Entities.Context.cs</a:t>
            </a:r>
            <a:r>
              <a:rPr lang="en-US" sz="1400" dirty="0">
                <a:latin typeface="Consolas" panose="020B0609020204030204" pitchFamily="49" charset="0"/>
              </a:rPr>
              <a:t>" /&gt;</a:t>
            </a:r>
          </a:p>
          <a:p>
            <a:pPr marL="0" indent="0" latinLnBrk="1">
              <a:buNone/>
            </a:pPr>
            <a:r>
              <a:rPr lang="en-US" sz="1400" dirty="0">
                <a:latin typeface="Consolas" panose="020B0609020204030204" pitchFamily="49" charset="0"/>
              </a:rPr>
              <a:t>    &lt;Compile Include="..\</a:t>
            </a:r>
            <a:r>
              <a:rPr lang="en-US" sz="1400" dirty="0" err="1">
                <a:latin typeface="Consolas" panose="020B0609020204030204" pitchFamily="49" charset="0"/>
              </a:rPr>
              <a:t>EdmxDesignHost</a:t>
            </a:r>
            <a:r>
              <a:rPr lang="en-US" sz="1400" dirty="0">
                <a:latin typeface="Consolas" panose="020B0609020204030204" pitchFamily="49" charset="0"/>
              </a:rPr>
              <a:t>\</a:t>
            </a:r>
            <a:r>
              <a:rPr lang="en-US" sz="1400" dirty="0" err="1">
                <a:latin typeface="Consolas" panose="020B0609020204030204" pitchFamily="49" charset="0"/>
              </a:rPr>
              <a:t>Thing.cs</a:t>
            </a:r>
            <a:r>
              <a:rPr lang="en-US" sz="1400" dirty="0">
                <a:latin typeface="Consolas" panose="020B0609020204030204" pitchFamily="49" charset="0"/>
              </a:rPr>
              <a:t>" Link="Model\</a:t>
            </a:r>
            <a:r>
              <a:rPr lang="en-US" sz="1400" dirty="0" err="1">
                <a:latin typeface="Consolas" panose="020B0609020204030204" pitchFamily="49" charset="0"/>
              </a:rPr>
              <a:t>Thing.cs</a:t>
            </a:r>
            <a:r>
              <a:rPr lang="en-US" sz="1400" dirty="0">
                <a:latin typeface="Consolas" panose="020B0609020204030204" pitchFamily="49" charset="0"/>
              </a:rPr>
              <a:t>" /&gt;</a:t>
            </a:r>
          </a:p>
          <a:p>
            <a:pPr marL="0" indent="0" latinLnBrk="1">
              <a:buNone/>
            </a:pPr>
            <a:r>
              <a:rPr lang="en-US" sz="1400" dirty="0">
                <a:latin typeface="Consolas" panose="020B0609020204030204" pitchFamily="49" charset="0"/>
              </a:rPr>
              <a:t>    &lt;Compile Include="..\</a:t>
            </a:r>
            <a:r>
              <a:rPr lang="en-US" sz="1400" dirty="0" err="1">
                <a:latin typeface="Consolas" panose="020B0609020204030204" pitchFamily="49" charset="0"/>
              </a:rPr>
              <a:t>EdmxDesignHost</a:t>
            </a:r>
            <a:r>
              <a:rPr lang="en-US" sz="1400" dirty="0">
                <a:latin typeface="Consolas" panose="020B0609020204030204" pitchFamily="49" charset="0"/>
              </a:rPr>
              <a:t>\</a:t>
            </a:r>
            <a:r>
              <a:rPr lang="en-US" sz="1400" dirty="0" err="1">
                <a:latin typeface="Consolas" panose="020B0609020204030204" pitchFamily="49" charset="0"/>
              </a:rPr>
              <a:t>Person.cs</a:t>
            </a:r>
            <a:r>
              <a:rPr lang="en-US" sz="1400" dirty="0">
                <a:latin typeface="Consolas" panose="020B0609020204030204" pitchFamily="49" charset="0"/>
              </a:rPr>
              <a:t>" Link="Model\</a:t>
            </a:r>
            <a:r>
              <a:rPr lang="en-US" sz="1400" dirty="0" err="1">
                <a:latin typeface="Consolas" panose="020B0609020204030204" pitchFamily="49" charset="0"/>
              </a:rPr>
              <a:t>Person.cs</a:t>
            </a:r>
            <a:r>
              <a:rPr lang="en-US" sz="1400" dirty="0">
                <a:latin typeface="Consolas" panose="020B0609020204030204" pitchFamily="49" charset="0"/>
              </a:rPr>
              <a:t>" /&gt;</a:t>
            </a:r>
          </a:p>
          <a:p>
            <a:pPr marL="0" indent="0" latinLnBrk="1">
              <a:buNone/>
            </a:pPr>
            <a:r>
              <a:rPr lang="en-US" sz="1400" dirty="0">
                <a:latin typeface="Consolas" panose="020B0609020204030204" pitchFamily="49" charset="0"/>
              </a:rPr>
              <a:t>  &lt;/</a:t>
            </a:r>
            <a:r>
              <a:rPr lang="en-US" sz="1400" dirty="0" err="1">
                <a:latin typeface="Consolas" panose="020B0609020204030204" pitchFamily="49" charset="0"/>
              </a:rPr>
              <a:t>ItemGroup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63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316DBF-E5D4-4B1A-980A-ED4DB211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DEMO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E1C7EE-0DBA-4233-80E7-B9CC2410C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WPF aplikace na .NET </a:t>
            </a:r>
            <a:r>
              <a:rPr lang="cs-CZ" noProof="0" dirty="0" err="1"/>
              <a:t>Core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88596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CEDB20-5343-434B-9057-3148D7D2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migraci stávající aplikace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654DBE-7569-4431-A2F0-4ED979BA7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Není to jednoduchá cesta, očekávejte komplikace</a:t>
            </a:r>
          </a:p>
          <a:p>
            <a:endParaRPr lang="cs-CZ" dirty="0"/>
          </a:p>
          <a:p>
            <a:r>
              <a:rPr lang="cs-CZ" dirty="0"/>
              <a:t>Entity Framework 6.3 je podporován i na .NET </a:t>
            </a:r>
            <a:r>
              <a:rPr lang="cs-CZ" dirty="0" err="1"/>
              <a:t>Core</a:t>
            </a:r>
            <a:endParaRPr lang="cs-CZ" dirty="0"/>
          </a:p>
          <a:p>
            <a:r>
              <a:rPr lang="cs-CZ" dirty="0"/>
              <a:t>WCF klient také</a:t>
            </a:r>
          </a:p>
          <a:p>
            <a:r>
              <a:rPr lang="cs-CZ" dirty="0"/>
              <a:t>Lze </a:t>
            </a:r>
            <a:r>
              <a:rPr lang="cs-CZ" dirty="0" err="1"/>
              <a:t>portovat</a:t>
            </a:r>
            <a:r>
              <a:rPr lang="cs-CZ" dirty="0"/>
              <a:t> po částech</a:t>
            </a:r>
          </a:p>
          <a:p>
            <a:pPr lvl="1"/>
            <a:r>
              <a:rPr lang="cs-CZ" dirty="0"/>
              <a:t>Z .NET </a:t>
            </a:r>
            <a:r>
              <a:rPr lang="cs-CZ" dirty="0" err="1"/>
              <a:t>Core</a:t>
            </a:r>
            <a:r>
              <a:rPr lang="cs-CZ" dirty="0"/>
              <a:t> jde </a:t>
            </a:r>
            <a:r>
              <a:rPr lang="cs-CZ" dirty="0" err="1"/>
              <a:t>referencovat</a:t>
            </a:r>
            <a:r>
              <a:rPr lang="cs-CZ" dirty="0"/>
              <a:t> projekty </a:t>
            </a:r>
            <a:r>
              <a:rPr lang="cs-CZ" dirty="0" err="1"/>
              <a:t>buildované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proti .NET Frameworku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4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A179D-5310-4683-BD84-B4885490D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 descr="A picture containing person, indoor, man&#10;&#10;Description automatically generated">
            <a:extLst>
              <a:ext uri="{FF2B5EF4-FFF2-40B4-BE49-F238E27FC236}">
                <a16:creationId xmlns:a16="http://schemas.microsoft.com/office/drawing/2014/main" id="{C887009E-6A00-4029-8D27-2D41C5B47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36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728897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D6B1F8C1-643E-FB48-9AD1-7F6E058417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b="1" noProof="0" dirty="0"/>
              <a:t>Tomáš Herceg</a:t>
            </a:r>
          </a:p>
          <a:p>
            <a:r>
              <a:rPr lang="cs-CZ" noProof="0" dirty="0"/>
              <a:t>CEO @ RIGANTI</a:t>
            </a:r>
          </a:p>
          <a:p>
            <a:r>
              <a:rPr lang="cs-CZ" noProof="0" dirty="0"/>
              <a:t>Co-</a:t>
            </a:r>
            <a:r>
              <a:rPr lang="cs-CZ" noProof="0" dirty="0" err="1"/>
              <a:t>founder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Update Conference</a:t>
            </a:r>
          </a:p>
          <a:p>
            <a:r>
              <a:rPr lang="cs-CZ" noProof="0" dirty="0"/>
              <a:t>Microsoft MVP, Microsoft RD</a:t>
            </a:r>
          </a:p>
          <a:p>
            <a:r>
              <a:rPr lang="cs-CZ" noProof="0" dirty="0">
                <a:solidFill>
                  <a:srgbClr val="48AFE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tomas.herceg@riganti.cz</a:t>
            </a:r>
            <a:endParaRPr lang="cs-CZ" noProof="0" dirty="0">
              <a:solidFill>
                <a:srgbClr val="48AFE4"/>
              </a:solidFill>
            </a:endParaRPr>
          </a:p>
          <a:p>
            <a:r>
              <a:rPr lang="cs-CZ" noProof="0" dirty="0">
                <a:hlinkClick r:id="rId3"/>
              </a:rPr>
              <a:t>@</a:t>
            </a:r>
            <a:r>
              <a:rPr lang="cs-CZ" noProof="0" dirty="0" err="1">
                <a:hlinkClick r:id="rId3"/>
              </a:rPr>
              <a:t>hercegtomas</a:t>
            </a:r>
            <a:endParaRPr 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BD33DBE-E0B5-3547-8645-5EEA49E2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18075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5FF9-D51A-4C10-B1FE-03770436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Desktopové technologie ve světě .</a:t>
            </a:r>
            <a:r>
              <a:rPr lang="cs-CZ" noProof="0" dirty="0" err="1"/>
              <a:t>NETu</a:t>
            </a:r>
            <a:endParaRPr lang="cs-CZ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A327D-8447-416E-A15C-CB38C85E5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noProof="0" dirty="0"/>
              <a:t>Windows </a:t>
            </a:r>
            <a:r>
              <a:rPr lang="cs-CZ" b="1" noProof="0" dirty="0" err="1"/>
              <a:t>Forms</a:t>
            </a:r>
            <a:endParaRPr lang="cs-CZ" b="1" noProof="0" dirty="0"/>
          </a:p>
          <a:p>
            <a:pPr lvl="1"/>
            <a:r>
              <a:rPr lang="cs-CZ" noProof="0" dirty="0"/>
              <a:t>Od .NET 1.0</a:t>
            </a:r>
          </a:p>
          <a:p>
            <a:pPr lvl="1"/>
            <a:r>
              <a:rPr lang="cs-CZ" noProof="0" dirty="0"/>
              <a:t>Stále velmi populární a používané</a:t>
            </a:r>
          </a:p>
          <a:p>
            <a:pPr lvl="1"/>
            <a:r>
              <a:rPr lang="cs-CZ" noProof="0" dirty="0" err="1"/>
              <a:t>Wrapper</a:t>
            </a:r>
            <a:r>
              <a:rPr lang="cs-CZ" noProof="0" dirty="0"/>
              <a:t> nad Win32 API</a:t>
            </a:r>
          </a:p>
          <a:p>
            <a:pPr lvl="1"/>
            <a:r>
              <a:rPr lang="cs-CZ" noProof="0" dirty="0" err="1"/>
              <a:t>Klikací</a:t>
            </a:r>
            <a:r>
              <a:rPr lang="cs-CZ" noProof="0" dirty="0"/>
              <a:t> designer</a:t>
            </a:r>
          </a:p>
          <a:p>
            <a:pPr lvl="1"/>
            <a:r>
              <a:rPr lang="cs-CZ" noProof="0" dirty="0"/>
              <a:t>Event-</a:t>
            </a:r>
            <a:r>
              <a:rPr lang="cs-CZ" noProof="0" dirty="0" err="1"/>
              <a:t>driven</a:t>
            </a:r>
            <a:r>
              <a:rPr lang="cs-CZ" noProof="0" dirty="0"/>
              <a:t> přístup</a:t>
            </a:r>
          </a:p>
          <a:p>
            <a:pPr lvl="1"/>
            <a:r>
              <a:rPr lang="cs-CZ" dirty="0"/>
              <a:t>Mnoho omezení, obtížná tvorba vlastních komponent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413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5FF9-D51A-4C10-B1FE-03770436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Desktopové technologie ve světě .</a:t>
            </a:r>
            <a:r>
              <a:rPr lang="cs-CZ" noProof="0" dirty="0" err="1"/>
              <a:t>NETu</a:t>
            </a:r>
            <a:endParaRPr lang="cs-CZ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A327D-8447-416E-A15C-CB38C85E5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noProof="0" dirty="0"/>
              <a:t>Windows </a:t>
            </a:r>
            <a:r>
              <a:rPr lang="cs-CZ" b="1" noProof="0" dirty="0" err="1"/>
              <a:t>Presentation</a:t>
            </a:r>
            <a:r>
              <a:rPr lang="cs-CZ" b="1" noProof="0" dirty="0"/>
              <a:t> Foundation</a:t>
            </a:r>
          </a:p>
          <a:p>
            <a:pPr lvl="1"/>
            <a:r>
              <a:rPr lang="cs-CZ" noProof="0" dirty="0"/>
              <a:t>Nástupce </a:t>
            </a:r>
            <a:r>
              <a:rPr lang="cs-CZ" noProof="0" dirty="0" err="1"/>
              <a:t>WinForms</a:t>
            </a:r>
            <a:endParaRPr lang="cs-CZ" noProof="0" dirty="0"/>
          </a:p>
          <a:p>
            <a:pPr lvl="1"/>
            <a:r>
              <a:rPr lang="cs-CZ" noProof="0" dirty="0"/>
              <a:t>Vlastní </a:t>
            </a:r>
            <a:r>
              <a:rPr lang="cs-CZ" noProof="0" dirty="0" err="1"/>
              <a:t>renderovací</a:t>
            </a:r>
            <a:r>
              <a:rPr lang="cs-CZ" noProof="0" dirty="0"/>
              <a:t> </a:t>
            </a:r>
            <a:r>
              <a:rPr lang="cs-CZ" noProof="0" dirty="0" err="1"/>
              <a:t>engine</a:t>
            </a:r>
            <a:r>
              <a:rPr lang="cs-CZ" noProof="0" dirty="0"/>
              <a:t> postavený nad DirectX</a:t>
            </a:r>
          </a:p>
          <a:p>
            <a:pPr lvl="1"/>
            <a:r>
              <a:rPr lang="cs-CZ" dirty="0"/>
              <a:t>XAML pro definici UI</a:t>
            </a:r>
            <a:endParaRPr lang="cs-CZ" noProof="0" dirty="0"/>
          </a:p>
          <a:p>
            <a:pPr lvl="1"/>
            <a:r>
              <a:rPr lang="cs-CZ" noProof="0" dirty="0"/>
              <a:t>Pokročilé vývojářské funkce</a:t>
            </a:r>
          </a:p>
          <a:p>
            <a:pPr lvl="2"/>
            <a:r>
              <a:rPr lang="cs-CZ" noProof="0" dirty="0"/>
              <a:t>Styly, </a:t>
            </a:r>
            <a:r>
              <a:rPr lang="cs-CZ" noProof="0" dirty="0" err="1"/>
              <a:t>behaviory</a:t>
            </a:r>
            <a:r>
              <a:rPr lang="cs-CZ" noProof="0" dirty="0"/>
              <a:t> a „globální řešení problémů“</a:t>
            </a:r>
          </a:p>
          <a:p>
            <a:pPr lvl="2"/>
            <a:r>
              <a:rPr lang="cs-CZ" noProof="0" dirty="0"/>
              <a:t>Kompletní customizace vzhledu komponent</a:t>
            </a:r>
          </a:p>
          <a:p>
            <a:pPr lvl="2"/>
            <a:r>
              <a:rPr lang="cs-CZ" dirty="0"/>
              <a:t>MVVM a velmi pokročilý data-</a:t>
            </a:r>
            <a:r>
              <a:rPr lang="cs-CZ" dirty="0" err="1"/>
              <a:t>binding</a:t>
            </a:r>
            <a:endParaRPr lang="cs-CZ" dirty="0"/>
          </a:p>
          <a:p>
            <a:pPr lvl="2"/>
            <a:r>
              <a:rPr lang="cs-CZ" noProof="0" dirty="0"/>
              <a:t>Obrovská rozšiřitelnost</a:t>
            </a:r>
          </a:p>
          <a:p>
            <a:pPr lvl="1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3463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A4063-5D30-4305-9A93-49EDED50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desktopové technologie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D5D3F-F796-422C-A399-77770F5F9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Silverlight</a:t>
            </a:r>
            <a:endParaRPr lang="cs-CZ" dirty="0"/>
          </a:p>
          <a:p>
            <a:pPr lvl="1"/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browser aplikace</a:t>
            </a:r>
          </a:p>
          <a:p>
            <a:r>
              <a:rPr lang="cs-CZ" dirty="0"/>
              <a:t>Windows </a:t>
            </a:r>
            <a:r>
              <a:rPr lang="cs-CZ" dirty="0" err="1"/>
              <a:t>Phone</a:t>
            </a:r>
            <a:r>
              <a:rPr lang="cs-CZ" dirty="0"/>
              <a:t> 7 a Windows </a:t>
            </a:r>
            <a:r>
              <a:rPr lang="cs-CZ" dirty="0" err="1"/>
              <a:t>Store</a:t>
            </a:r>
            <a:r>
              <a:rPr lang="cs-CZ" dirty="0"/>
              <a:t> aplikace</a:t>
            </a:r>
          </a:p>
          <a:p>
            <a:pPr lvl="1"/>
            <a:r>
              <a:rPr lang="cs-CZ" dirty="0"/>
              <a:t>Dnes již zapomenuté</a:t>
            </a:r>
          </a:p>
          <a:p>
            <a:pPr lvl="1"/>
            <a:endParaRPr lang="cs-CZ" dirty="0"/>
          </a:p>
          <a:p>
            <a:r>
              <a:rPr lang="cs-CZ" b="1" dirty="0"/>
              <a:t>Universal Windows </a:t>
            </a:r>
            <a:r>
              <a:rPr lang="cs-CZ" b="1" dirty="0" err="1"/>
              <a:t>Platform</a:t>
            </a:r>
            <a:endParaRPr lang="cs-CZ" b="1" dirty="0"/>
          </a:p>
          <a:p>
            <a:pPr lvl="1"/>
            <a:r>
              <a:rPr lang="cs-CZ" dirty="0"/>
              <a:t>„Nástupce WPF“</a:t>
            </a:r>
          </a:p>
          <a:p>
            <a:pPr lvl="1"/>
            <a:r>
              <a:rPr lang="cs-CZ" dirty="0"/>
              <a:t>Mnoho nových funkcí a vylepšení</a:t>
            </a:r>
          </a:p>
          <a:p>
            <a:pPr lvl="1"/>
            <a:r>
              <a:rPr lang="cs-CZ" dirty="0"/>
              <a:t>Čeká se na smrt Windows 7 ve firmách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1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36D08-B068-4D0E-BDA7-F6896415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E6D9B-7FC1-453E-8320-B48588A8F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Ostrý </a:t>
            </a:r>
            <a:r>
              <a:rPr lang="cs-CZ" dirty="0" err="1"/>
              <a:t>release</a:t>
            </a:r>
            <a:r>
              <a:rPr lang="cs-CZ" dirty="0"/>
              <a:t> .NET </a:t>
            </a:r>
            <a:r>
              <a:rPr lang="cs-CZ" dirty="0" err="1"/>
              <a:t>Core</a:t>
            </a:r>
            <a:r>
              <a:rPr lang="cs-CZ" dirty="0"/>
              <a:t> 3.0 bude 23. září </a:t>
            </a:r>
            <a:br>
              <a:rPr lang="cs-CZ" dirty="0"/>
            </a:br>
            <a:r>
              <a:rPr lang="cs-CZ" dirty="0"/>
              <a:t>v rámci konference </a:t>
            </a:r>
            <a:r>
              <a:rPr lang="cs-CZ" b="1" dirty="0"/>
              <a:t>.NET </a:t>
            </a:r>
            <a:r>
              <a:rPr lang="cs-CZ" b="1" dirty="0" err="1"/>
              <a:t>Conf</a:t>
            </a:r>
            <a:endParaRPr lang="cs-CZ" b="1" dirty="0"/>
          </a:p>
          <a:p>
            <a:endParaRPr lang="cs-CZ" b="1" dirty="0"/>
          </a:p>
          <a:p>
            <a:r>
              <a:rPr lang="cs-CZ" dirty="0" err="1"/>
              <a:t>WinForms</a:t>
            </a:r>
            <a:endParaRPr lang="cs-CZ" dirty="0"/>
          </a:p>
          <a:p>
            <a:pPr lvl="1"/>
            <a:r>
              <a:rPr lang="cs-CZ" dirty="0"/>
              <a:t>Podpora designeru není dokončena</a:t>
            </a:r>
          </a:p>
          <a:p>
            <a:pPr lvl="1"/>
            <a:r>
              <a:rPr lang="cs-CZ" dirty="0"/>
              <a:t>Runtime ale funguje</a:t>
            </a:r>
          </a:p>
          <a:p>
            <a:r>
              <a:rPr lang="cs-CZ" dirty="0"/>
              <a:t>WPF</a:t>
            </a:r>
          </a:p>
          <a:p>
            <a:pPr lvl="1"/>
            <a:r>
              <a:rPr lang="cs-CZ" dirty="0"/>
              <a:t>Funguje včetně designeru a debuggingu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75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1A88-B049-46ED-BC32-21280EDCA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DC6CB-BED6-450E-8BE0-F483DB376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 </a:t>
            </a:r>
            <a:r>
              <a:rPr lang="cs-CZ" dirty="0" err="1"/>
              <a:t>WinForms</a:t>
            </a:r>
            <a:r>
              <a:rPr lang="cs-CZ" dirty="0"/>
              <a:t> nebylo možné chybné zacházení s DPI opravit</a:t>
            </a:r>
          </a:p>
          <a:p>
            <a:pPr lvl="1"/>
            <a:r>
              <a:rPr lang="cs-CZ" dirty="0" err="1"/>
              <a:t>Breaking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pro existující aplikace</a:t>
            </a:r>
          </a:p>
          <a:p>
            <a:pPr lvl="1"/>
            <a:r>
              <a:rPr lang="cs-CZ" dirty="0"/>
              <a:t>Mnoho aplikací nebo komponent „si to nějak řešilo samo“</a:t>
            </a:r>
          </a:p>
          <a:p>
            <a:r>
              <a:rPr lang="cs-CZ" dirty="0"/>
              <a:t>Při přechodu na .NET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breaking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očekávejte</a:t>
            </a:r>
          </a:p>
          <a:p>
            <a:pPr lvl="1"/>
            <a:r>
              <a:rPr lang="cs-CZ" dirty="0" err="1">
                <a:latin typeface="Consolas" panose="020B0609020204030204" pitchFamily="49" charset="0"/>
              </a:rPr>
              <a:t>Application.SetHighDpiMode</a:t>
            </a:r>
            <a:r>
              <a:rPr lang="cs-CZ" dirty="0">
                <a:latin typeface="Consolas" panose="020B0609020204030204" pitchFamily="49" charset="0"/>
              </a:rPr>
              <a:t>(mode)</a:t>
            </a:r>
          </a:p>
          <a:p>
            <a:pPr lvl="2"/>
            <a:r>
              <a:rPr lang="en-US" dirty="0" err="1">
                <a:latin typeface="Consolas" panose="020B0609020204030204" pitchFamily="49" charset="0"/>
              </a:rPr>
              <a:t>DpiUnaware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r>
              <a:rPr lang="en-US" dirty="0" err="1">
                <a:latin typeface="Consolas" panose="020B0609020204030204" pitchFamily="49" charset="0"/>
              </a:rPr>
              <a:t>SystemAware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r>
              <a:rPr lang="en-US" dirty="0" err="1">
                <a:latin typeface="Consolas" panose="020B0609020204030204" pitchFamily="49" charset="0"/>
              </a:rPr>
              <a:t>PerMonitor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r>
              <a:rPr lang="en-US" dirty="0">
                <a:latin typeface="Consolas" panose="020B0609020204030204" pitchFamily="49" charset="0"/>
              </a:rPr>
              <a:t>PerMonitorV2</a:t>
            </a:r>
          </a:p>
          <a:p>
            <a:pPr lvl="2"/>
            <a:r>
              <a:rPr lang="en-US" dirty="0" err="1">
                <a:latin typeface="Consolas" panose="020B0609020204030204" pitchFamily="49" charset="0"/>
              </a:rPr>
              <a:t>DpiUnawareGdiScaled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7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FE0E-CBF0-43DF-9E56-953BE3A7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COM </a:t>
            </a:r>
            <a:r>
              <a:rPr lang="cs-CZ" dirty="0" err="1"/>
              <a:t>Interop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D9251-04FB-4F94-B3D3-A89E7F2EC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.NET </a:t>
            </a:r>
            <a:r>
              <a:rPr lang="cs-CZ" dirty="0" err="1"/>
              <a:t>Core</a:t>
            </a:r>
            <a:r>
              <a:rPr lang="cs-CZ" dirty="0"/>
              <a:t> doteď neuměl COM </a:t>
            </a:r>
            <a:r>
              <a:rPr lang="cs-CZ" dirty="0" err="1"/>
              <a:t>interop</a:t>
            </a:r>
            <a:endParaRPr lang="cs-CZ" dirty="0"/>
          </a:p>
          <a:p>
            <a:r>
              <a:rPr lang="cs-CZ" dirty="0"/>
              <a:t>Od verze 3.0 již umí</a:t>
            </a:r>
          </a:p>
          <a:p>
            <a:pPr lvl="1"/>
            <a:r>
              <a:rPr lang="cs-CZ" dirty="0">
                <a:latin typeface="Consolas" panose="020B0609020204030204" pitchFamily="49" charset="0"/>
              </a:rPr>
              <a:t>&lt;</a:t>
            </a:r>
            <a:r>
              <a:rPr lang="cs-CZ" dirty="0" err="1">
                <a:latin typeface="Consolas" panose="020B0609020204030204" pitchFamily="49" charset="0"/>
              </a:rPr>
              <a:t>COMReference</a:t>
            </a:r>
            <a:r>
              <a:rPr lang="cs-CZ" dirty="0">
                <a:latin typeface="Consolas" panose="020B06090202040302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50423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19EF-B042-4026-BF5E-F208D240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WinForms</a:t>
            </a:r>
            <a:r>
              <a:rPr lang="cs-CZ" dirty="0"/>
              <a:t> – designer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A28DD-8696-4989-8419-AFE35121D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997" b="57723"/>
          <a:stretch/>
        </p:blipFill>
        <p:spPr>
          <a:xfrm>
            <a:off x="85136" y="1572321"/>
            <a:ext cx="11959195" cy="43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4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43314-4444-435D-9DBD-F2D37376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WinForms</a:t>
            </a:r>
            <a:r>
              <a:rPr lang="cs-CZ" dirty="0"/>
              <a:t> – </a:t>
            </a:r>
            <a:r>
              <a:rPr lang="cs-CZ" dirty="0" err="1"/>
              <a:t>workaround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22481-D2BD-4065-B8C9-25F3EAA7F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Vytvořit vedle .NET </a:t>
            </a:r>
            <a:r>
              <a:rPr lang="cs-CZ" dirty="0" err="1"/>
              <a:t>Frameworkový</a:t>
            </a:r>
            <a:r>
              <a:rPr lang="cs-CZ" dirty="0"/>
              <a:t> projekt</a:t>
            </a:r>
          </a:p>
          <a:p>
            <a:pPr lvl="1"/>
            <a:r>
              <a:rPr lang="cs-CZ" dirty="0"/>
              <a:t>Nastavit stejný </a:t>
            </a:r>
            <a:r>
              <a:rPr lang="cs-CZ" dirty="0" err="1"/>
              <a:t>root</a:t>
            </a:r>
            <a:r>
              <a:rPr lang="cs-CZ" dirty="0"/>
              <a:t> </a:t>
            </a:r>
            <a:r>
              <a:rPr lang="cs-CZ" dirty="0" err="1"/>
              <a:t>namespace</a:t>
            </a:r>
            <a:r>
              <a:rPr lang="cs-CZ" dirty="0"/>
              <a:t> a </a:t>
            </a:r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name</a:t>
            </a:r>
            <a:endParaRPr lang="cs-CZ" dirty="0"/>
          </a:p>
          <a:p>
            <a:r>
              <a:rPr lang="cs-CZ" dirty="0"/>
              <a:t>Formuláře vytvářet a upravovat v něm</a:t>
            </a:r>
          </a:p>
          <a:p>
            <a:pPr lvl="1"/>
            <a:r>
              <a:rPr lang="cs-CZ" dirty="0"/>
              <a:t>Designer tam funguje</a:t>
            </a:r>
          </a:p>
          <a:p>
            <a:pPr lvl="1"/>
            <a:r>
              <a:rPr lang="cs-CZ" dirty="0"/>
              <a:t>Je třeba </a:t>
            </a:r>
            <a:r>
              <a:rPr lang="cs-CZ" dirty="0" err="1"/>
              <a:t>referencovat</a:t>
            </a:r>
            <a:r>
              <a:rPr lang="cs-CZ" dirty="0"/>
              <a:t> stejné balíčky a projekty</a:t>
            </a:r>
          </a:p>
          <a:p>
            <a:pPr lvl="2"/>
            <a:r>
              <a:rPr lang="cs-CZ" dirty="0"/>
              <a:t>Naštěstí máme .NET Standard</a:t>
            </a:r>
          </a:p>
          <a:p>
            <a:r>
              <a:rPr lang="cs-CZ" dirty="0"/>
              <a:t>Pomocí </a:t>
            </a:r>
            <a:r>
              <a:rPr lang="cs-CZ" dirty="0" err="1"/>
              <a:t>MSBuildu</a:t>
            </a:r>
            <a:r>
              <a:rPr lang="cs-CZ" dirty="0"/>
              <a:t> nalinkovat soubory do .NET </a:t>
            </a:r>
            <a:r>
              <a:rPr lang="cs-CZ" dirty="0" err="1"/>
              <a:t>Core</a:t>
            </a:r>
            <a:r>
              <a:rPr lang="cs-CZ" dirty="0"/>
              <a:t> projektu</a:t>
            </a:r>
          </a:p>
          <a:p>
            <a:pPr lvl="1"/>
            <a:r>
              <a:rPr lang="cs-CZ" dirty="0"/>
              <a:t>A zrušit generování </a:t>
            </a:r>
            <a:r>
              <a:rPr lang="cs-CZ" dirty="0" err="1"/>
              <a:t>AssemblyInfo</a:t>
            </a:r>
            <a:r>
              <a:rPr lang="cs-CZ" dirty="0"/>
              <a:t>, aby tam nebylo dvakrát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07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date Day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B0F0"/>
      </a:hlink>
      <a:folHlink>
        <a:srgbClr val="954F72"/>
      </a:folHlink>
    </a:clrScheme>
    <a:fontScheme name="Prometo Segoe">
      <a:majorFont>
        <a:latin typeface="Promet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date Days - template" id="{55371B55-2D3A-4936-86EC-BDE33B19DD10}" vid="{539EFEAA-3FEE-414A-9F85-7BDB19B9DB1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F92FA42F94D4FACB1440134F38CBA" ma:contentTypeVersion="10" ma:contentTypeDescription="Create a new document." ma:contentTypeScope="" ma:versionID="d320c4a49198b757f063c6cd80f3ddc9">
  <xsd:schema xmlns:xsd="http://www.w3.org/2001/XMLSchema" xmlns:xs="http://www.w3.org/2001/XMLSchema" xmlns:p="http://schemas.microsoft.com/office/2006/metadata/properties" xmlns:ns2="de219177-7dbf-4b3a-b10c-9e182bef67ac" xmlns:ns3="de703118-1d83-4aec-8dbe-b2a62c8725d7" targetNamespace="http://schemas.microsoft.com/office/2006/metadata/properties" ma:root="true" ma:fieldsID="545466ad1cc222b05f570d8a577f41d7" ns2:_="" ns3:_="">
    <xsd:import namespace="de219177-7dbf-4b3a-b10c-9e182bef67ac"/>
    <xsd:import namespace="de703118-1d83-4aec-8dbe-b2a62c8725d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19177-7dbf-4b3a-b10c-9e182bef67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03118-1d83-4aec-8dbe-b2a62c872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C317A7-F427-4E3C-A542-E8DDEA99AEDA}">
  <ds:schemaRefs>
    <ds:schemaRef ds:uri="http://purl.org/dc/terms/"/>
    <ds:schemaRef ds:uri="http://schemas.openxmlformats.org/package/2006/metadata/core-properties"/>
    <ds:schemaRef ds:uri="de703118-1d83-4aec-8dbe-b2a62c8725d7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de219177-7dbf-4b3a-b10c-9e182bef67a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265B69-F771-4316-8A14-4E9939B889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219177-7dbf-4b3a-b10c-9e182bef67ac"/>
    <ds:schemaRef ds:uri="de703118-1d83-4aec-8dbe-b2a62c872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CA532E-F42F-49C3-91E3-74A1D49005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Update Days - template</Template>
  <TotalTime>378</TotalTime>
  <Words>440</Words>
  <Application>Microsoft Office PowerPoint</Application>
  <PresentationFormat>Widescreen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Consolas</vt:lpstr>
      <vt:lpstr>Prometo</vt:lpstr>
      <vt:lpstr>Segoe UI</vt:lpstr>
      <vt:lpstr>Wingdings</vt:lpstr>
      <vt:lpstr>Motiv Office</vt:lpstr>
      <vt:lpstr>Desktopové aplikace  na .NET Core</vt:lpstr>
      <vt:lpstr>Desktopové technologie ve světě .NETu</vt:lpstr>
      <vt:lpstr>Desktopové technologie ve světě .NETu</vt:lpstr>
      <vt:lpstr>Další desktopové technologie</vt:lpstr>
      <vt:lpstr>Aktuální stav</vt:lpstr>
      <vt:lpstr>DPI</vt:lpstr>
      <vt:lpstr>COM Interop</vt:lpstr>
      <vt:lpstr>WinForms – designer</vt:lpstr>
      <vt:lpstr>WinForms – workaround </vt:lpstr>
      <vt:lpstr>DEMO</vt:lpstr>
      <vt:lpstr>WPF</vt:lpstr>
      <vt:lpstr>Dependency Injection</vt:lpstr>
      <vt:lpstr>Velký Entity Framework na .NET Core</vt:lpstr>
      <vt:lpstr>DEMO</vt:lpstr>
      <vt:lpstr>Postup při migraci stávající aplikace</vt:lpstr>
      <vt:lpstr>PowerPoint Presentation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bychom měli chtít od business vrstvy</dc:title>
  <dc:creator>Tomáš Herceg (RIGANTI s.r.o.)</dc:creator>
  <cp:lastModifiedBy>Tomáš Herceg (RIGANTI s.r.o.)</cp:lastModifiedBy>
  <cp:revision>41</cp:revision>
  <dcterms:created xsi:type="dcterms:W3CDTF">2019-06-04T12:15:44Z</dcterms:created>
  <dcterms:modified xsi:type="dcterms:W3CDTF">2019-09-13T13:02:12Z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0x010100C99F92FA42F94D4FACB1440134F38CBA</vt:lpwstr>
  </property>
</Properties>
</file>