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9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9" r:id="rId10"/>
    <p:sldId id="268" r:id="rId11"/>
    <p:sldId id="25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8132"/>
    <a:srgbClr val="009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83" autoAdjust="0"/>
    <p:restoredTop sz="91024" autoAdjust="0"/>
  </p:normalViewPr>
  <p:slideViewPr>
    <p:cSldViewPr snapToGrid="0">
      <p:cViewPr varScale="1">
        <p:scale>
          <a:sx n="79" d="100"/>
          <a:sy n="79" d="100"/>
        </p:scale>
        <p:origin x="64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DCBB5-9E8F-4C3C-B3FF-42B56171167A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86336-D277-4B30-A6AE-9563521DF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7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0FFFC-B299-4DB4-A5A2-5FE0A233D244}" type="slidenum">
              <a:rPr lang="cs-CZ" smtClean="0">
                <a:solidFill>
                  <a:prstClr val="black"/>
                </a:solidFill>
              </a:rPr>
              <a:pPr/>
              <a:t>11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235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866527"/>
          </a:xfrm>
        </p:spPr>
        <p:txBody>
          <a:bodyPr>
            <a:normAutofit/>
          </a:bodyPr>
          <a:lstStyle>
            <a:lvl1pPr>
              <a:defRPr sz="54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přednášky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0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8" y="2997200"/>
            <a:ext cx="10562167" cy="8636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cs-CZ" dirty="0"/>
              <a:t>Podtitul</a:t>
            </a:r>
          </a:p>
        </p:txBody>
      </p:sp>
    </p:spTree>
    <p:extLst>
      <p:ext uri="{BB962C8B-B14F-4D97-AF65-F5344CB8AC3E}">
        <p14:creationId xmlns:p14="http://schemas.microsoft.com/office/powerpoint/2010/main" val="321584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ředěl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cs-CZ" dirty="0"/>
              <a:t>Název sekce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6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5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98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108867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9239" y="1189177"/>
            <a:ext cx="11653523" cy="2184808"/>
          </a:xfrm>
        </p:spPr>
        <p:txBody>
          <a:bodyPr>
            <a:spAutoFit/>
          </a:bodyPr>
          <a:lstStyle>
            <a:lvl3pPr>
              <a:defRPr sz="2353"/>
            </a:lvl3pPr>
            <a:lvl4pPr>
              <a:defRPr sz="1961"/>
            </a:lvl4pPr>
            <a:lvl5pPr>
              <a:defRPr sz="196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18896187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241623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2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772816"/>
            <a:ext cx="10972800" cy="446449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6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1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0" y="413792"/>
            <a:ext cx="10972800" cy="782960"/>
          </a:xfrm>
        </p:spPr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412776"/>
            <a:ext cx="10972800" cy="4824536"/>
          </a:xfrm>
        </p:spPr>
        <p:txBody>
          <a:bodyPr>
            <a:normAutofit/>
          </a:bodyPr>
          <a:lstStyle>
            <a:lvl1pPr>
              <a:defRPr sz="2800"/>
            </a:lvl1pPr>
            <a:lvl2pPr marL="628650" indent="-285750">
              <a:buFont typeface="Segoe UI" panose="020B0502040204020203" pitchFamily="34" charset="0"/>
              <a:buChar char="−"/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kurzu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024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09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97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53337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1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0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1742827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1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0784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440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3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3933056"/>
            <a:ext cx="5390389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2011" y="1700809"/>
            <a:ext cx="5390389" cy="2160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192011" y="3933056"/>
            <a:ext cx="5328203" cy="215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23392" y="1700808"/>
            <a:ext cx="5376597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70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536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  <p:grpSp>
        <p:nvGrpSpPr>
          <p:cNvPr id="24" name="Skupina 23"/>
          <p:cNvGrpSpPr/>
          <p:nvPr userDrawn="1"/>
        </p:nvGrpSpPr>
        <p:grpSpPr bwMode="gray">
          <a:xfrm flipH="1">
            <a:off x="6096000" y="0"/>
            <a:ext cx="6096000" cy="151200"/>
            <a:chOff x="3203928" y="2491755"/>
            <a:chExt cx="2160000" cy="72000"/>
          </a:xfrm>
        </p:grpSpPr>
        <p:sp>
          <p:nvSpPr>
            <p:cNvPr id="25" name="Obdélník 24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26" name="Obdélník 25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30" name="Obdélník 29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61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5" r:id="rId13"/>
    <p:sldLayoutId id="2147483677" r:id="rId14"/>
    <p:sldLayoutId id="2147483678" r:id="rId15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spc="-60" baseline="0">
          <a:solidFill>
            <a:schemeClr val="tx2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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§"/>
        <a:defRPr sz="2000" i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iri@neoral.cz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tmp"/><Relationship Id="rId4" Type="http://schemas.openxmlformats.org/officeDocument/2006/relationships/hyperlink" Target="http://www.neoral.cz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sdn.microsoft.com/query-bi/m/power-query-m-reference" TargetMode="External"/><Relationship Id="rId2" Type="http://schemas.openxmlformats.org/officeDocument/2006/relationships/hyperlink" Target="https://www.pbiusergroup.com/home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jiri@neoral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tmp"/><Relationship Id="rId5" Type="http://schemas.openxmlformats.org/officeDocument/2006/relationships/image" Target="../media/image2.png"/><Relationship Id="rId4" Type="http://schemas.openxmlformats.org/officeDocument/2006/relationships/hyperlink" Target="http://www.neoral.cz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dirty="0"/>
              <a:t>Power BI – </a:t>
            </a:r>
            <a:r>
              <a:rPr lang="cs-CZ" sz="5400" dirty="0"/>
              <a:t>Příprava dat </a:t>
            </a: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/>
              <a:t>Jiří Neoral</a:t>
            </a:r>
          </a:p>
          <a:p>
            <a:r>
              <a:rPr lang="en-US" dirty="0"/>
              <a:t>BI Data Architect, Dixons Carphone </a:t>
            </a:r>
            <a:r>
              <a:rPr lang="en-US" dirty="0" err="1"/>
              <a:t>CoE</a:t>
            </a:r>
            <a:r>
              <a:rPr lang="en-US" dirty="0"/>
              <a:t> </a:t>
            </a:r>
            <a:r>
              <a:rPr lang="en-US" dirty="0" err="1"/>
              <a:t>s.r.o</a:t>
            </a:r>
            <a:r>
              <a:rPr lang="en-US" dirty="0"/>
              <a:t>.</a:t>
            </a:r>
            <a:endParaRPr lang="en-US" sz="2000" dirty="0"/>
          </a:p>
          <a:p>
            <a:r>
              <a:rPr lang="cs-CZ" sz="2000" dirty="0"/>
              <a:t>MVP: Data Platform</a:t>
            </a:r>
          </a:p>
          <a:p>
            <a:r>
              <a:rPr lang="cs-CZ" sz="2000" dirty="0">
                <a:hlinkClick r:id="rId3"/>
              </a:rPr>
              <a:t>jiri</a:t>
            </a:r>
            <a:r>
              <a:rPr lang="en-US" dirty="0">
                <a:hlinkClick r:id="rId3"/>
              </a:rPr>
              <a:t>@neoral.cz</a:t>
            </a:r>
            <a:r>
              <a:rPr lang="en-US" dirty="0"/>
              <a:t> | </a:t>
            </a:r>
            <a:r>
              <a:rPr lang="en-US" dirty="0">
                <a:hlinkClick r:id="rId4"/>
              </a:rPr>
              <a:t>www.neoral.cz</a:t>
            </a:r>
            <a:r>
              <a:rPr lang="en-US" dirty="0"/>
              <a:t> </a:t>
            </a:r>
            <a:endParaRPr lang="cs-CZ" sz="2000" dirty="0"/>
          </a:p>
          <a:p>
            <a:r>
              <a:rPr lang="cs-CZ" sz="2000" dirty="0">
                <a:solidFill>
                  <a:schemeClr val="tx2"/>
                </a:solidFill>
              </a:rPr>
              <a:t>     @</a:t>
            </a:r>
            <a:r>
              <a:rPr lang="en-US" sz="2000" dirty="0" err="1">
                <a:solidFill>
                  <a:schemeClr val="tx2"/>
                </a:solidFill>
              </a:rPr>
              <a:t>JiriNeoral</a:t>
            </a:r>
            <a:endParaRPr lang="cs-CZ" sz="2000" dirty="0">
              <a:solidFill>
                <a:schemeClr val="tx2"/>
              </a:solidFill>
            </a:endParaRP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18" y="5762315"/>
            <a:ext cx="302135" cy="25897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BEE028B-08CD-471E-A04A-8F88FC7F06E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4264" y="4608351"/>
            <a:ext cx="942975" cy="4286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5703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78DFA-A344-4510-956D-E59406C00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PUG a další zdroje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B7298-83D4-4987-AF53-921B4585A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hlinkClick r:id="rId2"/>
              </a:rPr>
              <a:t>https://www.pbiusergroup.com/home</a:t>
            </a:r>
            <a:endParaRPr lang="cs-CZ" dirty="0"/>
          </a:p>
          <a:p>
            <a:pPr marL="0" indent="0">
              <a:buNone/>
            </a:pPr>
            <a:r>
              <a:rPr lang="cs-CZ" dirty="0">
                <a:hlinkClick r:id="rId3"/>
              </a:rPr>
              <a:t>https://msdn.microsoft.com/query-bi/m/power-query-m-reference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525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6000" dirty="0"/>
              <a:t>Dotazy</a:t>
            </a:r>
          </a:p>
        </p:txBody>
      </p:sp>
      <p:sp>
        <p:nvSpPr>
          <p:cNvPr id="10" name="Podnadpis 1">
            <a:extLst>
              <a:ext uri="{FF2B5EF4-FFF2-40B4-BE49-F238E27FC236}">
                <a16:creationId xmlns:a16="http://schemas.microsoft.com/office/drawing/2014/main" id="{C81C3D31-C6E9-4714-86C2-23CF03BE52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4918" y="4052664"/>
            <a:ext cx="10561669" cy="1968624"/>
          </a:xfrm>
        </p:spPr>
        <p:txBody>
          <a:bodyPr/>
          <a:lstStyle/>
          <a:p>
            <a:r>
              <a:rPr lang="cs-CZ" b="1" dirty="0"/>
              <a:t>Jiří Neoral</a:t>
            </a:r>
          </a:p>
          <a:p>
            <a:r>
              <a:rPr lang="en-US" dirty="0"/>
              <a:t>BI Data Architect, Dixons Carphone </a:t>
            </a:r>
            <a:r>
              <a:rPr lang="en-US" dirty="0" err="1"/>
              <a:t>CoE</a:t>
            </a:r>
            <a:r>
              <a:rPr lang="en-US" dirty="0"/>
              <a:t> </a:t>
            </a:r>
            <a:r>
              <a:rPr lang="en-US" dirty="0" err="1"/>
              <a:t>s.r.o</a:t>
            </a:r>
            <a:r>
              <a:rPr lang="en-US" dirty="0"/>
              <a:t>.</a:t>
            </a:r>
            <a:endParaRPr lang="en-US" sz="2000" dirty="0"/>
          </a:p>
          <a:p>
            <a:r>
              <a:rPr lang="cs-CZ" sz="2000" dirty="0"/>
              <a:t>MVP: Data Platform</a:t>
            </a:r>
          </a:p>
          <a:p>
            <a:r>
              <a:rPr lang="cs-CZ" sz="2000" dirty="0">
                <a:hlinkClick r:id="rId3"/>
              </a:rPr>
              <a:t>jiri</a:t>
            </a:r>
            <a:r>
              <a:rPr lang="en-US" dirty="0">
                <a:hlinkClick r:id="rId3"/>
              </a:rPr>
              <a:t>@neoral.cz</a:t>
            </a:r>
            <a:r>
              <a:rPr lang="en-US" dirty="0"/>
              <a:t> | </a:t>
            </a:r>
            <a:r>
              <a:rPr lang="en-US" dirty="0">
                <a:hlinkClick r:id="rId4"/>
              </a:rPr>
              <a:t>www.neoral.cz</a:t>
            </a:r>
            <a:r>
              <a:rPr lang="en-US" dirty="0"/>
              <a:t> </a:t>
            </a:r>
            <a:endParaRPr lang="cs-CZ" sz="2000" dirty="0"/>
          </a:p>
          <a:p>
            <a:r>
              <a:rPr lang="cs-CZ" sz="2000" dirty="0">
                <a:solidFill>
                  <a:schemeClr val="tx2"/>
                </a:solidFill>
              </a:rPr>
              <a:t>     @</a:t>
            </a:r>
            <a:r>
              <a:rPr lang="en-US" sz="2000" dirty="0" err="1">
                <a:solidFill>
                  <a:schemeClr val="tx2"/>
                </a:solidFill>
              </a:rPr>
              <a:t>JiriNeoral</a:t>
            </a:r>
            <a:endParaRPr lang="cs-CZ" sz="2000" dirty="0">
              <a:solidFill>
                <a:schemeClr val="tx2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B69DC70-CFBE-4E41-B217-B292AC9FDB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4264" y="4608351"/>
            <a:ext cx="942975" cy="428625"/>
          </a:xfrm>
          <a:prstGeom prst="rect">
            <a:avLst/>
          </a:prstGeom>
        </p:spPr>
      </p:pic>
      <p:pic>
        <p:nvPicPr>
          <p:cNvPr id="12" name="Picture 11" descr="Screen Clipping">
            <a:extLst>
              <a:ext uri="{FF2B5EF4-FFF2-40B4-BE49-F238E27FC236}">
                <a16:creationId xmlns:a16="http://schemas.microsoft.com/office/drawing/2014/main" id="{72EAAC71-C84E-4AB5-9B8C-24404AFBBBF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18" y="5762315"/>
            <a:ext cx="302135" cy="258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128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78000" indent="-378000">
              <a:buFont typeface="+mj-lt"/>
              <a:buAutoNum type="arabicPeriod"/>
            </a:pPr>
            <a:r>
              <a:rPr lang="cs-CZ" dirty="0"/>
              <a:t>Metody připojení v Power BI</a:t>
            </a:r>
            <a:endParaRPr lang="en-US" dirty="0"/>
          </a:p>
          <a:p>
            <a:pPr marL="378000" indent="-378000">
              <a:buFont typeface="+mj-lt"/>
              <a:buAutoNum type="arabicPeriod"/>
            </a:pPr>
            <a:r>
              <a:rPr lang="en-US" dirty="0"/>
              <a:t>Power Query Formula Language / M</a:t>
            </a:r>
            <a:endParaRPr lang="cs-CZ" dirty="0"/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Query folding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Transformační možnosti</a:t>
            </a:r>
          </a:p>
          <a:p>
            <a:pPr marL="663750" lvl="1" indent="-378000">
              <a:buFont typeface="+mj-lt"/>
              <a:buAutoNum type="arabicPeriod"/>
            </a:pPr>
            <a:r>
              <a:rPr lang="cs-CZ" dirty="0"/>
              <a:t>uživatel</a:t>
            </a:r>
          </a:p>
          <a:p>
            <a:pPr marL="663750" lvl="1" indent="-378000">
              <a:buFont typeface="+mj-lt"/>
              <a:buAutoNum type="arabicPeriod"/>
            </a:pPr>
            <a:r>
              <a:rPr lang="cs-CZ" dirty="0"/>
              <a:t>databázista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Automatické aktualizace</a:t>
            </a:r>
            <a:r>
              <a:rPr lang="en-US" dirty="0"/>
              <a:t> </a:t>
            </a:r>
            <a:r>
              <a:rPr lang="en-US" dirty="0" err="1"/>
              <a:t>dat</a:t>
            </a:r>
            <a:endParaRPr lang="cs-CZ" dirty="0"/>
          </a:p>
          <a:p>
            <a:pPr marL="378000" indent="-378000">
              <a:buFont typeface="+mj-lt"/>
              <a:buAutoNum type="arabicPeriod"/>
            </a:pPr>
            <a:r>
              <a:rPr lang="en-US" dirty="0" err="1"/>
              <a:t>Dokumentace</a:t>
            </a:r>
            <a:endParaRPr lang="cs-CZ" dirty="0"/>
          </a:p>
          <a:p>
            <a:pPr marL="378000" indent="-378000">
              <a:buFont typeface="+mj-lt"/>
              <a:buAutoNum type="arabicPeriod"/>
            </a:pPr>
            <a:endParaRPr lang="en-US" dirty="0"/>
          </a:p>
          <a:p>
            <a:pPr marL="378000" indent="-37800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988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AA345-E050-45B2-92E8-7271EAD0F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Metody připojení v Power BI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02FA7-18BB-4A2B-ACAE-66970AA094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Direct Query</a:t>
            </a:r>
          </a:p>
          <a:p>
            <a:pPr lvl="1"/>
            <a:r>
              <a:rPr lang="cs-CZ" dirty="0"/>
              <a:t>přímé připojení, veškeré dotazy se vyhodnocují proti back end systému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Data Import</a:t>
            </a:r>
          </a:p>
          <a:p>
            <a:pPr lvl="1"/>
            <a:r>
              <a:rPr lang="cs-CZ" dirty="0"/>
              <a:t>dalo by se říct cache mód</a:t>
            </a:r>
          </a:p>
          <a:p>
            <a:pPr lvl="1"/>
            <a:r>
              <a:rPr lang="cs-CZ" dirty="0"/>
              <a:t>data se načítají pomocí Power Query Formula Language (M)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9586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CD619-9F4F-44DD-B03B-7CCBDC6C1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Power Query Formula Language (M)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4CD87-0755-4376-8D78-901337BB7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Power BI</a:t>
            </a:r>
          </a:p>
          <a:p>
            <a:r>
              <a:rPr lang="cs-CZ" dirty="0"/>
              <a:t>Excel Get Data</a:t>
            </a:r>
          </a:p>
          <a:p>
            <a:r>
              <a:rPr lang="cs-CZ" dirty="0"/>
              <a:t>SSAS Tabular</a:t>
            </a:r>
          </a:p>
          <a:p>
            <a:endParaRPr lang="cs-CZ" dirty="0"/>
          </a:p>
          <a:p>
            <a:r>
              <a:rPr lang="cs-CZ" dirty="0"/>
              <a:t>M = Mashup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0619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99BB2-0C26-4B6F-8B7C-355B6C966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Query folding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83C19-AFD2-4662-8FC8-07A4CD4E7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4718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A8575-6887-4BFF-8E25-323E0CC12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Transformační možnosti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AD52B-6F6C-4BC5-97D5-1FFD1885D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Perspektiva koncový uživatel</a:t>
            </a:r>
          </a:p>
          <a:p>
            <a:pPr lvl="1"/>
            <a:r>
              <a:rPr lang="cs-CZ" dirty="0"/>
              <a:t>Soubory</a:t>
            </a:r>
          </a:p>
          <a:p>
            <a:pPr lvl="1"/>
            <a:r>
              <a:rPr lang="cs-CZ" dirty="0"/>
              <a:t>Složky</a:t>
            </a:r>
            <a:endParaRPr lang="en-US" dirty="0"/>
          </a:p>
          <a:p>
            <a:pPr lvl="1"/>
            <a:r>
              <a:rPr lang="en-US" dirty="0"/>
              <a:t>Na</a:t>
            </a:r>
            <a:r>
              <a:rPr lang="cs-CZ" dirty="0"/>
              <a:t>čtení z přílohy mailu</a:t>
            </a:r>
          </a:p>
          <a:p>
            <a:pPr lvl="1"/>
            <a:r>
              <a:rPr lang="cs-CZ" dirty="0"/>
              <a:t>Načtení dat z webu</a:t>
            </a:r>
          </a:p>
          <a:p>
            <a:endParaRPr lang="cs-CZ" dirty="0"/>
          </a:p>
          <a:p>
            <a:r>
              <a:rPr lang="cs-CZ" dirty="0"/>
              <a:t>Perspektiva IT člověk</a:t>
            </a:r>
          </a:p>
          <a:p>
            <a:pPr lvl="1"/>
            <a:r>
              <a:rPr lang="cs-CZ" dirty="0"/>
              <a:t>SQL</a:t>
            </a:r>
          </a:p>
          <a:p>
            <a:pPr lvl="1"/>
            <a:r>
              <a:rPr lang="cs-CZ" dirty="0"/>
              <a:t>SSAS</a:t>
            </a:r>
          </a:p>
          <a:p>
            <a:pPr lvl="1"/>
            <a:r>
              <a:rPr lang="cs-CZ" dirty="0"/>
              <a:t>+ Query folding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1447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2743F-2D94-4276-B5B8-A66BDDB70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Automatické aktualizace</a:t>
            </a:r>
            <a:r>
              <a:rPr lang="en-US" dirty="0"/>
              <a:t> </a:t>
            </a:r>
            <a:r>
              <a:rPr lang="en-US" dirty="0" err="1"/>
              <a:t>dat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FE1A9-9959-4347-9A29-9C28C4F97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Gateways</a:t>
            </a:r>
          </a:p>
          <a:p>
            <a:pPr lvl="1"/>
            <a:r>
              <a:rPr lang="cs-CZ" dirty="0"/>
              <a:t>Enterprise Gatewy</a:t>
            </a:r>
          </a:p>
          <a:p>
            <a:pPr lvl="1"/>
            <a:r>
              <a:rPr lang="cs-CZ" dirty="0"/>
              <a:t>Personal Gateway</a:t>
            </a:r>
          </a:p>
          <a:p>
            <a:pPr lvl="1"/>
            <a:endParaRPr lang="cs-CZ" dirty="0"/>
          </a:p>
          <a:p>
            <a:r>
              <a:rPr lang="cs-CZ" dirty="0"/>
              <a:t>Kurzovní lístek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2472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265A8-3B99-4645-A855-F00BADCCA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Dokumentace PQ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C9CE45-57C7-47F5-885F-09B4C4BEA2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#shared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4049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6853E-AF45-4F72-9C99-20FC251F3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připravit model na začátku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0FCAD-4CD0-4A8E-8933-6C9D578F9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Parametrizace</a:t>
            </a:r>
          </a:p>
          <a:p>
            <a:r>
              <a:rPr lang="cs-CZ" dirty="0"/>
              <a:t>Power BI Service jako zdroj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38280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8|2.8|3.2"/>
</p:tagLst>
</file>

<file path=ppt/theme/theme1.xml><?xml version="1.0" encoding="utf-8"?>
<a:theme xmlns:a="http://schemas.openxmlformats.org/drawingml/2006/main" name="Gopas 1  (3 barvy)">
  <a:themeElements>
    <a:clrScheme name="WUG">
      <a:dk1>
        <a:sysClr val="windowText" lastClr="000000"/>
      </a:dk1>
      <a:lt1>
        <a:sysClr val="window" lastClr="FFFFFF"/>
      </a:lt1>
      <a:dk2>
        <a:srgbClr val="163C7D"/>
      </a:dk2>
      <a:lt2>
        <a:srgbClr val="FFFFFF"/>
      </a:lt2>
      <a:accent1>
        <a:srgbClr val="5E98D1"/>
      </a:accent1>
      <a:accent2>
        <a:srgbClr val="FDCB00"/>
      </a:accent2>
      <a:accent3>
        <a:srgbClr val="ED7539"/>
      </a:accent3>
      <a:accent4>
        <a:srgbClr val="E50046"/>
      </a:accent4>
      <a:accent5>
        <a:srgbClr val="C8D400"/>
      </a:accent5>
      <a:accent6>
        <a:srgbClr val="EA5297"/>
      </a:accent6>
      <a:hlink>
        <a:srgbClr val="1E326C"/>
      </a:hlink>
      <a:folHlink>
        <a:srgbClr val="1E326C"/>
      </a:folHlink>
    </a:clrScheme>
    <a:fontScheme name="Gop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5079</TotalTime>
  <Words>226</Words>
  <Application>Microsoft Office PowerPoint</Application>
  <PresentationFormat>Widescreen</PresentationFormat>
  <Paragraphs>64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Segoe UI</vt:lpstr>
      <vt:lpstr>Segoe UI Semibold</vt:lpstr>
      <vt:lpstr>Wingdings</vt:lpstr>
      <vt:lpstr>Gopas 1  (3 barvy)</vt:lpstr>
      <vt:lpstr>Power BI – Příprava dat </vt:lpstr>
      <vt:lpstr>Osnova</vt:lpstr>
      <vt:lpstr>Metody připojení v Power BI</vt:lpstr>
      <vt:lpstr>Power Query Formula Language (M)</vt:lpstr>
      <vt:lpstr>Query folding</vt:lpstr>
      <vt:lpstr>Transformační možnosti</vt:lpstr>
      <vt:lpstr>Automatické aktualizace dat</vt:lpstr>
      <vt:lpstr>Dokumentace PQ</vt:lpstr>
      <vt:lpstr>Jak připravit model na začátku</vt:lpstr>
      <vt:lpstr>PUG a další zdroje</vt:lpstr>
      <vt:lpstr>Dotazy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BI – Příprava dat </dc:title>
  <cp:lastModifiedBy>Jiri Neoral</cp:lastModifiedBy>
  <cp:revision>211</cp:revision>
  <dcterms:created xsi:type="dcterms:W3CDTF">2014-11-11T15:45:29Z</dcterms:created>
  <dcterms:modified xsi:type="dcterms:W3CDTF">2018-04-08T08:29:58Z</dcterms:modified>
</cp:coreProperties>
</file>