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5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3" autoAdjust="0"/>
    <p:restoredTop sz="91024" autoAdjust="0"/>
  </p:normalViewPr>
  <p:slideViewPr>
    <p:cSldViewPr snapToGrid="0">
      <p:cViewPr varScale="1">
        <p:scale>
          <a:sx n="79" d="100"/>
          <a:sy n="79" d="100"/>
        </p:scale>
        <p:origin x="6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19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neoral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tmp"/><Relationship Id="rId4" Type="http://schemas.openxmlformats.org/officeDocument/2006/relationships/hyperlink" Target="http://www.neoral.cz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biusergroup.com/home" TargetMode="External"/><Relationship Id="rId2" Type="http://schemas.openxmlformats.org/officeDocument/2006/relationships/hyperlink" Target="http://www.sqlbi.com/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jiri@neoral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tmp"/><Relationship Id="rId4" Type="http://schemas.openxmlformats.org/officeDocument/2006/relationships/hyperlink" Target="http://www.neoral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Power BI – </a:t>
            </a:r>
            <a:r>
              <a:rPr lang="en-US" sz="5400" dirty="0" err="1"/>
              <a:t>Datov</a:t>
            </a:r>
            <a:r>
              <a:rPr lang="cs-CZ" sz="5400" dirty="0"/>
              <a:t>é modelování a optimalizace 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Jiří Neoral</a:t>
            </a:r>
          </a:p>
          <a:p>
            <a:r>
              <a:rPr lang="en-US" dirty="0"/>
              <a:t>BI Data Architect, Dixons Carphone </a:t>
            </a:r>
            <a:r>
              <a:rPr lang="en-US" dirty="0" err="1"/>
              <a:t>CoE</a:t>
            </a:r>
            <a:r>
              <a:rPr lang="en-US" dirty="0"/>
              <a:t> </a:t>
            </a:r>
            <a:r>
              <a:rPr lang="en-US" dirty="0" err="1"/>
              <a:t>s.r.o</a:t>
            </a:r>
            <a:r>
              <a:rPr lang="en-US" dirty="0"/>
              <a:t>.</a:t>
            </a:r>
          </a:p>
          <a:p>
            <a:r>
              <a:rPr lang="cs-CZ" dirty="0"/>
              <a:t>MVP: Data Platform</a:t>
            </a:r>
          </a:p>
          <a:p>
            <a:r>
              <a:rPr lang="cs-CZ" dirty="0">
                <a:hlinkClick r:id="rId3"/>
              </a:rPr>
              <a:t>jiri</a:t>
            </a:r>
            <a:r>
              <a:rPr lang="en-US" dirty="0">
                <a:hlinkClick r:id="rId3"/>
              </a:rPr>
              <a:t>@neoral.cz</a:t>
            </a:r>
            <a:r>
              <a:rPr lang="en-US" dirty="0"/>
              <a:t> | </a:t>
            </a:r>
            <a:r>
              <a:rPr lang="en-US" dirty="0">
                <a:hlinkClick r:id="rId4"/>
              </a:rPr>
              <a:t>www.neoral.cz</a:t>
            </a:r>
            <a:r>
              <a:rPr lang="en-US" dirty="0"/>
              <a:t> </a:t>
            </a:r>
            <a:endParaRPr lang="cs-CZ" dirty="0"/>
          </a:p>
          <a:p>
            <a:r>
              <a:rPr lang="cs-CZ" dirty="0">
                <a:solidFill>
                  <a:schemeClr val="tx2"/>
                </a:solidFill>
              </a:rPr>
              <a:t>     @</a:t>
            </a:r>
            <a:r>
              <a:rPr lang="en-US" dirty="0" err="1">
                <a:solidFill>
                  <a:schemeClr val="tx2"/>
                </a:solidFill>
              </a:rPr>
              <a:t>JiriNeoral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CFE9D0-7C08-40EB-8E3E-7B3428803B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264" y="4608351"/>
            <a:ext cx="942975" cy="4286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9B816-F2FA-4866-8289-B1529987A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Dictionary Encoding – Postup + dopady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705E8-6A24-422A-882E-A66540661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Postup</a:t>
            </a:r>
          </a:p>
          <a:p>
            <a:pPr lvl="1"/>
            <a:r>
              <a:rPr lang="cs-CZ" dirty="0"/>
              <a:t>Tvorba slovníku obsahujícího unikátní hodnoty</a:t>
            </a:r>
          </a:p>
          <a:p>
            <a:pPr lvl="1"/>
            <a:r>
              <a:rPr lang="cs-CZ" dirty="0"/>
              <a:t>Nahrazení sloupce integerem</a:t>
            </a:r>
          </a:p>
          <a:p>
            <a:r>
              <a:rPr lang="cs-CZ" dirty="0"/>
              <a:t>Dopady</a:t>
            </a:r>
          </a:p>
          <a:p>
            <a:pPr lvl="1"/>
            <a:r>
              <a:rPr lang="cs-CZ" dirty="0"/>
              <a:t>VertiPaq je nezávislý na datových typech</a:t>
            </a:r>
          </a:p>
          <a:p>
            <a:pPr lvl="1"/>
            <a:r>
              <a:rPr lang="cs-CZ" dirty="0"/>
              <a:t>Mohou se lišit maximálně velikosti slovníku</a:t>
            </a:r>
          </a:p>
          <a:p>
            <a:pPr lvl="1"/>
            <a:r>
              <a:rPr lang="cs-CZ" dirty="0"/>
              <a:t>Vyhněte se GUID a obecně vysoké kardinalitě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5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086AC-DA8F-4C73-A121-957FA44EB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Run Length Encoding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A212B6F-5014-47DA-B46B-9D14EB5D6F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98815" y="1773238"/>
            <a:ext cx="5594370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823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4E230-1DF8-4247-A438-9897B1057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RLE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B350EFF-970E-4CB7-BDAA-CDE54FCBB3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0149" y="1773238"/>
            <a:ext cx="7131701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5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A92B-3BF2-46E4-8F6D-9400AE2DE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Faktory ovlivňující kompresi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89A75-3FC0-4EDF-BC45-AA375A2E5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Kardinalita</a:t>
            </a:r>
          </a:p>
          <a:p>
            <a:r>
              <a:rPr lang="cs-CZ" dirty="0"/>
              <a:t>Distribuce hodnot v rámci sloupce</a:t>
            </a:r>
          </a:p>
          <a:p>
            <a:r>
              <a:rPr lang="cs-CZ" dirty="0"/>
              <a:t>Počet řádků v tabulce</a:t>
            </a:r>
          </a:p>
          <a:p>
            <a:r>
              <a:rPr lang="cs-CZ" dirty="0"/>
              <a:t>Datový typ sloupce (ovlivňuje velikost slovníku)</a:t>
            </a:r>
          </a:p>
          <a:p>
            <a:endParaRPr lang="cs-CZ" dirty="0"/>
          </a:p>
          <a:p>
            <a:r>
              <a:rPr lang="cs-CZ" dirty="0"/>
              <a:t>RLE je závislé na Sort Order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848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5F935-C49A-4603-BC69-601A299A9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 načtení sloupců ze 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0197F-1AE6-4BA1-8D40-ECB62C49A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Struktury pro relace</a:t>
            </a:r>
          </a:p>
          <a:p>
            <a:r>
              <a:rPr lang="cs-CZ" dirty="0"/>
              <a:t>Struktury hierarchií</a:t>
            </a:r>
          </a:p>
          <a:p>
            <a:r>
              <a:rPr lang="cs-CZ" dirty="0"/>
              <a:t>Počítané sloupce (nemohou být použity pro řazení) tedy SQL &gt; DAX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0422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FAF81-8F93-4D12-9588-BF361B94B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Tvorba modelu (Demo)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DE502-F91C-4782-8AB8-F721D0DCA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Načtení tabulek</a:t>
            </a:r>
          </a:p>
          <a:p>
            <a:r>
              <a:rPr lang="cs-CZ" dirty="0"/>
              <a:t>Relace</a:t>
            </a:r>
          </a:p>
          <a:p>
            <a:pPr lvl="1"/>
            <a:r>
              <a:rPr lang="cs-CZ" dirty="0"/>
              <a:t>chybí</a:t>
            </a:r>
          </a:p>
          <a:p>
            <a:pPr lvl="1"/>
            <a:r>
              <a:rPr lang="cs-CZ" dirty="0"/>
              <a:t>jednostranná</a:t>
            </a:r>
          </a:p>
          <a:p>
            <a:pPr lvl="1"/>
            <a:r>
              <a:rPr lang="cs-CZ" dirty="0"/>
              <a:t>obousměrná</a:t>
            </a:r>
          </a:p>
          <a:p>
            <a:r>
              <a:rPr lang="cs-CZ" dirty="0"/>
              <a:t>Hierarchie</a:t>
            </a:r>
          </a:p>
        </p:txBody>
      </p:sp>
    </p:spTree>
    <p:extLst>
      <p:ext uri="{BB962C8B-B14F-4D97-AF65-F5344CB8AC3E}">
        <p14:creationId xmlns:p14="http://schemas.microsoft.com/office/powerpoint/2010/main" val="4075402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EDEBA-7F9C-47C8-8272-7F5779502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DAX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EB0B4-5E89-4360-97C0-9509C89D5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Počítané sloupce</a:t>
            </a:r>
          </a:p>
          <a:p>
            <a:r>
              <a:rPr lang="cs-CZ" dirty="0"/>
              <a:t>Measures</a:t>
            </a:r>
          </a:p>
          <a:p>
            <a:r>
              <a:rPr lang="cs-CZ" dirty="0"/>
              <a:t>Calculate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256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C4CA0-D0DA-498E-804B-4B623BF8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Trouble shooting výkonu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65ED-FBB6-4261-8018-5A3B282EF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VertiPaq Analyzer</a:t>
            </a:r>
          </a:p>
          <a:p>
            <a:r>
              <a:rPr lang="cs-CZ" dirty="0"/>
              <a:t>DAX Studio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438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78DFA-A344-4510-956D-E59406C00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PUG a další 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298-83D4-4987-AF53-921B4585A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www.sqlbi.com</a:t>
            </a:r>
            <a:r>
              <a:rPr lang="cs-CZ" dirty="0"/>
              <a:t> </a:t>
            </a:r>
            <a:endParaRPr lang="cs-CZ" dirty="0">
              <a:hlinkClick r:id="rId3"/>
            </a:endParaRPr>
          </a:p>
          <a:p>
            <a:pPr marL="0" indent="0">
              <a:buNone/>
            </a:pPr>
            <a:r>
              <a:rPr lang="cs-CZ" dirty="0"/>
              <a:t>Definitive quide to DAX</a:t>
            </a:r>
            <a:endParaRPr lang="cs-CZ" dirty="0">
              <a:hlinkClick r:id="rId3"/>
            </a:endParaRPr>
          </a:p>
          <a:p>
            <a:pPr marL="0" indent="0">
              <a:buNone/>
            </a:pPr>
            <a:r>
              <a:rPr lang="cs-CZ" dirty="0">
                <a:hlinkClick r:id="rId3"/>
              </a:rPr>
              <a:t>https://www.pbiusergroup.com/home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525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6000" dirty="0"/>
              <a:t>Dotazy</a:t>
            </a: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Jiří Neoral</a:t>
            </a:r>
          </a:p>
          <a:p>
            <a:r>
              <a:rPr lang="en-US" dirty="0"/>
              <a:t>BI Data Architect, Dixons Carphone </a:t>
            </a:r>
            <a:r>
              <a:rPr lang="en-US" dirty="0" err="1"/>
              <a:t>CoE</a:t>
            </a:r>
            <a:r>
              <a:rPr lang="en-US" dirty="0"/>
              <a:t> </a:t>
            </a:r>
            <a:r>
              <a:rPr lang="en-US" dirty="0" err="1"/>
              <a:t>s.r.o</a:t>
            </a:r>
            <a:r>
              <a:rPr lang="en-US" dirty="0"/>
              <a:t>.</a:t>
            </a:r>
          </a:p>
          <a:p>
            <a:r>
              <a:rPr lang="cs-CZ" dirty="0"/>
              <a:t>MVP: Data Platform</a:t>
            </a:r>
          </a:p>
          <a:p>
            <a:r>
              <a:rPr lang="cs-CZ" dirty="0">
                <a:hlinkClick r:id="rId3"/>
              </a:rPr>
              <a:t>jiri</a:t>
            </a:r>
            <a:r>
              <a:rPr lang="en-US" dirty="0">
                <a:hlinkClick r:id="rId3"/>
              </a:rPr>
              <a:t>@neoral.cz</a:t>
            </a:r>
            <a:r>
              <a:rPr lang="en-US" dirty="0"/>
              <a:t> | </a:t>
            </a:r>
            <a:r>
              <a:rPr lang="en-US" dirty="0">
                <a:hlinkClick r:id="rId4"/>
              </a:rPr>
              <a:t>www.neoral.cz</a:t>
            </a:r>
            <a:r>
              <a:rPr lang="en-US" dirty="0"/>
              <a:t> </a:t>
            </a:r>
            <a:endParaRPr lang="cs-CZ" dirty="0"/>
          </a:p>
          <a:p>
            <a:r>
              <a:rPr lang="cs-CZ" dirty="0">
                <a:solidFill>
                  <a:schemeClr val="tx2"/>
                </a:solidFill>
              </a:rPr>
              <a:t>     @</a:t>
            </a:r>
            <a:r>
              <a:rPr lang="en-US">
                <a:solidFill>
                  <a:schemeClr val="tx2"/>
                </a:solidFill>
              </a:rPr>
              <a:t>JiriNeoral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22" y="5751545"/>
            <a:ext cx="302135" cy="2589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B83C535-577D-4D00-BD5E-4F02FED34C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264" y="4608351"/>
            <a:ext cx="9429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8000" indent="-378000">
              <a:buFont typeface="+mj-lt"/>
              <a:buAutoNum type="arabicPeriod"/>
            </a:pPr>
            <a:r>
              <a:rPr lang="cs-CZ" dirty="0"/>
              <a:t>VertiPaq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Tvorba jednoduchého modelu (nákupní košík)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Relace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DAX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Troubleshooting výkonu a toolset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[RLS]</a:t>
            </a:r>
          </a:p>
        </p:txBody>
      </p:sp>
    </p:spTree>
    <p:extLst>
      <p:ext uri="{BB962C8B-B14F-4D97-AF65-F5344CB8AC3E}">
        <p14:creationId xmlns:p14="http://schemas.microsoft.com/office/powerpoint/2010/main" val="15198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C896A-DF60-48C8-9ED5-B30F63C20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VertiPaq = xVelocity Engine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7FD6-8EEB-4F36-92AD-13D6100F8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průběhu processingu (načítání do paměti)</a:t>
            </a:r>
          </a:p>
          <a:p>
            <a:pPr lvl="1"/>
            <a:r>
              <a:rPr lang="cs-CZ" dirty="0"/>
              <a:t>Načítání zdrojového datasetu tabulky do sloupcových struktur VertiPaq, kódování a komprese</a:t>
            </a:r>
          </a:p>
          <a:p>
            <a:pPr lvl="1"/>
            <a:r>
              <a:rPr lang="cs-CZ" dirty="0"/>
              <a:t>Tvorba slovníků a indexů pro každý sloupec</a:t>
            </a:r>
          </a:p>
          <a:p>
            <a:pPr lvl="1"/>
            <a:r>
              <a:rPr lang="cs-CZ" dirty="0"/>
              <a:t>Tvorba datových struktur pro vazby</a:t>
            </a:r>
          </a:p>
          <a:p>
            <a:pPr lvl="1"/>
            <a:r>
              <a:rPr lang="cs-CZ" dirty="0"/>
              <a:t>Počítání a komprese počítaných sloupců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320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CF14C-6679-470D-AF5D-4DE7A2B23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Row Store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426B368-5423-4149-B321-C38C4384C0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7170" y="1773238"/>
            <a:ext cx="5677660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98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C2786-677A-47BD-8F82-31F718562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Column Store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274234C-B778-47E1-9EB3-66FE15CB22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0300" y="1862138"/>
            <a:ext cx="73914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77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145EA-B5C6-4AB6-80FE-06359D5B9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Charakteristiky Column Store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85BD0-B8D7-41E2-A911-A5BD1205C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Přístup k jednotlivým sloupcům velmi rychlý</a:t>
            </a:r>
          </a:p>
          <a:p>
            <a:r>
              <a:rPr lang="cs-CZ" dirty="0"/>
              <a:t>Pokud výraz používá mnoho sloupců, algoritmus je komplexnější, musí přistupovat k různým blokům paměti v různých časech a uchovávat postup v nějakém dočasném úložišti</a:t>
            </a:r>
          </a:p>
          <a:p>
            <a:r>
              <a:rPr lang="cs-CZ" dirty="0"/>
              <a:t>Čím více sloupců potřebujeme pro výpočet, tím složitější je získat finální hodnotu, až se v extrému může engine rozhodnout vytvořit RowStore pro výpočet výrazu.</a:t>
            </a:r>
          </a:p>
          <a:p>
            <a:r>
              <a:rPr lang="cs-CZ" dirty="0"/>
              <a:t>Column store má za cíl omezit čas na čtení, využívá ale víc CPU k přetváření struktur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111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4920A-743C-49BD-BC4C-FD31EF79A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Komprese ve VertiPaq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A8FD4-2AAF-4F66-B66F-9F5549858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VertiPaq se snaží kompresí zmenšit nároky na paměť jednak kvůli lepšímu využití HW a menší model se dá rychleji přečíst z paměti a tím pádem dosahuje vyššího výkonu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266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00790-211F-4630-B6D3-77B3B6AC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VertiPaq Value Encoding (int datové typy, curr)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2F2DD5F-3685-4E53-A455-8CD709D5ED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6700" y="1773238"/>
            <a:ext cx="6318600" cy="446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541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720A2-F36F-448B-9DCC-37725E6D8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VertiPaq Dictionary Encoding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0C077DA-132B-436D-95BA-FD2C594E98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7450" y="2200275"/>
            <a:ext cx="7277100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0861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4885</TotalTime>
  <Words>397</Words>
  <Application>Microsoft Office PowerPoint</Application>
  <PresentationFormat>Widescreen</PresentationFormat>
  <Paragraphs>76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Segoe UI</vt:lpstr>
      <vt:lpstr>Segoe UI Semibold</vt:lpstr>
      <vt:lpstr>Wingdings</vt:lpstr>
      <vt:lpstr>Gopas 1  (3 barvy)</vt:lpstr>
      <vt:lpstr>Power BI – Datové modelování a optimalizace </vt:lpstr>
      <vt:lpstr>Osnova</vt:lpstr>
      <vt:lpstr>VertiPaq = xVelocity Engine</vt:lpstr>
      <vt:lpstr>Row Store</vt:lpstr>
      <vt:lpstr>Column Store</vt:lpstr>
      <vt:lpstr>Charakteristiky Column Store</vt:lpstr>
      <vt:lpstr>Komprese ve VertiPaq</vt:lpstr>
      <vt:lpstr>VertiPaq Value Encoding (int datové typy, curr)</vt:lpstr>
      <vt:lpstr>VertiPaq Dictionary Encoding</vt:lpstr>
      <vt:lpstr>Dictionary Encoding – Postup + dopady</vt:lpstr>
      <vt:lpstr>Run Length Encoding</vt:lpstr>
      <vt:lpstr>RLE</vt:lpstr>
      <vt:lpstr>Faktory ovlivňující kompresi</vt:lpstr>
      <vt:lpstr>Po načtení sloupců ze zdroje</vt:lpstr>
      <vt:lpstr>Tvorba modelu (Demo)</vt:lpstr>
      <vt:lpstr>DAX</vt:lpstr>
      <vt:lpstr>Trouble shooting výkonu</vt:lpstr>
      <vt:lpstr>PUG a další zdroje</vt:lpstr>
      <vt:lpstr>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BI – Příprava dat </dc:title>
  <cp:lastModifiedBy>Jiri Neoral</cp:lastModifiedBy>
  <cp:revision>209</cp:revision>
  <dcterms:created xsi:type="dcterms:W3CDTF">2014-11-11T15:45:29Z</dcterms:created>
  <dcterms:modified xsi:type="dcterms:W3CDTF">2018-04-07T19:24:10Z</dcterms:modified>
</cp:coreProperties>
</file>