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4" r:id="rId12"/>
    <p:sldId id="265" r:id="rId13"/>
    <p:sldId id="266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3" autoAdjust="0"/>
  </p:normalViewPr>
  <p:slideViewPr>
    <p:cSldViewPr snapToGrid="0">
      <p:cViewPr varScale="1">
        <p:scale>
          <a:sx n="75" d="100"/>
          <a:sy n="75" d="100"/>
        </p:scale>
        <p:origin x="77" y="48"/>
      </p:cViewPr>
      <p:guideLst/>
    </p:cSldViewPr>
  </p:slideViewPr>
  <p:outlineViewPr>
    <p:cViewPr>
      <p:scale>
        <a:sx n="33" d="100"/>
        <a:sy n="33" d="100"/>
      </p:scale>
      <p:origin x="0" y="-593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29C0A-A6DC-469E-ABCF-19DB9242EC49}" type="datetimeFigureOut">
              <a:rPr lang="cs-CZ" smtClean="0"/>
              <a:t>08.04.2018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2900C-5D70-4CF3-81F0-3679421B7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177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xunit.github.io/docs/comparisons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>
                <a:hlinkClick r:id="rId3"/>
              </a:rPr>
              <a:t>https://xunit.github.io/docs/comparisons</a:t>
            </a:r>
            <a:endParaRPr lang="cs-CZ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900C-5D70-4CF3-81F0-3679421B71D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706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dirty="0"/>
              <a:t>https://wrightfully.com/intro-to-net-mocking-frameworks</a:t>
            </a:r>
          </a:p>
          <a:p>
            <a:pPr lvl="0"/>
            <a:r>
              <a:rPr lang="cs-CZ" dirty="0"/>
              <a:t>https://wrightfully.com/how-net-mocking-frameworks-work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900C-5D70-4CF3-81F0-3679421B71D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617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https://docs.microsoft.com/en-us/visualstudio/test/isolating-code-under-test-with-microsoft-fakes</a:t>
            </a:r>
          </a:p>
          <a:p>
            <a:r>
              <a:rPr lang="cs-CZ" dirty="0"/>
              <a:t>https://docs.microsoft.com/en-us/dotnet/framework/unmanaged-api/profiling/profiling-overview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900C-5D70-4CF3-81F0-3679421B71D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470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https://docs.microsoft.com/en-us/visualstudio/test/generate-unit-tests-for-your-code-with-intellitest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900C-5D70-4CF3-81F0-3679421B71D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751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https://www.visualstudio.com/vs/compare/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900C-5D70-4CF3-81F0-3679421B71D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178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https://www.jetbrains.com/resharper/buy/#edition=commercial</a:t>
            </a:r>
          </a:p>
          <a:p>
            <a:r>
              <a:rPr lang="cs-CZ" dirty="0"/>
              <a:t>https://www.visualstudio.com/vs/pricing/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900C-5D70-4CF3-81F0-3679421B71D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17385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BDD – behavior driven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900C-5D70-4CF3-81F0-3679421B71D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4961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https://www.protractortest.org/#/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2900C-5D70-4CF3-81F0-3679421B71D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85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2814" y="5552344"/>
            <a:ext cx="11614013" cy="130565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 descr="title-gr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5340096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1" y="1871135"/>
            <a:ext cx="9448800" cy="2065867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4199468"/>
            <a:ext cx="9448800" cy="1140629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Picture 10" descr="flame-watermark.png"/>
          <p:cNvPicPr>
            <a:picLocks noChangeAspect="1"/>
          </p:cNvPicPr>
          <p:nvPr/>
        </p:nvPicPr>
        <p:blipFill>
          <a:blip r:embed="rId3">
            <a:alphaModFix amt="15000"/>
          </a:blip>
          <a:srcRect l="27676"/>
          <a:stretch>
            <a:fillRect/>
          </a:stretch>
        </p:blipFill>
        <p:spPr>
          <a:xfrm>
            <a:off x="1" y="371812"/>
            <a:ext cx="4343056" cy="4829009"/>
          </a:xfrm>
          <a:prstGeom prst="rect">
            <a:avLst/>
          </a:prstGeom>
        </p:spPr>
      </p:pic>
      <p:pic>
        <p:nvPicPr>
          <p:cNvPr id="12" name="Picture 11" descr="sw_logo_unexpected-simplicity_RG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6963" y="5617474"/>
            <a:ext cx="3090637" cy="1029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215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 baseline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71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61533"/>
            <a:ext cx="2743200" cy="4864630"/>
          </a:xfrm>
        </p:spPr>
        <p:txBody>
          <a:bodyPr vert="eaVert" anchor="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61533"/>
            <a:ext cx="8026400" cy="4864630"/>
          </a:xfrm>
        </p:spPr>
        <p:txBody>
          <a:bodyPr vert="eaVert"/>
          <a:lstStyle>
            <a:lvl5pPr>
              <a:defRPr baseline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095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 baseline="0"/>
            </a:lvl5pPr>
            <a:lvl7pPr>
              <a:defRPr baseline="0"/>
            </a:lvl7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102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1" y="2"/>
            <a:ext cx="12192000" cy="11479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 descr="title-gray.png"/>
          <p:cNvPicPr>
            <a:picLocks noChangeAspect="1"/>
          </p:cNvPicPr>
          <p:nvPr/>
        </p:nvPicPr>
        <p:blipFill>
          <a:blip r:embed="rId2"/>
          <a:srcRect t="33693"/>
          <a:stretch>
            <a:fillRect/>
          </a:stretch>
        </p:blipFill>
        <p:spPr>
          <a:xfrm>
            <a:off x="1" y="1766657"/>
            <a:ext cx="12192000" cy="35408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3" y="2124073"/>
            <a:ext cx="9226551" cy="1362075"/>
          </a:xfrm>
        </p:spPr>
        <p:txBody>
          <a:bodyPr anchor="b">
            <a:normAutofit/>
          </a:bodyPr>
          <a:lstStyle>
            <a:lvl1pPr algn="r">
              <a:defRPr sz="36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9733" y="3641194"/>
            <a:ext cx="9226551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Picture 9" descr="flame-watermark.png"/>
          <p:cNvPicPr>
            <a:picLocks noChangeAspect="1"/>
          </p:cNvPicPr>
          <p:nvPr/>
        </p:nvPicPr>
        <p:blipFill>
          <a:blip r:embed="rId3">
            <a:alphaModFix amt="15000"/>
          </a:blip>
          <a:srcRect l="27676"/>
          <a:stretch>
            <a:fillRect/>
          </a:stretch>
        </p:blipFill>
        <p:spPr>
          <a:xfrm>
            <a:off x="1" y="1864350"/>
            <a:ext cx="3029115" cy="336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46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1"/>
            <a:ext cx="5384800" cy="4754563"/>
          </a:xfrm>
        </p:spPr>
        <p:txBody>
          <a:bodyPr/>
          <a:lstStyle>
            <a:lvl1pPr>
              <a:defRPr sz="2400"/>
            </a:lvl1pPr>
            <a:lvl2pPr marL="625475" indent="-285750">
              <a:defRPr sz="2000"/>
            </a:lvl2pPr>
            <a:lvl3pPr marL="855663" indent="-228600">
              <a:defRPr sz="1800"/>
            </a:lvl3pPr>
            <a:lvl4pPr marL="1084263" indent="-228600">
              <a:defRPr sz="1600"/>
            </a:lvl4pPr>
            <a:lvl5pPr marL="1312863" indent="-228600">
              <a:defRPr sz="1600" baseline="0"/>
            </a:lvl5pPr>
            <a:lvl6pPr marL="1541463" indent="-228600">
              <a:defRPr sz="1600"/>
            </a:lvl6pPr>
            <a:lvl7pPr marL="1770063" indent="-228600">
              <a:defRPr sz="1600"/>
            </a:lvl7pPr>
            <a:lvl8pPr marL="2176463" indent="-228600">
              <a:defRPr sz="16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1"/>
            <a:ext cx="5384800" cy="4754563"/>
          </a:xfrm>
        </p:spPr>
        <p:txBody>
          <a:bodyPr/>
          <a:lstStyle>
            <a:lvl1pPr>
              <a:defRPr sz="2400"/>
            </a:lvl1pPr>
            <a:lvl2pPr marL="625475" indent="-285750">
              <a:defRPr sz="2000"/>
            </a:lvl2pPr>
            <a:lvl3pPr marL="855663" indent="-228600">
              <a:defRPr sz="1800"/>
            </a:lvl3pPr>
            <a:lvl4pPr marL="1084263" indent="-228600">
              <a:defRPr sz="1600"/>
            </a:lvl4pPr>
            <a:lvl5pPr marL="1312863" indent="-228600">
              <a:defRPr sz="1600" baseline="0"/>
            </a:lvl5pPr>
            <a:lvl6pPr marL="1490663" indent="-228600">
              <a:defRPr sz="1600"/>
            </a:lvl6pPr>
            <a:lvl7pPr marL="1719263" indent="-228600">
              <a:defRPr sz="1600"/>
            </a:lvl7pPr>
            <a:lvl8pPr marL="2057400" indent="-228600">
              <a:defRPr sz="16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88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1600"/>
            <a:ext cx="5386917" cy="63976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 marL="625475" indent="-285750">
              <a:defRPr sz="2000"/>
            </a:lvl2pPr>
            <a:lvl3pPr marL="855663" indent="-228600">
              <a:defRPr sz="1800"/>
            </a:lvl3pPr>
            <a:lvl4pPr marL="1084263" indent="-228600">
              <a:defRPr sz="1600"/>
            </a:lvl4pPr>
            <a:lvl5pPr marL="1312863" indent="-228600">
              <a:defRPr sz="1600" baseline="0"/>
            </a:lvl5pPr>
            <a:lvl6pPr marL="1541463" indent="-228600">
              <a:defRPr sz="1600"/>
            </a:lvl6pPr>
            <a:lvl7pPr marL="1770063" indent="-228600">
              <a:tabLst/>
              <a:defRPr sz="1600"/>
            </a:lvl7pPr>
            <a:lvl8pPr marL="2116138" indent="-228600"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371600"/>
            <a:ext cx="5389033" cy="63976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 marL="625475" indent="-285750">
              <a:defRPr sz="2000"/>
            </a:lvl2pPr>
            <a:lvl3pPr marL="855663" indent="-228600">
              <a:defRPr sz="1800"/>
            </a:lvl3pPr>
            <a:lvl4pPr marL="1084263" indent="-228600">
              <a:defRPr sz="1600"/>
            </a:lvl4pPr>
            <a:lvl5pPr marL="1312863" indent="-228600">
              <a:defRPr sz="1600"/>
            </a:lvl5pPr>
            <a:lvl6pPr marL="1600200" indent="-228600">
              <a:defRPr sz="1600"/>
            </a:lvl6pPr>
            <a:lvl7pPr marL="1828800" indent="-228600">
              <a:defRPr sz="1600"/>
            </a:lvl7pPr>
            <a:lvl8pPr marL="2176463" indent="-228600"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950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201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3914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1" cy="1097280"/>
          </a:xfrm>
        </p:spPr>
        <p:txBody>
          <a:bodyPr anchor="ctr">
            <a:noAutofit/>
          </a:bodyPr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35102"/>
            <a:ext cx="6815667" cy="469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50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Rounded Rectangle 7"/>
          <p:cNvSpPr/>
          <p:nvPr/>
        </p:nvSpPr>
        <p:spPr>
          <a:xfrm>
            <a:off x="683814" y="341933"/>
            <a:ext cx="10984470" cy="1229332"/>
          </a:xfrm>
          <a:prstGeom prst="roundRect">
            <a:avLst>
              <a:gd name="adj" fmla="val 6072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2000">
                <a:schemeClr val="bg1"/>
              </a:gs>
            </a:gsLst>
            <a:lin ang="5400000" scaled="0"/>
            <a:tileRect/>
          </a:gra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227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pic>
        <p:nvPicPr>
          <p:cNvPr id="7" name="Picture 6" descr="slide-gray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" y="0"/>
            <a:ext cx="12192000" cy="1097280"/>
          </a:xfrm>
          <a:prstGeom prst="rect">
            <a:avLst/>
          </a:prstGeom>
        </p:spPr>
      </p:pic>
      <p:sp>
        <p:nvSpPr>
          <p:cNvPr id="8" name="Chord 7"/>
          <p:cNvSpPr/>
          <p:nvPr/>
        </p:nvSpPr>
        <p:spPr>
          <a:xfrm rot="5400000">
            <a:off x="5746908" y="6491226"/>
            <a:ext cx="725655" cy="747408"/>
          </a:xfrm>
          <a:prstGeom prst="chord">
            <a:avLst>
              <a:gd name="adj1" fmla="val 5439397"/>
              <a:gd name="adj2" fmla="val 16200040"/>
            </a:avLst>
          </a:prstGeom>
          <a:solidFill>
            <a:srgbClr val="A6A6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1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1601"/>
            <a:ext cx="10972801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6032" y="6474890"/>
            <a:ext cx="74740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rgbClr val="FFFFFF"/>
                </a:solidFill>
              </a:defRPr>
            </a:lvl1pPr>
          </a:lstStyle>
          <a:p>
            <a:fld id="{98BFF420-DB3C-4BEC-A0FE-FF5D246D4660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Picture 9" descr="sw_logo_primary_RGB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829414" y="6229992"/>
            <a:ext cx="1746684" cy="39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669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Lucida Grande"/>
        <a:buChar char="»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Wingdings" charset="2"/>
        <a:buChar char="§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Arial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 baseline="0">
          <a:solidFill>
            <a:srgbClr val="595959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larwindsmeetup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olarwinds.job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23C12-BA4E-4886-AB1F-ADAF16751B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3600" b="0" i="0" kern="120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Trendy v unit testování a mockování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516E2B-DCDC-44B7-97E7-FA82C77794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Lucida Grande"/>
              <a:buNone/>
              <a:tabLst/>
              <a:defRPr/>
            </a:pPr>
            <a:r>
              <a:rPr lang="cs-CZ" dirty="0"/>
              <a:t>Jiří Pokorný</a:t>
            </a:r>
            <a:br>
              <a:rPr lang="cs-CZ" dirty="0"/>
            </a:br>
            <a:r>
              <a:rPr lang="cs-CZ" sz="18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Jiri.Pokorny@solarwinds.com</a:t>
            </a:r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24913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75C2E3F-8B92-4D3A-A2FF-268D09343A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57" y="1141645"/>
            <a:ext cx="9216924" cy="57163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19B95E-90B5-4592-953C-4D433D69D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Visual Studio Verze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9B430-4E02-48F9-866C-122869976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4481" y="1442720"/>
            <a:ext cx="3911600" cy="741680"/>
          </a:xfrm>
        </p:spPr>
        <p:txBody>
          <a:bodyPr/>
          <a:lstStyle/>
          <a:p>
            <a:r>
              <a:rPr lang="cs-CZ" dirty="0"/>
              <a:t>$539/yr			</a:t>
            </a:r>
            <a:r>
              <a:rPr lang="cs-CZ" sz="24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rPr>
              <a:t>$2,999/yr</a:t>
            </a:r>
            <a:endParaRPr lang="cs-C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943EAF-3842-4A8B-B5DB-C56007906DED}"/>
              </a:ext>
            </a:extLst>
          </p:cNvPr>
          <p:cNvSpPr txBox="1"/>
          <p:nvPr/>
        </p:nvSpPr>
        <p:spPr>
          <a:xfrm>
            <a:off x="9875520" y="2397760"/>
            <a:ext cx="1615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cs-CZ" dirty="0"/>
              <a:t>Resharper</a:t>
            </a:r>
            <a:br>
              <a:rPr lang="cs-CZ" dirty="0"/>
            </a:br>
            <a:r>
              <a:rPr lang="cs-CZ" dirty="0"/>
              <a:t>$ 399/1st year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1948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5ED78-C285-46A4-A30B-37B5CF9D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Gherkin podpora do jazyků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4FD31-4028-4759-8503-004C215FC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SpecFlow a jeho pluginy -</a:t>
            </a:r>
            <a:r>
              <a:rPr lang="en-US"/>
              <a:t> </a:t>
            </a:r>
            <a:r>
              <a:rPr lang="cs-CZ"/>
              <a:t>aktivní</a:t>
            </a:r>
            <a:endParaRPr lang="cs-CZ" dirty="0"/>
          </a:p>
          <a:p>
            <a:r>
              <a:rPr lang="cs-CZ" dirty="0"/>
              <a:t>Nelze dohledat které stepy nejsou naimplementované</a:t>
            </a:r>
          </a:p>
          <a:p>
            <a:r>
              <a:rPr lang="cs-CZ" dirty="0"/>
              <a:t>Nelze dohledat, který step se všude používá</a:t>
            </a:r>
          </a:p>
          <a:p>
            <a:pPr lvl="0"/>
            <a:r>
              <a:rPr lang="cs-CZ" dirty="0"/>
              <a:t>Nemožné navigovat po stepech</a:t>
            </a:r>
          </a:p>
          <a:p>
            <a:pPr lvl="0"/>
            <a:r>
              <a:rPr lang="cs-CZ" dirty="0"/>
              <a:t>BDD skrze libovolné technologie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DEF446-2FEC-41C6-8FBA-8EECCCCFE2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889" y="2828153"/>
            <a:ext cx="6647351" cy="3298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4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904CA-260E-4723-943F-75D340811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Testování ve Visual Studiu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A4ADA-50F7-4E7F-B783-B09777B55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Powershell (Testy:</a:t>
            </a:r>
            <a:r>
              <a:rPr lang="cs-CZ" baseline="0" dirty="0"/>
              <a:t> Pester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NPM task runner a všechny standardní task runnery (NPM, Gulp, Grunt)</a:t>
            </a:r>
          </a:p>
          <a:p>
            <a:pPr lvl="0"/>
            <a:r>
              <a:rPr lang="cs-CZ" dirty="0"/>
              <a:t>Žádný pořádný Test explorer</a:t>
            </a:r>
          </a:p>
        </p:txBody>
      </p:sp>
    </p:spTree>
    <p:extLst>
      <p:ext uri="{BB962C8B-B14F-4D97-AF65-F5344CB8AC3E}">
        <p14:creationId xmlns:p14="http://schemas.microsoft.com/office/powerpoint/2010/main" val="76714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CB0BC-4FAE-43C5-AE43-D9A602543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UI Testování: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C320D-7B6D-4110-A9B2-78ECB3601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White: 2014 - 280 k.</a:t>
            </a:r>
          </a:p>
          <a:p>
            <a:r>
              <a:rPr lang="cs-CZ" dirty="0"/>
              <a:t>Selenium: 4/2018 - 5 mil.</a:t>
            </a:r>
          </a:p>
          <a:p>
            <a:pPr lvl="0"/>
            <a:r>
              <a:rPr lang="cs-CZ" dirty="0"/>
              <a:t>Protactor: 4/2018</a:t>
            </a:r>
          </a:p>
        </p:txBody>
      </p:sp>
    </p:spTree>
    <p:extLst>
      <p:ext uri="{BB962C8B-B14F-4D97-AF65-F5344CB8AC3E}">
        <p14:creationId xmlns:p14="http://schemas.microsoft.com/office/powerpoint/2010/main" val="2316340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EA2C7-75C4-4915-AE27-C03DC4A38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6108A-6CE4-4BE0-BF8D-15F1D719B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Visual Studio Enterprise obsahuje bezkonkurenční funkce</a:t>
            </a:r>
          </a:p>
          <a:p>
            <a:r>
              <a:rPr lang="cs-CZ" dirty="0"/>
              <a:t>V podstě žádná dramatická změna se v poslední době neudála</a:t>
            </a:r>
          </a:p>
          <a:p>
            <a:r>
              <a:rPr lang="cs-CZ" dirty="0"/>
              <a:t>Na všech</a:t>
            </a:r>
            <a:r>
              <a:rPr lang="cs-CZ" baseline="0" dirty="0"/>
              <a:t> frontách podpora platforem a .net core</a:t>
            </a:r>
          </a:p>
          <a:p>
            <a:r>
              <a:rPr lang="cs-CZ" baseline="0" dirty="0"/>
              <a:t>Doporučuju sledovat Rider</a:t>
            </a:r>
          </a:p>
          <a:p>
            <a:r>
              <a:rPr lang="cs-CZ" baseline="0" dirty="0"/>
              <a:t>Všechny důležité nástroje pro testování v .Netu jsou</a:t>
            </a:r>
            <a:br>
              <a:rPr lang="cs-CZ" baseline="0" dirty="0"/>
            </a:br>
            <a:r>
              <a:rPr lang="cs-CZ" baseline="0" dirty="0"/>
              <a:t>a projekty jsou aktivně vyvíjeny jako open source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2438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812" y="2829170"/>
            <a:ext cx="3345262" cy="32781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Solar</a:t>
            </a:r>
            <a:r>
              <a:rPr lang="en-US" dirty="0"/>
              <a:t>w</a:t>
            </a:r>
            <a:r>
              <a:rPr lang="cs-CZ" dirty="0"/>
              <a:t>inds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5704" y="1323475"/>
            <a:ext cx="8373593" cy="4870986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buFont typeface="Lucida Grande" charset="0"/>
              <a:buChar char="»"/>
              <a:defRPr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30+ </a:t>
            </a:r>
            <a:r>
              <a:rPr lang="cs-CZ" dirty="0">
                <a:solidFill>
                  <a:schemeClr val="tx1"/>
                </a:solidFill>
                <a:ea typeface="ＭＳ Ｐゴシック" pitchFamily="34" charset="-128"/>
              </a:rPr>
              <a:t>produktů pro </a:t>
            </a: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IT Management</a:t>
            </a:r>
          </a:p>
          <a:p>
            <a:pPr fontAlgn="base">
              <a:spcAft>
                <a:spcPct val="0"/>
              </a:spcAft>
              <a:buFont typeface="Lucida Grande" charset="0"/>
              <a:buChar char="»"/>
              <a:defRPr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Microsoft stack: C#, MS SQL, AngularJS</a:t>
            </a:r>
            <a:endParaRPr lang="cs-CZ" dirty="0">
              <a:solidFill>
                <a:schemeClr val="tx1"/>
              </a:solidFill>
              <a:ea typeface="ＭＳ Ｐゴシック" pitchFamily="34" charset="-128"/>
            </a:endParaRPr>
          </a:p>
          <a:p>
            <a:pPr fontAlgn="base">
              <a:spcAft>
                <a:spcPct val="0"/>
              </a:spcAft>
              <a:buFont typeface="Lucida Grande" charset="0"/>
              <a:buChar char="»"/>
              <a:defRPr/>
            </a:pPr>
            <a:r>
              <a:rPr lang="cs-CZ" dirty="0">
                <a:solidFill>
                  <a:schemeClr val="tx1"/>
                </a:solidFill>
                <a:ea typeface="ＭＳ Ｐゴシック" pitchFamily="34" charset="-128"/>
              </a:rPr>
              <a:t>Non MS: Python, Java, Linux</a:t>
            </a: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fontAlgn="base">
              <a:spcAft>
                <a:spcPct val="0"/>
              </a:spcAft>
              <a:buFont typeface="Lucida Grande" charset="0"/>
              <a:buChar char="»"/>
              <a:defRPr/>
            </a:pP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Brno office – </a:t>
            </a:r>
            <a:r>
              <a:rPr lang="en-US" dirty="0" err="1">
                <a:solidFill>
                  <a:schemeClr val="tx1"/>
                </a:solidFill>
                <a:ea typeface="ＭＳ Ｐゴシック" pitchFamily="34" charset="-128"/>
              </a:rPr>
              <a:t>Solarwinds</a:t>
            </a:r>
            <a:r>
              <a:rPr lang="en-US" dirty="0">
                <a:solidFill>
                  <a:schemeClr val="tx1"/>
                </a:solidFill>
                <a:ea typeface="ＭＳ Ｐゴシック" pitchFamily="34" charset="-128"/>
              </a:rPr>
              <a:t> R&amp;D center</a:t>
            </a:r>
          </a:p>
          <a:p>
            <a:pPr>
              <a:defRPr/>
            </a:pPr>
            <a:r>
              <a:rPr lang="cs-CZ" dirty="0">
                <a:solidFill>
                  <a:schemeClr val="tx1"/>
                </a:solidFill>
                <a:hlinkClick r:id="rId3"/>
              </a:rPr>
              <a:t>https://www.solarwindsmeetup.com/</a:t>
            </a:r>
            <a:endParaRPr lang="cs-CZ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cs-CZ" dirty="0">
                <a:solidFill>
                  <a:schemeClr val="tx1"/>
                </a:solidFill>
              </a:rPr>
              <a:t>Pozice</a:t>
            </a:r>
          </a:p>
          <a:p>
            <a:pPr lvl="1">
              <a:defRPr/>
            </a:pPr>
            <a:r>
              <a:rPr lang="en-US" dirty="0">
                <a:hlinkClick r:id="rId4"/>
              </a:rPr>
              <a:t>http://solarwinds.jobs/</a:t>
            </a:r>
          </a:p>
          <a:p>
            <a:pPr>
              <a:defRPr/>
            </a:pPr>
            <a:r>
              <a:rPr lang="cs-CZ" dirty="0">
                <a:solidFill>
                  <a:schemeClr val="tx1"/>
                </a:solidFill>
              </a:rPr>
              <a:t>Navštivte náš stánek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2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53592-144D-4F3A-B8C9-A6425ADD9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Testovací Frameworky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245C7-7637-4C95-B461-8D9832DBD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Nunit: 3/2018 - 19,55 mil.</a:t>
            </a:r>
            <a:br>
              <a:rPr lang="cs-CZ" dirty="0"/>
            </a:br>
            <a:r>
              <a:rPr lang="cs-CZ" dirty="0"/>
              <a:t>(poslední release, počet downloadu)</a:t>
            </a:r>
          </a:p>
          <a:p>
            <a:pPr lvl="0"/>
            <a:r>
              <a:rPr lang="cs-CZ" dirty="0"/>
              <a:t>xUnit: 2/2018 - 13,9 mil.</a:t>
            </a:r>
          </a:p>
          <a:p>
            <a:pPr lvl="0"/>
            <a:r>
              <a:rPr lang="cs-CZ" dirty="0"/>
              <a:t>MsTest v</a:t>
            </a:r>
            <a:r>
              <a:rPr lang="en-US" dirty="0"/>
              <a:t>2</a:t>
            </a:r>
            <a:r>
              <a:rPr lang="cs-CZ" dirty="0"/>
              <a:t>: 1/2018 - 4,5 mil. (tragedie pokračuje):</a:t>
            </a:r>
          </a:p>
          <a:p>
            <a:pPr lvl="1"/>
            <a:r>
              <a:rPr lang="cs-CZ" sz="2400" dirty="0"/>
              <a:t>Konečně</a:t>
            </a:r>
            <a:r>
              <a:rPr lang="cs-CZ" sz="2400" baseline="0" dirty="0"/>
              <a:t> nuget nezávislý na Visual Studiu</a:t>
            </a:r>
          </a:p>
          <a:p>
            <a:pPr lvl="1"/>
            <a:r>
              <a:rPr lang="cs-CZ" sz="2400" baseline="0" dirty="0"/>
              <a:t>Ale </a:t>
            </a:r>
            <a:r>
              <a:rPr lang="cs-CZ" sz="2400" dirty="0"/>
              <a:t>Je třeba referencovat runner</a:t>
            </a:r>
          </a:p>
          <a:p>
            <a:pPr lvl="1"/>
            <a:r>
              <a:rPr lang="cs-CZ" sz="2400" dirty="0"/>
              <a:t>Nová verze pouze pro .Net</a:t>
            </a:r>
            <a:r>
              <a:rPr lang="cs-CZ" sz="2400" baseline="0" dirty="0"/>
              <a:t> 4.0 a novější</a:t>
            </a:r>
          </a:p>
          <a:p>
            <a:pPr lvl="1"/>
            <a:r>
              <a:rPr lang="cs-CZ" sz="2400" baseline="0" dirty="0"/>
              <a:t>Stále neumí zdroj dat</a:t>
            </a:r>
          </a:p>
          <a:p>
            <a:pPr lvl="1"/>
            <a:r>
              <a:rPr lang="cs-CZ" sz="2400" baseline="0" dirty="0"/>
              <a:t>Resharper s ním má problém</a:t>
            </a:r>
            <a:endParaRPr lang="cs-CZ" sz="2400" dirty="0"/>
          </a:p>
          <a:p>
            <a:pPr lvl="0"/>
            <a:r>
              <a:rPr lang="cs-CZ" dirty="0"/>
              <a:t>Obecně přidávána podpora: Xamarinu, .net core, platforem apod.</a:t>
            </a:r>
          </a:p>
        </p:txBody>
      </p:sp>
    </p:spTree>
    <p:extLst>
      <p:ext uri="{BB962C8B-B14F-4D97-AF65-F5344CB8AC3E}">
        <p14:creationId xmlns:p14="http://schemas.microsoft.com/office/powerpoint/2010/main" val="2244002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3CED2-EA0B-4885-8725-DEDB9B22C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Závislý - Mocking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E18EE-37BC-4832-9D14-8A50D4235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Postavené na dědičnosti: pouze</a:t>
            </a:r>
            <a:r>
              <a:rPr lang="cs-CZ" baseline="0" dirty="0"/>
              <a:t> interface nebo Virtual</a:t>
            </a:r>
          </a:p>
          <a:p>
            <a:pPr lvl="0"/>
            <a:r>
              <a:rPr lang="cs-CZ" dirty="0"/>
              <a:t>Moq: 3/2018 - 24,66 mil. </a:t>
            </a:r>
          </a:p>
          <a:p>
            <a:pPr lvl="0"/>
            <a:r>
              <a:rPr lang="cs-CZ" dirty="0"/>
              <a:t>Nsubstitute: 10/2017 -  4,76 mil.</a:t>
            </a:r>
          </a:p>
          <a:p>
            <a:pPr lvl="0"/>
            <a:r>
              <a:rPr lang="cs-CZ" dirty="0"/>
              <a:t>RhinoMock: 4/22/2014 - 1,74 mil.</a:t>
            </a:r>
          </a:p>
          <a:p>
            <a:pPr lvl="0"/>
            <a:r>
              <a:rPr lang="cs-CZ" dirty="0"/>
              <a:t>FakeItEasy: 3/2018 - 1,72 mil.</a:t>
            </a:r>
          </a:p>
          <a:p>
            <a:pPr lvl="0"/>
            <a:r>
              <a:rPr lang="cs-CZ" dirty="0"/>
              <a:t>Virtuosity.Fody: 4/2018 - 33,5 k. (Udělat membery virtual)</a:t>
            </a:r>
          </a:p>
        </p:txBody>
      </p:sp>
    </p:spTree>
    <p:extLst>
      <p:ext uri="{BB962C8B-B14F-4D97-AF65-F5344CB8AC3E}">
        <p14:creationId xmlns:p14="http://schemas.microsoft.com/office/powerpoint/2010/main" val="995634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50A78-E6A0-40E1-AF14-B3BC130BF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Opravdu užitečný mocking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89725-03E3-4769-A531-6F11B463D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Registry</a:t>
            </a:r>
          </a:p>
          <a:p>
            <a:pPr lvl="0"/>
            <a:r>
              <a:rPr lang="cs-CZ" dirty="0"/>
              <a:t>Souborový systém</a:t>
            </a:r>
          </a:p>
          <a:p>
            <a:pPr lvl="0"/>
            <a:r>
              <a:rPr lang="cs-CZ" dirty="0"/>
              <a:t>Síť, streamy apod.</a:t>
            </a:r>
          </a:p>
          <a:p>
            <a:pPr lvl="0"/>
            <a:r>
              <a:rPr lang="cs-CZ" b="1" dirty="0"/>
              <a:t>DEMO</a:t>
            </a:r>
            <a:r>
              <a:rPr lang="cs-CZ" dirty="0"/>
              <a:t>: SystemWrapper.Wrappers: 3/2018 - 24,87 k.</a:t>
            </a:r>
          </a:p>
        </p:txBody>
      </p:sp>
    </p:spTree>
    <p:extLst>
      <p:ext uri="{BB962C8B-B14F-4D97-AF65-F5344CB8AC3E}">
        <p14:creationId xmlns:p14="http://schemas.microsoft.com/office/powerpoint/2010/main" val="884591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0FDBD-5851-40A9-A008-3339104AF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Nezávislé mockovaání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4B071-5907-442E-81A3-FC2F8016F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Postavené na Profiling API</a:t>
            </a:r>
          </a:p>
          <a:p>
            <a:pPr lvl="0"/>
            <a:r>
              <a:rPr lang="cs-CZ" b="1" dirty="0"/>
              <a:t>DEMO</a:t>
            </a:r>
            <a:r>
              <a:rPr lang="cs-CZ" dirty="0"/>
              <a:t>: Microsoft.Fakes - (Visual Studio Enterprise)</a:t>
            </a:r>
          </a:p>
          <a:p>
            <a:pPr lvl="0"/>
            <a:r>
              <a:rPr lang="cs-CZ" dirty="0"/>
              <a:t>JustMock: 1/2018 - 235 k.</a:t>
            </a:r>
          </a:p>
          <a:p>
            <a:pPr lvl="0"/>
            <a:r>
              <a:rPr lang="cs-CZ" dirty="0"/>
              <a:t>TypeMock: 1/2018 - 17,4 k.</a:t>
            </a:r>
          </a:p>
          <a:p>
            <a:pPr lvl="0"/>
            <a:r>
              <a:rPr lang="cs-CZ" dirty="0"/>
              <a:t>Všechny jou</a:t>
            </a:r>
            <a:r>
              <a:rPr lang="cs-CZ" baseline="0" dirty="0"/>
              <a:t> placené</a:t>
            </a:r>
            <a:endParaRPr lang="cs-CZ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6EFD66-B51B-4668-9240-3058864C4F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554" y="2064883"/>
            <a:ext cx="3368332" cy="315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358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1AB59-0378-4F3C-BE45-6A9B98F10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Assert Fluent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5458E-DE99-4578-BC9E-3B88BD28F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DEMO</a:t>
            </a:r>
            <a:r>
              <a:rPr lang="cs-CZ" dirty="0"/>
              <a:t>: FluentAssertions: 3/2018 - 8,26 mil.</a:t>
            </a:r>
          </a:p>
          <a:p>
            <a:pPr lvl="1"/>
            <a:r>
              <a:rPr lang="cs-CZ" sz="2400" dirty="0"/>
              <a:t>Ověření stavu celého grafu objektu včetně kolekcí</a:t>
            </a:r>
          </a:p>
          <a:p>
            <a:pPr lvl="0"/>
            <a:r>
              <a:rPr lang="cs-CZ" dirty="0"/>
              <a:t>Shouldly: 1/2018, 1,34 mil.</a:t>
            </a:r>
          </a:p>
          <a:p>
            <a:pPr lvl="0"/>
            <a:r>
              <a:rPr lang="cs-CZ" dirty="0"/>
              <a:t>Nfluent: 2/2018 - 166 k.</a:t>
            </a:r>
          </a:p>
          <a:p>
            <a:pPr lvl="0"/>
            <a:r>
              <a:rPr lang="cs-CZ" dirty="0"/>
              <a:t>Nunit: Assert.Multiple</a:t>
            </a:r>
          </a:p>
        </p:txBody>
      </p:sp>
    </p:spTree>
    <p:extLst>
      <p:ext uri="{BB962C8B-B14F-4D97-AF65-F5344CB8AC3E}">
        <p14:creationId xmlns:p14="http://schemas.microsoft.com/office/powerpoint/2010/main" val="365985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3FD0C-06A5-4178-86B3-E9F1805A6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Generování dat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19678-8E32-4345-8EE3-5462672E4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DEMO</a:t>
            </a:r>
            <a:r>
              <a:rPr lang="cs-CZ" dirty="0"/>
              <a:t>:</a:t>
            </a:r>
            <a:r>
              <a:rPr lang="cs-CZ" baseline="0" dirty="0"/>
              <a:t> </a:t>
            </a:r>
            <a:r>
              <a:rPr lang="cs-CZ" dirty="0"/>
              <a:t>AutoFixture: 4/2018 - 3 mil. </a:t>
            </a:r>
          </a:p>
          <a:p>
            <a:pPr lvl="0"/>
            <a:r>
              <a:rPr lang="cs-CZ" dirty="0"/>
              <a:t>Nbuilder: 6/2017 - 713 k.</a:t>
            </a:r>
          </a:p>
          <a:p>
            <a:pPr lvl="0"/>
            <a:r>
              <a:rPr lang="cs-CZ" dirty="0"/>
              <a:t>Bogus: 4/2018 - 441 k.</a:t>
            </a:r>
          </a:p>
          <a:p>
            <a:pPr lvl="0"/>
            <a:r>
              <a:rPr lang="cs-CZ" dirty="0"/>
              <a:t>GenFu: 3/2018 - 88 k.</a:t>
            </a:r>
          </a:p>
        </p:txBody>
      </p:sp>
    </p:spTree>
    <p:extLst>
      <p:ext uri="{BB962C8B-B14F-4D97-AF65-F5344CB8AC3E}">
        <p14:creationId xmlns:p14="http://schemas.microsoft.com/office/powerpoint/2010/main" val="1027115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BF68C-2C4D-4E2B-B84C-18D894327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Live testing vs. Resharper vs. NCrunch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C4CB8-E458-4C65-9453-3B40C7804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32309"/>
            <a:ext cx="10972801" cy="4754563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Rider je multiplatformní se všemi výhodami Resharperu:</a:t>
            </a:r>
          </a:p>
          <a:p>
            <a:pPr lvl="1"/>
            <a:r>
              <a:rPr lang="cs-CZ" dirty="0"/>
              <a:t>+ Rider</a:t>
            </a:r>
          </a:p>
          <a:p>
            <a:pPr lvl="0"/>
            <a:r>
              <a:rPr lang="cs-CZ" dirty="0"/>
              <a:t>Visual studio rychle doplňuje produktivity funkce:</a:t>
            </a:r>
          </a:p>
          <a:p>
            <a:pPr lvl="1"/>
            <a:r>
              <a:rPr lang="cs-CZ" dirty="0"/>
              <a:t>+ Debugger</a:t>
            </a:r>
          </a:p>
          <a:p>
            <a:pPr lvl="0"/>
            <a:r>
              <a:rPr lang="cs-CZ" b="1" dirty="0"/>
              <a:t>DEMO</a:t>
            </a:r>
            <a:r>
              <a:rPr lang="cs-CZ" dirty="0"/>
              <a:t>: srovnání Test Exploreru a DotCoveru</a:t>
            </a:r>
          </a:p>
          <a:p>
            <a:pPr lvl="1"/>
            <a:r>
              <a:rPr lang="cs-CZ" dirty="0"/>
              <a:t>- Test Explorer neumí seskupovat testy (např. všechy databázové integrační)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63BEDD-884F-4A9B-A72C-56468C60F9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041" y="3684866"/>
            <a:ext cx="5646909" cy="25148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587610-263C-42C6-9359-153A5D9946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51" y="3684866"/>
            <a:ext cx="5555461" cy="286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449308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16x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16x9</Template>
  <TotalTime>115</TotalTime>
  <Words>558</Words>
  <Application>Microsoft Office PowerPoint</Application>
  <PresentationFormat>Widescreen</PresentationFormat>
  <Paragraphs>99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Calibri</vt:lpstr>
      <vt:lpstr>Lucida Grande</vt:lpstr>
      <vt:lpstr>Wingdings</vt:lpstr>
      <vt:lpstr>template 16x9</vt:lpstr>
      <vt:lpstr>Trendy v unit testování a mockování</vt:lpstr>
      <vt:lpstr>Solarwinds</vt:lpstr>
      <vt:lpstr>Testovací Frameworky</vt:lpstr>
      <vt:lpstr>Závislý - Mocking</vt:lpstr>
      <vt:lpstr>Opravdu užitečný mocking</vt:lpstr>
      <vt:lpstr>Nezávislé mockovaání</vt:lpstr>
      <vt:lpstr>Assert Fluent API</vt:lpstr>
      <vt:lpstr>Generování dat</vt:lpstr>
      <vt:lpstr>Live testing vs. Resharper vs. NCrunch</vt:lpstr>
      <vt:lpstr>Visual Studio Verze</vt:lpstr>
      <vt:lpstr>Gherkin podpora do jazyků</vt:lpstr>
      <vt:lpstr>Podpora Testování ve Visual Studiu Code</vt:lpstr>
      <vt:lpstr>UI Testování:</vt:lpstr>
      <vt:lpstr>Závěr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testing a mockování</dc:title>
  <dc:creator>Pokorny, Jiri</dc:creator>
  <cp:lastModifiedBy>Pokorny, Jiri</cp:lastModifiedBy>
  <cp:revision>89</cp:revision>
  <dcterms:created xsi:type="dcterms:W3CDTF">2018-04-06T23:10:28Z</dcterms:created>
  <dcterms:modified xsi:type="dcterms:W3CDTF">2018-04-08T00:22:14Z</dcterms:modified>
</cp:coreProperties>
</file>