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5"/>
  </p:notesMasterIdLst>
  <p:sldIdLst>
    <p:sldId id="256" r:id="rId2"/>
    <p:sldId id="273" r:id="rId3"/>
    <p:sldId id="257" r:id="rId4"/>
    <p:sldId id="260" r:id="rId5"/>
    <p:sldId id="264" r:id="rId6"/>
    <p:sldId id="268" r:id="rId7"/>
    <p:sldId id="266" r:id="rId8"/>
    <p:sldId id="263" r:id="rId9"/>
    <p:sldId id="269" r:id="rId10"/>
    <p:sldId id="270" r:id="rId11"/>
    <p:sldId id="271" r:id="rId12"/>
    <p:sldId id="272" r:id="rId13"/>
    <p:sldId id="25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923" autoAdjust="0"/>
    <p:restoredTop sz="74005" autoAdjust="0"/>
  </p:normalViewPr>
  <p:slideViewPr>
    <p:cSldViewPr snapToGrid="0">
      <p:cViewPr varScale="1">
        <p:scale>
          <a:sx n="64" d="100"/>
          <a:sy n="64" d="100"/>
        </p:scale>
        <p:origin x="648" y="62"/>
      </p:cViewPr>
      <p:guideLst/>
    </p:cSldViewPr>
  </p:slideViewPr>
  <p:outlineViewPr>
    <p:cViewPr>
      <p:scale>
        <a:sx n="33" d="100"/>
        <a:sy n="33" d="100"/>
      </p:scale>
      <p:origin x="0" y="-7397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E3B60-A972-4025-B32B-2B51009A2EA3}" type="datetimeFigureOut">
              <a:rPr lang="cs-CZ" smtClean="0"/>
              <a:t>04.04.2018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24964-6611-4D3A-B341-05F50168CC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636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runkbaseddevelopment.com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emver.org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12factor.net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24964-6611-4D3A-B341-05F50168CC3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42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Zmínit,</a:t>
            </a:r>
            <a:r>
              <a:rPr lang="cs-CZ" baseline="0" dirty="0"/>
              <a:t> jak nahradit zastaralou technologii za novou, pokud není izolovaná</a:t>
            </a:r>
          </a:p>
          <a:p>
            <a:r>
              <a:rPr lang="cs-CZ" baseline="0" dirty="0"/>
              <a:t>Uvést příklad přepisování WebForms do nového Asp .net</a:t>
            </a:r>
          </a:p>
          <a:p>
            <a:r>
              <a:rPr lang="cs-CZ" baseline="0" dirty="0"/>
              <a:t>Uvést příklad build skriptu kopírovaného do každého projektu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24964-6611-4D3A-B341-05F50168CC3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9749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Neuvádím Statickou analýzu,</a:t>
            </a:r>
            <a:r>
              <a:rPr lang="cs-CZ" baseline="0" dirty="0"/>
              <a:t> např. pomocí SonarQube, která taky pomůže odhalit stav projektu</a:t>
            </a:r>
          </a:p>
          <a:p>
            <a:r>
              <a:rPr lang="cs-CZ" baseline="0" dirty="0"/>
              <a:t>Zmínit, že google testuje více než 75 mil. Testů denně a release každé 3 sekundy</a:t>
            </a:r>
          </a:p>
          <a:p>
            <a:r>
              <a:rPr lang="cs-CZ" dirty="0"/>
              <a:t>https://www.youtube.com/watch?v=W71BTkUbdqE</a:t>
            </a:r>
          </a:p>
          <a:p>
            <a:r>
              <a:rPr lang="cs-CZ" dirty="0"/>
              <a:t>https://www.youtube.com/watch?v=KH2_sB1A6lA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24964-6611-4D3A-B341-05F50168CC3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9399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Převzato:</a:t>
            </a:r>
          </a:p>
          <a:p>
            <a:r>
              <a:rPr lang="cs-CZ" baseline="0" dirty="0"/>
              <a:t>https://paulhammant.com/2014/01/08/googles-vs-facebooks-trunk-based-development/</a:t>
            </a:r>
          </a:p>
          <a:p>
            <a:r>
              <a:rPr lang="cs-CZ" baseline="0" dirty="0"/>
              <a:t>https://datasift.github.io/gitflow/IntroducingGitFlow.html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>
                <a:hlinkClick r:id="rId3"/>
              </a:rPr>
              <a:t>https://trunkbaseddevelopment.com/</a:t>
            </a: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Zmínit,</a:t>
            </a:r>
            <a:r>
              <a:rPr lang="cs-CZ" baseline="0" dirty="0"/>
              <a:t> že každá knížka o continuous integration doporučuje minimalizovat počet aktivních branchí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Připomenout feature toggles</a:t>
            </a: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Zmínit</a:t>
            </a:r>
            <a:r>
              <a:rPr lang="cs-CZ" baseline="0" dirty="0"/>
              <a:t> Google s jeho jediným repozitářem na všechno a optimalizací vlastní implementace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Zmínit, že Microsoft má projekt souborového systému pro podporu velkých repozitářů v Gitu</a:t>
            </a:r>
            <a:endParaRPr lang="cs-CZ" dirty="0"/>
          </a:p>
          <a:p>
            <a:endParaRPr lang="cs-CZ" baseline="0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24964-6611-4D3A-B341-05F50168CC3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707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https://www.joelonsoftware.com/2000/04/06/things-you-should-never-do-part-i/</a:t>
            </a:r>
          </a:p>
          <a:p>
            <a:r>
              <a:rPr lang="cs-CZ" dirty="0"/>
              <a:t>https://martinfowler.com/articles/feature-toggles.html</a:t>
            </a:r>
          </a:p>
          <a:p>
            <a:endParaRPr lang="cs-CZ" dirty="0"/>
          </a:p>
          <a:p>
            <a:r>
              <a:rPr lang="cs-CZ" dirty="0"/>
              <a:t>Zmínit</a:t>
            </a:r>
            <a:r>
              <a:rPr lang="cs-CZ" baseline="0" dirty="0"/>
              <a:t> příklad Netscape a jejich failu, když se pokusili přepsat jádro prohlížeče „from scratch“</a:t>
            </a:r>
            <a:endParaRPr lang="cs-CZ" dirty="0"/>
          </a:p>
          <a:p>
            <a:r>
              <a:rPr lang="cs-CZ" dirty="0"/>
              <a:t>Připomenout, že feature toggles</a:t>
            </a:r>
            <a:r>
              <a:rPr lang="cs-CZ" baseline="0" dirty="0"/>
              <a:t> pomáhají při velkém refaktoringu, kde hrozí, že projekt nebude nějakou dobu kompilovatelný</a:t>
            </a:r>
          </a:p>
          <a:p>
            <a:r>
              <a:rPr lang="cs-CZ" baseline="0" dirty="0"/>
              <a:t>Modré boxy jsou jeden repozitář s jedním solution souborem, zelená je jiný repozitář s jiným solution souborem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24964-6611-4D3A-B341-05F50168CC3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965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>
                <a:hlinkClick r:id="rId3"/>
              </a:rPr>
              <a:t>https://semver.org/</a:t>
            </a: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Zmínit artifactory</a:t>
            </a:r>
            <a:r>
              <a:rPr lang="cs-CZ" baseline="0" dirty="0"/>
              <a:t> jako doporučený tool pro package server</a:t>
            </a: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Zmínit, co</a:t>
            </a:r>
            <a:r>
              <a:rPr lang="cs-CZ" baseline="0" dirty="0"/>
              <a:t> je to prerelease verze a tu konzumovat pro interní komponenty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Problém aktualizace komponent a tranzitivních závislosti, kde A -&gt; B -&gt; C a současně A -&gt; 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Doporučit paket namísto nugetu, protože je flexibilnější v resolvování závislostí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24964-6611-4D3A-B341-05F50168CC3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5068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>
                <a:hlinkClick r:id="rId3"/>
              </a:rPr>
              <a:t>https://12factor.net/</a:t>
            </a:r>
            <a:endParaRPr lang="cs-CZ" dirty="0"/>
          </a:p>
          <a:p>
            <a:r>
              <a:rPr lang="cs-CZ" dirty="0"/>
              <a:t>https://github.com/pester/Pester</a:t>
            </a:r>
          </a:p>
          <a:p>
            <a:r>
              <a:rPr lang="cs-CZ" dirty="0"/>
              <a:t>Představit</a:t>
            </a:r>
            <a:r>
              <a:rPr lang="cs-CZ" baseline="0" dirty="0"/>
              <a:t> problém connection stringu v souboru</a:t>
            </a:r>
          </a:p>
          <a:p>
            <a:r>
              <a:rPr lang="cs-CZ" baseline="0" dirty="0"/>
              <a:t>Ukázat jak se dozvím, co dělat, když naklonuju repozitář</a:t>
            </a:r>
          </a:p>
          <a:p>
            <a:r>
              <a:rPr lang="cs-CZ" baseline="0" dirty="0"/>
              <a:t>Zmínit příklad různých verzí SQL serveru na vývojářských mašinách</a:t>
            </a:r>
          </a:p>
          <a:p>
            <a:r>
              <a:rPr lang="cs-CZ" baseline="0" dirty="0"/>
              <a:t>Zmínit, jak zrychlením SQL serveru v dockeru pro DB integrační testy zrychlilo nastavení vývojového prostředí a spouštění a stabilitu testů</a:t>
            </a:r>
            <a:endParaRPr lang="cs-CZ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24964-6611-4D3A-B341-05F50168CC3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635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Zmínit, že Open source uvnitř firem je moderní trend, viz. Např. Microsoft</a:t>
            </a:r>
          </a:p>
          <a:p>
            <a:r>
              <a:rPr lang="cs-CZ" dirty="0"/>
              <a:t>Říct</a:t>
            </a:r>
            <a:r>
              <a:rPr lang="cs-CZ" baseline="0" dirty="0"/>
              <a:t> příklad hry zakomponované v účetním software</a:t>
            </a:r>
          </a:p>
          <a:p>
            <a:r>
              <a:rPr lang="cs-CZ" baseline="0" dirty="0"/>
              <a:t>Příklad malé změny, která stála spoustu peněz, přestože architekt varoval product ownera.</a:t>
            </a:r>
          </a:p>
          <a:p>
            <a:r>
              <a:rPr lang="cs-CZ" baseline="0" dirty="0"/>
              <a:t>Component owner nemusí schvalovat všechno, může delegovat na maintanery.</a:t>
            </a:r>
          </a:p>
          <a:p>
            <a:r>
              <a:rPr lang="cs-CZ" baseline="0" dirty="0"/>
              <a:t>Dá se snadno ověřit, kolik máme odborníků na danou problematiku.</a:t>
            </a:r>
          </a:p>
          <a:p>
            <a:r>
              <a:rPr lang="cs-CZ" baseline="0" dirty="0"/>
              <a:t>To, že se komponenta příliš nevyvíjí neznamená, že její vlastník ji např. nebude kompilovat pro novější verzi .netu nebo aktualizovat externí závislosti.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24964-6611-4D3A-B341-05F50168CC3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7436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Pokud jsou</a:t>
            </a:r>
            <a:r>
              <a:rPr lang="cs-CZ" baseline="0" dirty="0"/>
              <a:t> si komponenty rovnocené a není mezi nimi závislost, pak je spojuje produkt a pak se jedná o end to end testy produktu nikoliv integrační testy komponent.</a:t>
            </a:r>
          </a:p>
          <a:p>
            <a:r>
              <a:rPr lang="cs-CZ" baseline="0" dirty="0"/>
              <a:t>Integrační testy produktů je potřeba dělat pouze pokud podporujeme současnou instalaci různých verzí produktů, které vzájemně spolupracují.</a:t>
            </a:r>
          </a:p>
          <a:p>
            <a:r>
              <a:rPr lang="cs-CZ" baseline="0" dirty="0"/>
              <a:t>Zmínit, že itegrační a E2E testy trvají dlouho a proto je nutné je paralelizovat</a:t>
            </a:r>
          </a:p>
          <a:p>
            <a:r>
              <a:rPr lang="cs-CZ" baseline="0" dirty="0"/>
              <a:t>Google to řeší tím, že dělá pouze incrementální build, nikdy clean na build agentovi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24964-6611-4D3A-B341-05F50168CC3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6412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2814" y="5552344"/>
            <a:ext cx="11614013" cy="13056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 descr="title-gr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5340096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1" y="1871135"/>
            <a:ext cx="9448800" cy="2065867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4199468"/>
            <a:ext cx="9448800" cy="1140629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Picture 10" descr="flame-watermark.png"/>
          <p:cNvPicPr>
            <a:picLocks noChangeAspect="1"/>
          </p:cNvPicPr>
          <p:nvPr/>
        </p:nvPicPr>
        <p:blipFill>
          <a:blip r:embed="rId3">
            <a:alphaModFix amt="15000"/>
          </a:blip>
          <a:srcRect l="27676"/>
          <a:stretch>
            <a:fillRect/>
          </a:stretch>
        </p:blipFill>
        <p:spPr>
          <a:xfrm>
            <a:off x="1" y="371812"/>
            <a:ext cx="4343056" cy="4829009"/>
          </a:xfrm>
          <a:prstGeom prst="rect">
            <a:avLst/>
          </a:prstGeom>
        </p:spPr>
      </p:pic>
      <p:pic>
        <p:nvPicPr>
          <p:cNvPr id="12" name="Picture 11" descr="sw_logo_unexpected-simplicity_RG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6963" y="5617474"/>
            <a:ext cx="3090637" cy="102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96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 baseline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5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61533"/>
            <a:ext cx="2743200" cy="4864630"/>
          </a:xfrm>
        </p:spPr>
        <p:txBody>
          <a:bodyPr vert="eaVert" anchor="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61533"/>
            <a:ext cx="8026400" cy="4864630"/>
          </a:xfrm>
        </p:spPr>
        <p:txBody>
          <a:bodyPr vert="eaVert"/>
          <a:lstStyle>
            <a:lvl5pPr>
              <a:defRPr baseline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91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 baseline="0"/>
            </a:lvl5pPr>
            <a:lvl7pPr>
              <a:defRPr baseline="0"/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56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1" y="2"/>
            <a:ext cx="12192000" cy="11479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 descr="title-gray.png"/>
          <p:cNvPicPr>
            <a:picLocks noChangeAspect="1"/>
          </p:cNvPicPr>
          <p:nvPr/>
        </p:nvPicPr>
        <p:blipFill>
          <a:blip r:embed="rId2"/>
          <a:srcRect t="33693"/>
          <a:stretch>
            <a:fillRect/>
          </a:stretch>
        </p:blipFill>
        <p:spPr>
          <a:xfrm>
            <a:off x="1" y="1766657"/>
            <a:ext cx="12192000" cy="35408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3" y="2124073"/>
            <a:ext cx="9226551" cy="1362075"/>
          </a:xfrm>
        </p:spPr>
        <p:txBody>
          <a:bodyPr anchor="b">
            <a:normAutofit/>
          </a:bodyPr>
          <a:lstStyle>
            <a:lvl1pPr algn="r">
              <a:defRPr sz="36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9733" y="3641194"/>
            <a:ext cx="9226551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Picture 9" descr="flame-watermark.png"/>
          <p:cNvPicPr>
            <a:picLocks noChangeAspect="1"/>
          </p:cNvPicPr>
          <p:nvPr/>
        </p:nvPicPr>
        <p:blipFill>
          <a:blip r:embed="rId3">
            <a:alphaModFix amt="15000"/>
          </a:blip>
          <a:srcRect l="27676"/>
          <a:stretch>
            <a:fillRect/>
          </a:stretch>
        </p:blipFill>
        <p:spPr>
          <a:xfrm>
            <a:off x="1" y="1864350"/>
            <a:ext cx="3029115" cy="336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766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1"/>
            <a:ext cx="5384800" cy="4754563"/>
          </a:xfrm>
        </p:spPr>
        <p:txBody>
          <a:bodyPr/>
          <a:lstStyle>
            <a:lvl1pPr>
              <a:defRPr sz="2400"/>
            </a:lvl1pPr>
            <a:lvl2pPr marL="625475" indent="-285750">
              <a:defRPr sz="2000"/>
            </a:lvl2pPr>
            <a:lvl3pPr marL="855663" indent="-228600">
              <a:defRPr sz="1800"/>
            </a:lvl3pPr>
            <a:lvl4pPr marL="1084263" indent="-228600">
              <a:defRPr sz="1600"/>
            </a:lvl4pPr>
            <a:lvl5pPr marL="1312863" indent="-228600">
              <a:defRPr sz="1600" baseline="0"/>
            </a:lvl5pPr>
            <a:lvl6pPr marL="1541463" indent="-228600">
              <a:defRPr sz="1600"/>
            </a:lvl6pPr>
            <a:lvl7pPr marL="1770063" indent="-228600">
              <a:defRPr sz="1600"/>
            </a:lvl7pPr>
            <a:lvl8pPr marL="2176463" indent="-228600">
              <a:defRPr sz="16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1"/>
            <a:ext cx="5384800" cy="4754563"/>
          </a:xfrm>
        </p:spPr>
        <p:txBody>
          <a:bodyPr/>
          <a:lstStyle>
            <a:lvl1pPr>
              <a:defRPr sz="2400"/>
            </a:lvl1pPr>
            <a:lvl2pPr marL="625475" indent="-285750">
              <a:defRPr sz="2000"/>
            </a:lvl2pPr>
            <a:lvl3pPr marL="855663" indent="-228600">
              <a:defRPr sz="1800"/>
            </a:lvl3pPr>
            <a:lvl4pPr marL="1084263" indent="-228600">
              <a:defRPr sz="1600"/>
            </a:lvl4pPr>
            <a:lvl5pPr marL="1312863" indent="-228600">
              <a:defRPr sz="1600" baseline="0"/>
            </a:lvl5pPr>
            <a:lvl6pPr marL="1490663" indent="-228600">
              <a:defRPr sz="1600"/>
            </a:lvl6pPr>
            <a:lvl7pPr marL="1719263" indent="-228600">
              <a:defRPr sz="1600"/>
            </a:lvl7pPr>
            <a:lvl8pPr marL="2057400" indent="-228600">
              <a:defRPr sz="16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1600"/>
            <a:ext cx="5386917" cy="63976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 marL="625475" indent="-285750">
              <a:defRPr sz="2000"/>
            </a:lvl2pPr>
            <a:lvl3pPr marL="855663" indent="-228600">
              <a:defRPr sz="1800"/>
            </a:lvl3pPr>
            <a:lvl4pPr marL="1084263" indent="-228600">
              <a:defRPr sz="1600"/>
            </a:lvl4pPr>
            <a:lvl5pPr marL="1312863" indent="-228600">
              <a:defRPr sz="1600" baseline="0"/>
            </a:lvl5pPr>
            <a:lvl6pPr marL="1541463" indent="-228600">
              <a:defRPr sz="1600"/>
            </a:lvl6pPr>
            <a:lvl7pPr marL="1770063" indent="-228600">
              <a:tabLst/>
              <a:defRPr sz="1600"/>
            </a:lvl7pPr>
            <a:lvl8pPr marL="2116138" indent="-228600"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371600"/>
            <a:ext cx="5389033" cy="63976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 marL="625475" indent="-285750">
              <a:defRPr sz="2000"/>
            </a:lvl2pPr>
            <a:lvl3pPr marL="855663" indent="-228600">
              <a:defRPr sz="1800"/>
            </a:lvl3pPr>
            <a:lvl4pPr marL="1084263" indent="-228600">
              <a:defRPr sz="1600"/>
            </a:lvl4pPr>
            <a:lvl5pPr marL="1312863" indent="-228600">
              <a:defRPr sz="1600"/>
            </a:lvl5pPr>
            <a:lvl6pPr marL="1600200" indent="-228600">
              <a:defRPr sz="1600"/>
            </a:lvl6pPr>
            <a:lvl7pPr marL="1828800" indent="-228600">
              <a:defRPr sz="1600"/>
            </a:lvl7pPr>
            <a:lvl8pPr marL="2176463" indent="-228600"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74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434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41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1" cy="1097280"/>
          </a:xfrm>
        </p:spPr>
        <p:txBody>
          <a:bodyPr anchor="ctr">
            <a:noAutofit/>
          </a:bodyPr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35102"/>
            <a:ext cx="6815667" cy="469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671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Rounded Rectangle 7"/>
          <p:cNvSpPr/>
          <p:nvPr/>
        </p:nvSpPr>
        <p:spPr>
          <a:xfrm>
            <a:off x="683814" y="341933"/>
            <a:ext cx="10984470" cy="1229332"/>
          </a:xfrm>
          <a:prstGeom prst="roundRect">
            <a:avLst>
              <a:gd name="adj" fmla="val 6072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2000">
                <a:schemeClr val="bg1"/>
              </a:gs>
            </a:gsLst>
            <a:lin ang="5400000" scaled="0"/>
            <a:tileRect/>
          </a:gra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059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pic>
        <p:nvPicPr>
          <p:cNvPr id="7" name="Picture 6" descr="slide-gray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" y="0"/>
            <a:ext cx="12192000" cy="1097280"/>
          </a:xfrm>
          <a:prstGeom prst="rect">
            <a:avLst/>
          </a:prstGeom>
        </p:spPr>
      </p:pic>
      <p:sp>
        <p:nvSpPr>
          <p:cNvPr id="8" name="Chord 7"/>
          <p:cNvSpPr/>
          <p:nvPr/>
        </p:nvSpPr>
        <p:spPr>
          <a:xfrm rot="5400000">
            <a:off x="5746908" y="6491226"/>
            <a:ext cx="725655" cy="747408"/>
          </a:xfrm>
          <a:prstGeom prst="chord">
            <a:avLst>
              <a:gd name="adj1" fmla="val 5439397"/>
              <a:gd name="adj2" fmla="val 16200040"/>
            </a:avLst>
          </a:prstGeom>
          <a:solidFill>
            <a:srgbClr val="A6A6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1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1601"/>
            <a:ext cx="10972801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6032" y="6474890"/>
            <a:ext cx="74740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fld id="{8C6B0281-844C-4569-B66E-D6BF11E677A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Picture 9" descr="sw_logo_primary_RGB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829414" y="6229992"/>
            <a:ext cx="1746684" cy="39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659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Lucida Grande"/>
        <a:buChar char="»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Wingdings" charset="2"/>
        <a:buChar char="§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Arial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 baseline="0">
          <a:solidFill>
            <a:srgbClr val="595959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larwindsmeetup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olarwinds.job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D647D-0A8C-4639-B4BD-1D869FFD81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Komponentní</a:t>
            </a:r>
            <a:r>
              <a:rPr lang="cs-CZ" baseline="0" dirty="0"/>
              <a:t> vývoj</a:t>
            </a:r>
            <a:br>
              <a:rPr lang="cs-CZ" baseline="0" dirty="0"/>
            </a:br>
            <a:r>
              <a:rPr lang="cs-CZ" baseline="0" dirty="0"/>
              <a:t>aneb příběh</a:t>
            </a:r>
            <a:r>
              <a:rPr lang="cs-CZ" dirty="0"/>
              <a:t> firmy, co příliš rychle narostla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9F629-1563-4E47-B670-C501CBBB7F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Jiří Pokorný</a:t>
            </a:r>
          </a:p>
          <a:p>
            <a:r>
              <a:rPr lang="cs-CZ" dirty="0"/>
              <a:t>Jiri.Pokorny@solarwinds.com</a:t>
            </a:r>
          </a:p>
        </p:txBody>
      </p:sp>
    </p:spTree>
    <p:extLst>
      <p:ext uri="{BB962C8B-B14F-4D97-AF65-F5344CB8AC3E}">
        <p14:creationId xmlns:p14="http://schemas.microsoft.com/office/powerpoint/2010/main" val="615773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4BD07-5220-4C3A-9725-B5FD153D1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Zlepšovák</a:t>
            </a:r>
            <a:r>
              <a:rPr lang="cs-CZ" baseline="0" dirty="0"/>
              <a:t> 5. – Contribution model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BD731-DA70-4136-93D7-71A4BE2CA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Problém:</a:t>
            </a:r>
          </a:p>
          <a:p>
            <a:pPr lvl="1"/>
            <a:r>
              <a:rPr lang="cs-CZ" dirty="0"/>
              <a:t>Musím počkat než tým tiskové komponenty</a:t>
            </a:r>
            <a:r>
              <a:rPr lang="cs-CZ" baseline="0" dirty="0"/>
              <a:t> implementuje změnu</a:t>
            </a:r>
          </a:p>
          <a:p>
            <a:pPr lvl="1"/>
            <a:r>
              <a:rPr lang="cs-CZ" baseline="0" dirty="0"/>
              <a:t>Code review – není dostupný nikdo kdo by rozuměl měněné části aplikace</a:t>
            </a:r>
          </a:p>
          <a:p>
            <a:pPr lvl="0"/>
            <a:r>
              <a:rPr lang="cs-CZ" dirty="0"/>
              <a:t>Řešení:</a:t>
            </a:r>
          </a:p>
          <a:p>
            <a:pPr lvl="1"/>
            <a:r>
              <a:rPr lang="cs-CZ" dirty="0"/>
              <a:t>Kdokoliv může vytvořit</a:t>
            </a:r>
            <a:r>
              <a:rPr lang="cs-CZ" baseline="0" dirty="0"/>
              <a:t> pull request do libovolného kódu</a:t>
            </a:r>
            <a:endParaRPr lang="cs-CZ" dirty="0"/>
          </a:p>
          <a:p>
            <a:pPr lvl="1"/>
            <a:r>
              <a:rPr lang="cs-CZ" dirty="0"/>
              <a:t>Zavést roli „component owner“ a „maintainer“:</a:t>
            </a:r>
          </a:p>
          <a:p>
            <a:pPr lvl="2"/>
            <a:r>
              <a:rPr lang="cs-CZ" sz="2400" baseline="0" dirty="0"/>
              <a:t>dohlíží (nemusí schvalovat) na všechna review</a:t>
            </a:r>
          </a:p>
          <a:p>
            <a:pPr lvl="2"/>
            <a:r>
              <a:rPr lang="cs-CZ" sz="2400" baseline="0" dirty="0"/>
              <a:t>Má právo </a:t>
            </a:r>
            <a:r>
              <a:rPr lang="cs-CZ" sz="2400" b="1" baseline="0" dirty="0"/>
              <a:t>zamítnout </a:t>
            </a:r>
            <a:r>
              <a:rPr lang="cs-CZ" sz="2400" baseline="0" dirty="0"/>
              <a:t>pull request!</a:t>
            </a:r>
          </a:p>
          <a:p>
            <a:pPr lvl="1"/>
            <a:r>
              <a:rPr lang="cs-CZ" baseline="0" dirty="0"/>
              <a:t>Zodpovídá za kvalitu a technical debt komponenty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440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607CE-2E2D-428A-9676-1825E6D0A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0"/>
            <a:ext cx="10998200" cy="1325563"/>
          </a:xfrm>
        </p:spPr>
        <p:txBody>
          <a:bodyPr/>
          <a:lstStyle/>
          <a:p>
            <a:r>
              <a:rPr lang="cs-CZ" dirty="0"/>
              <a:t>Zlepšovák 6.</a:t>
            </a:r>
            <a:r>
              <a:rPr lang="cs-CZ" baseline="0" dirty="0"/>
              <a:t> – Automatizované integrační testy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0CAAF-CA50-4B02-9F2D-E210D752B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148" y="1235759"/>
            <a:ext cx="9301480" cy="2563495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/>
              <a:t>Problém:</a:t>
            </a:r>
            <a:r>
              <a:rPr lang="cs-CZ" baseline="0" dirty="0"/>
              <a:t> </a:t>
            </a:r>
          </a:p>
          <a:p>
            <a:pPr lvl="1"/>
            <a:r>
              <a:rPr lang="cs-CZ" baseline="0" dirty="0"/>
              <a:t>Velké množství regresních a integračních testů</a:t>
            </a:r>
          </a:p>
          <a:p>
            <a:pPr lvl="1"/>
            <a:r>
              <a:rPr lang="cs-CZ" baseline="0" dirty="0"/>
              <a:t>Dlouhá doba testování (regrese) před releasem</a:t>
            </a:r>
          </a:p>
          <a:p>
            <a:pPr lvl="0"/>
            <a:r>
              <a:rPr lang="cs-CZ" dirty="0"/>
              <a:t>Řešení:</a:t>
            </a:r>
          </a:p>
          <a:p>
            <a:pPr lvl="1"/>
            <a:r>
              <a:rPr lang="cs-CZ" dirty="0"/>
              <a:t>Každá komponenta má své testy </a:t>
            </a:r>
            <a:r>
              <a:rPr lang="cs-CZ" b="1" dirty="0"/>
              <a:t>definující její API</a:t>
            </a:r>
          </a:p>
          <a:p>
            <a:pPr lvl="1"/>
            <a:r>
              <a:rPr lang="cs-CZ" dirty="0"/>
              <a:t>Pouštět integrační testy s každým buildem</a:t>
            </a:r>
          </a:p>
          <a:p>
            <a:pPr lvl="1"/>
            <a:r>
              <a:rPr lang="cs-CZ" dirty="0"/>
              <a:t>Release</a:t>
            </a:r>
            <a:r>
              <a:rPr lang="cs-CZ" baseline="0" dirty="0"/>
              <a:t> produktu obsahuje automatizované integrační testy</a:t>
            </a:r>
            <a:endParaRPr lang="cs-CZ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4E4AF5D-1D20-4CB8-B18B-D2D2169CDB2A}"/>
              </a:ext>
            </a:extLst>
          </p:cNvPr>
          <p:cNvGrpSpPr/>
          <p:nvPr/>
        </p:nvGrpSpPr>
        <p:grpSpPr>
          <a:xfrm>
            <a:off x="1153021" y="4095399"/>
            <a:ext cx="8005407" cy="646331"/>
            <a:chOff x="768011" y="3881852"/>
            <a:chExt cx="8005407" cy="64633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E3A29DB-88E0-44D4-919E-640794CAD299}"/>
                </a:ext>
              </a:extLst>
            </p:cNvPr>
            <p:cNvSpPr txBox="1"/>
            <p:nvPr/>
          </p:nvSpPr>
          <p:spPr>
            <a:xfrm>
              <a:off x="768011" y="3881852"/>
              <a:ext cx="1477777" cy="646331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cs-CZ" dirty="0"/>
                <a:t>Build</a:t>
              </a:r>
              <a:br>
                <a:rPr lang="cs-CZ" dirty="0"/>
              </a:br>
              <a:r>
                <a:rPr lang="cs-CZ" dirty="0"/>
                <a:t>Component A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634D591-27D2-45E6-871B-AC09B0D37196}"/>
                </a:ext>
              </a:extLst>
            </p:cNvPr>
            <p:cNvSpPr txBox="1"/>
            <p:nvPr/>
          </p:nvSpPr>
          <p:spPr>
            <a:xfrm>
              <a:off x="2877460" y="3881852"/>
              <a:ext cx="1469762" cy="646331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cs-CZ" dirty="0"/>
                <a:t>Build</a:t>
              </a:r>
            </a:p>
            <a:p>
              <a:pPr algn="ctr"/>
              <a:r>
                <a:rPr lang="cs-CZ" dirty="0"/>
                <a:t>Component B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15626B1-B47F-4E85-ADF9-06875EE9E069}"/>
                </a:ext>
              </a:extLst>
            </p:cNvPr>
            <p:cNvSpPr txBox="1"/>
            <p:nvPr/>
          </p:nvSpPr>
          <p:spPr>
            <a:xfrm>
              <a:off x="4978894" y="3881852"/>
              <a:ext cx="1715020" cy="646331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cs-CZ" dirty="0"/>
                <a:t>Integration tests</a:t>
              </a:r>
              <a:br>
                <a:rPr lang="cs-CZ" dirty="0"/>
              </a:br>
              <a:r>
                <a:rPr lang="cs-CZ" dirty="0"/>
                <a:t>for A and B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F97F933-2C84-4251-9805-6D4A42BA1EDF}"/>
                </a:ext>
              </a:extLst>
            </p:cNvPr>
            <p:cNvSpPr txBox="1"/>
            <p:nvPr/>
          </p:nvSpPr>
          <p:spPr>
            <a:xfrm>
              <a:off x="7325586" y="3881852"/>
              <a:ext cx="1447832" cy="646331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cs-CZ" dirty="0"/>
                <a:t>Mark A and B</a:t>
              </a:r>
              <a:br>
                <a:rPr lang="cs-CZ" dirty="0"/>
              </a:br>
              <a:r>
                <a:rPr lang="cs-CZ" dirty="0"/>
                <a:t>as Stable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C822FED-F505-4F09-A3F9-A39B77A05F1E}"/>
                </a:ext>
              </a:extLst>
            </p:cNvPr>
            <p:cNvCxnSpPr>
              <a:stCxn id="4" idx="3"/>
              <a:endCxn id="5" idx="1"/>
            </p:cNvCxnSpPr>
            <p:nvPr/>
          </p:nvCxnSpPr>
          <p:spPr>
            <a:xfrm>
              <a:off x="2245788" y="4205018"/>
              <a:ext cx="631672" cy="0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BA6D1D03-49BC-4BF1-A34F-E3D37CDDB580}"/>
                </a:ext>
              </a:extLst>
            </p:cNvPr>
            <p:cNvCxnSpPr/>
            <p:nvPr/>
          </p:nvCxnSpPr>
          <p:spPr>
            <a:xfrm>
              <a:off x="4347222" y="4205017"/>
              <a:ext cx="631672" cy="0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834F2E41-CF66-41CC-A41B-D9C29D35DC79}"/>
                </a:ext>
              </a:extLst>
            </p:cNvPr>
            <p:cNvCxnSpPr/>
            <p:nvPr/>
          </p:nvCxnSpPr>
          <p:spPr>
            <a:xfrm>
              <a:off x="6693914" y="4211012"/>
              <a:ext cx="631672" cy="0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647E0B1-FDEC-4D45-A269-5154D1A1025E}"/>
              </a:ext>
            </a:extLst>
          </p:cNvPr>
          <p:cNvGrpSpPr/>
          <p:nvPr/>
        </p:nvGrpSpPr>
        <p:grpSpPr>
          <a:xfrm>
            <a:off x="374609" y="5043557"/>
            <a:ext cx="10330325" cy="1103559"/>
            <a:chOff x="374609" y="5043557"/>
            <a:chExt cx="10330325" cy="1103559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49CA49D5-3EF7-4FA6-8263-3B541C7490A1}"/>
                </a:ext>
              </a:extLst>
            </p:cNvPr>
            <p:cNvGrpSpPr/>
            <p:nvPr/>
          </p:nvGrpSpPr>
          <p:grpSpPr>
            <a:xfrm>
              <a:off x="374609" y="5495487"/>
              <a:ext cx="10330325" cy="651629"/>
              <a:chOff x="369270" y="5605093"/>
              <a:chExt cx="10330325" cy="651629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C8C8412-B280-48CA-9BC2-E226CE900A0D}"/>
                  </a:ext>
                </a:extLst>
              </p:cNvPr>
              <p:cNvSpPr txBox="1"/>
              <p:nvPr/>
            </p:nvSpPr>
            <p:spPr>
              <a:xfrm>
                <a:off x="369270" y="5605095"/>
                <a:ext cx="1477777" cy="646331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dirty="0"/>
                  <a:t>Build</a:t>
                </a:r>
                <a:br>
                  <a:rPr lang="cs-CZ" dirty="0"/>
                </a:br>
                <a:r>
                  <a:rPr lang="cs-CZ" dirty="0"/>
                  <a:t>Component A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178A8FA-AAEF-40BE-9D72-00CC9605D07A}"/>
                  </a:ext>
                </a:extLst>
              </p:cNvPr>
              <p:cNvSpPr txBox="1"/>
              <p:nvPr/>
            </p:nvSpPr>
            <p:spPr>
              <a:xfrm>
                <a:off x="5643751" y="5605093"/>
                <a:ext cx="1469762" cy="646331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dirty="0"/>
                  <a:t>Build</a:t>
                </a:r>
              </a:p>
              <a:p>
                <a:pPr algn="ctr"/>
                <a:r>
                  <a:rPr lang="cs-CZ" dirty="0"/>
                  <a:t>Component B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6F56ABE-EF06-417A-AA84-A316FAC593B3}"/>
                  </a:ext>
                </a:extLst>
              </p:cNvPr>
              <p:cNvSpPr txBox="1"/>
              <p:nvPr/>
            </p:nvSpPr>
            <p:spPr>
              <a:xfrm>
                <a:off x="7662367" y="5610391"/>
                <a:ext cx="1469762" cy="646331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dirty="0"/>
                  <a:t>Test</a:t>
                </a:r>
                <a:br>
                  <a:rPr lang="cs-CZ" dirty="0"/>
                </a:br>
                <a:r>
                  <a:rPr lang="cs-CZ" dirty="0"/>
                  <a:t>Component B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F5AEB0C-0A92-4E7D-BC35-9DED1E1C6D82}"/>
                  </a:ext>
                </a:extLst>
              </p:cNvPr>
              <p:cNvSpPr txBox="1"/>
              <p:nvPr/>
            </p:nvSpPr>
            <p:spPr>
              <a:xfrm>
                <a:off x="9680983" y="5610391"/>
                <a:ext cx="1018612" cy="646331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dirty="0"/>
                  <a:t>Mark B</a:t>
                </a:r>
                <a:br>
                  <a:rPr lang="cs-CZ" dirty="0"/>
                </a:br>
                <a:r>
                  <a:rPr lang="cs-CZ" dirty="0"/>
                  <a:t>as Stable</a:t>
                </a:r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970BA165-A449-4E5D-9EEF-C50E6E8D4F17}"/>
                  </a:ext>
                </a:extLst>
              </p:cNvPr>
              <p:cNvCxnSpPr>
                <a:stCxn id="14" idx="3"/>
                <a:endCxn id="21" idx="1"/>
              </p:cNvCxnSpPr>
              <p:nvPr/>
            </p:nvCxnSpPr>
            <p:spPr>
              <a:xfrm>
                <a:off x="1847047" y="5928261"/>
                <a:ext cx="360698" cy="1"/>
              </a:xfrm>
              <a:prstGeom prst="straightConnector1">
                <a:avLst/>
              </a:prstGeom>
              <a:ln w="31750"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BA022B68-AF5E-46BB-B92A-2CD057760DF7}"/>
                  </a:ext>
                </a:extLst>
              </p:cNvPr>
              <p:cNvCxnSpPr>
                <a:stCxn id="21" idx="3"/>
                <a:endCxn id="31" idx="1"/>
              </p:cNvCxnSpPr>
              <p:nvPr/>
            </p:nvCxnSpPr>
            <p:spPr>
              <a:xfrm flipV="1">
                <a:off x="3685522" y="5928260"/>
                <a:ext cx="429220" cy="2"/>
              </a:xfrm>
              <a:prstGeom prst="straightConnector1">
                <a:avLst/>
              </a:prstGeom>
              <a:ln w="31750"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8630C7A4-5B27-48AE-8BEE-4F33A821ADF6}"/>
                  </a:ext>
                </a:extLst>
              </p:cNvPr>
              <p:cNvCxnSpPr>
                <a:stCxn id="16" idx="3"/>
                <a:endCxn id="17" idx="1"/>
              </p:cNvCxnSpPr>
              <p:nvPr/>
            </p:nvCxnSpPr>
            <p:spPr>
              <a:xfrm>
                <a:off x="9132129" y="5933557"/>
                <a:ext cx="548854" cy="0"/>
              </a:xfrm>
              <a:prstGeom prst="straightConnector1">
                <a:avLst/>
              </a:prstGeom>
              <a:ln w="31750"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DCFA6C2-F8E9-419D-89EE-E88443BE6CBD}"/>
                  </a:ext>
                </a:extLst>
              </p:cNvPr>
              <p:cNvSpPr txBox="1"/>
              <p:nvPr/>
            </p:nvSpPr>
            <p:spPr>
              <a:xfrm>
                <a:off x="2207745" y="5605096"/>
                <a:ext cx="1477777" cy="646331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dirty="0"/>
                  <a:t>Test</a:t>
                </a:r>
                <a:br>
                  <a:rPr lang="cs-CZ" dirty="0"/>
                </a:br>
                <a:r>
                  <a:rPr lang="cs-CZ" dirty="0"/>
                  <a:t>Component A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5A17140-5F22-4DCE-8EC8-41365565B84D}"/>
                  </a:ext>
                </a:extLst>
              </p:cNvPr>
              <p:cNvSpPr txBox="1"/>
              <p:nvPr/>
            </p:nvSpPr>
            <p:spPr>
              <a:xfrm>
                <a:off x="4114742" y="5605094"/>
                <a:ext cx="1018612" cy="646331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dirty="0"/>
                  <a:t>Mark A</a:t>
                </a:r>
                <a:br>
                  <a:rPr lang="cs-CZ" dirty="0"/>
                </a:br>
                <a:r>
                  <a:rPr lang="cs-CZ" dirty="0"/>
                  <a:t>as Stable</a:t>
                </a:r>
              </a:p>
            </p:txBody>
          </p: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49993C1D-7BFE-4DCC-8F5B-954D7BAE899B}"/>
                  </a:ext>
                </a:extLst>
              </p:cNvPr>
              <p:cNvCxnSpPr>
                <a:stCxn id="31" idx="3"/>
                <a:endCxn id="15" idx="1"/>
              </p:cNvCxnSpPr>
              <p:nvPr/>
            </p:nvCxnSpPr>
            <p:spPr>
              <a:xfrm flipV="1">
                <a:off x="5133354" y="5928259"/>
                <a:ext cx="510397" cy="1"/>
              </a:xfrm>
              <a:prstGeom prst="straightConnector1">
                <a:avLst/>
              </a:prstGeom>
              <a:ln w="31750"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4DB8F1E7-3D31-4F93-9376-63D8EC935F67}"/>
                  </a:ext>
                </a:extLst>
              </p:cNvPr>
              <p:cNvCxnSpPr>
                <a:stCxn id="15" idx="3"/>
                <a:endCxn id="16" idx="1"/>
              </p:cNvCxnSpPr>
              <p:nvPr/>
            </p:nvCxnSpPr>
            <p:spPr>
              <a:xfrm>
                <a:off x="7113513" y="5928259"/>
                <a:ext cx="548854" cy="5298"/>
              </a:xfrm>
              <a:prstGeom prst="straightConnector1">
                <a:avLst/>
              </a:prstGeom>
              <a:ln w="31750"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291EDA9-E246-40AA-9CF8-B673AD508B59}"/>
                </a:ext>
              </a:extLst>
            </p:cNvPr>
            <p:cNvSpPr txBox="1"/>
            <p:nvPr/>
          </p:nvSpPr>
          <p:spPr>
            <a:xfrm>
              <a:off x="721268" y="5043557"/>
              <a:ext cx="8635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Řešení: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180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5C2BE-C42F-4949-93FD-62010CB52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440" y="0"/>
            <a:ext cx="10515600" cy="1325563"/>
          </a:xfrm>
        </p:spPr>
        <p:txBody>
          <a:bodyPr/>
          <a:lstStyle/>
          <a:p>
            <a:r>
              <a:rPr lang="cs-CZ" dirty="0"/>
              <a:t>Souhrn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D3F75-2991-4BB5-949C-4F2F2AD1C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440" y="1348105"/>
            <a:ext cx="10515600" cy="4920348"/>
          </a:xfrm>
        </p:spPr>
        <p:txBody>
          <a:bodyPr>
            <a:normAutofit/>
          </a:bodyPr>
          <a:lstStyle/>
          <a:p>
            <a:r>
              <a:rPr lang="cs-CZ" dirty="0"/>
              <a:t>Pomocí:</a:t>
            </a:r>
          </a:p>
          <a:p>
            <a:pPr lvl="1"/>
            <a:r>
              <a:rPr lang="cs-CZ" dirty="0"/>
              <a:t>Branching strategie</a:t>
            </a:r>
          </a:p>
          <a:p>
            <a:pPr lvl="1"/>
            <a:r>
              <a:rPr lang="cs-CZ" dirty="0"/>
              <a:t>Feature toggles</a:t>
            </a:r>
          </a:p>
          <a:p>
            <a:pPr lvl="1"/>
            <a:r>
              <a:rPr lang="cs-CZ" dirty="0"/>
              <a:t>Semantic versioning</a:t>
            </a:r>
          </a:p>
          <a:p>
            <a:pPr lvl="1"/>
            <a:r>
              <a:rPr lang="cs-CZ" dirty="0"/>
              <a:t>Infrastracture as a code</a:t>
            </a:r>
          </a:p>
          <a:p>
            <a:pPr lvl="1"/>
            <a:r>
              <a:rPr lang="cs-CZ" dirty="0"/>
              <a:t>Automatizace</a:t>
            </a:r>
            <a:r>
              <a:rPr lang="cs-CZ" baseline="0" dirty="0"/>
              <a:t> všeho</a:t>
            </a:r>
          </a:p>
          <a:p>
            <a:pPr lvl="1"/>
            <a:r>
              <a:rPr lang="cs-CZ" dirty="0"/>
              <a:t>Continuous integration</a:t>
            </a:r>
            <a:endParaRPr lang="cs-CZ" baseline="0" dirty="0"/>
          </a:p>
          <a:p>
            <a:pPr lvl="1"/>
            <a:r>
              <a:rPr lang="cs-CZ" baseline="0" dirty="0"/>
              <a:t>Contribution modelu</a:t>
            </a:r>
          </a:p>
          <a:p>
            <a:pPr lvl="0"/>
            <a:r>
              <a:rPr lang="cs-CZ" dirty="0"/>
              <a:t>Docílíme:</a:t>
            </a:r>
          </a:p>
          <a:p>
            <a:pPr lvl="1"/>
            <a:r>
              <a:rPr lang="cs-CZ" dirty="0"/>
              <a:t>Vyšší stability buildů</a:t>
            </a:r>
          </a:p>
          <a:p>
            <a:pPr lvl="1"/>
            <a:r>
              <a:rPr lang="cs-CZ" dirty="0"/>
              <a:t>Rychlejších</a:t>
            </a:r>
            <a:r>
              <a:rPr lang="cs-CZ" baseline="0" dirty="0"/>
              <a:t> release cyklů –prakticky kdykoliv</a:t>
            </a:r>
          </a:p>
          <a:p>
            <a:pPr lvl="1"/>
            <a:r>
              <a:rPr lang="cs-CZ" baseline="0" dirty="0"/>
              <a:t>Možnosti rychle vyměnit libovolnou externí komponentu</a:t>
            </a:r>
          </a:p>
          <a:p>
            <a:pPr lvl="1"/>
            <a:r>
              <a:rPr lang="cs-CZ"/>
              <a:t>Minimalizace regresních bugů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4910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3A80A-0A9E-42D8-906E-7913E4B81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 – Firma je úspěšná</a:t>
            </a:r>
            <a:r>
              <a:rPr lang="cs-CZ" baseline="0" dirty="0"/>
              <a:t> i nadále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A35BA-C232-4557-8694-BF0C757BD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Veškerá podobnost s existující firmou je čistě náhodná!</a:t>
            </a:r>
          </a:p>
          <a:p>
            <a:r>
              <a:rPr lang="cs-CZ" dirty="0"/>
              <a:t>Firma</a:t>
            </a:r>
            <a:r>
              <a:rPr lang="cs-CZ" baseline="0" dirty="0"/>
              <a:t> je fiktivní a ukazuje souhrn zkušeností několika firem</a:t>
            </a:r>
          </a:p>
          <a:p>
            <a:r>
              <a:rPr lang="cs-CZ" baseline="0" dirty="0"/>
              <a:t>.Net vývojáři, učte se od Linuxového světa</a:t>
            </a:r>
            <a:br>
              <a:rPr lang="cs-CZ" baseline="0" dirty="0"/>
            </a:br>
            <a:r>
              <a:rPr lang="cs-CZ" baseline="0" dirty="0"/>
              <a:t>=&gt; Neobjevujme</a:t>
            </a:r>
            <a:r>
              <a:rPr lang="cs-CZ" dirty="0"/>
              <a:t> již objevené</a:t>
            </a:r>
          </a:p>
          <a:p>
            <a:r>
              <a:rPr lang="cs-CZ" baseline="0" dirty="0"/>
              <a:t>Rozbíjejte a refaktorujte monolitická řešení raději dříve než později</a:t>
            </a:r>
            <a:br>
              <a:rPr lang="cs-CZ" baseline="0" dirty="0"/>
            </a:br>
            <a:r>
              <a:rPr lang="cs-CZ" baseline="0" dirty="0"/>
              <a:t>(velký problém jde vždy rozbít na spoustu menších)</a:t>
            </a:r>
          </a:p>
          <a:p>
            <a:r>
              <a:rPr lang="cs-CZ" dirty="0"/>
              <a:t>Automatizujte všechno </a:t>
            </a:r>
            <a:br>
              <a:rPr lang="cs-CZ" dirty="0"/>
            </a:br>
            <a:r>
              <a:rPr lang="cs-CZ" dirty="0"/>
              <a:t>(instalaci, testy, upgrade komponent, integrace, kontroly kvality)</a:t>
            </a:r>
            <a:endParaRPr lang="cs-CZ" baseline="0" dirty="0"/>
          </a:p>
        </p:txBody>
      </p:sp>
    </p:spTree>
    <p:extLst>
      <p:ext uri="{BB962C8B-B14F-4D97-AF65-F5344CB8AC3E}">
        <p14:creationId xmlns:p14="http://schemas.microsoft.com/office/powerpoint/2010/main" val="615721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812" y="2829170"/>
            <a:ext cx="3345262" cy="32781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Solar</a:t>
            </a:r>
            <a:r>
              <a:rPr lang="en-US" dirty="0"/>
              <a:t>w</a:t>
            </a:r>
            <a:r>
              <a:rPr lang="cs-CZ" dirty="0"/>
              <a:t>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5704" y="1323475"/>
            <a:ext cx="8373593" cy="4870986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buFont typeface="Lucida Grande" charset="0"/>
              <a:buChar char="»"/>
              <a:defRPr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30+ </a:t>
            </a:r>
            <a:r>
              <a:rPr lang="cs-CZ" dirty="0">
                <a:solidFill>
                  <a:schemeClr val="tx1"/>
                </a:solidFill>
                <a:ea typeface="ＭＳ Ｐゴシック" pitchFamily="34" charset="-128"/>
              </a:rPr>
              <a:t>produktů pro </a:t>
            </a: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IT Management</a:t>
            </a:r>
          </a:p>
          <a:p>
            <a:pPr fontAlgn="base">
              <a:spcAft>
                <a:spcPct val="0"/>
              </a:spcAft>
              <a:buFont typeface="Lucida Grande" charset="0"/>
              <a:buChar char="»"/>
              <a:defRPr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Microsoft stack: C#, MS SQL, AngularJS</a:t>
            </a:r>
            <a:endParaRPr lang="cs-CZ" dirty="0">
              <a:solidFill>
                <a:schemeClr val="tx1"/>
              </a:solidFill>
              <a:ea typeface="ＭＳ Ｐゴシック" pitchFamily="34" charset="-128"/>
            </a:endParaRPr>
          </a:p>
          <a:p>
            <a:pPr fontAlgn="base">
              <a:spcAft>
                <a:spcPct val="0"/>
              </a:spcAft>
              <a:buFont typeface="Lucida Grande" charset="0"/>
              <a:buChar char="»"/>
              <a:defRPr/>
            </a:pPr>
            <a:r>
              <a:rPr lang="cs-CZ" dirty="0">
                <a:solidFill>
                  <a:schemeClr val="tx1"/>
                </a:solidFill>
                <a:ea typeface="ＭＳ Ｐゴシック" pitchFamily="34" charset="-128"/>
              </a:rPr>
              <a:t>Non MS: Python, Java, Linux</a:t>
            </a: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fontAlgn="base">
              <a:spcAft>
                <a:spcPct val="0"/>
              </a:spcAft>
              <a:buFont typeface="Lucida Grande" charset="0"/>
              <a:buChar char="»"/>
              <a:defRPr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Brno office – </a:t>
            </a:r>
            <a:r>
              <a:rPr lang="en-US" dirty="0" err="1">
                <a:solidFill>
                  <a:schemeClr val="tx1"/>
                </a:solidFill>
                <a:ea typeface="ＭＳ Ｐゴシック" pitchFamily="34" charset="-128"/>
              </a:rPr>
              <a:t>Solarwinds</a:t>
            </a: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R&amp;D center</a:t>
            </a:r>
          </a:p>
          <a:p>
            <a:pPr>
              <a:defRPr/>
            </a:pPr>
            <a:r>
              <a:rPr lang="cs-CZ" dirty="0">
                <a:solidFill>
                  <a:schemeClr val="tx1"/>
                </a:solidFill>
                <a:hlinkClick r:id="rId3"/>
              </a:rPr>
              <a:t>https://www.solarwindsmeetup.com/</a:t>
            </a:r>
            <a:endParaRPr lang="cs-CZ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cs-CZ" dirty="0">
                <a:solidFill>
                  <a:schemeClr val="tx1"/>
                </a:solidFill>
              </a:rPr>
              <a:t>Pozice</a:t>
            </a:r>
          </a:p>
          <a:p>
            <a:pPr lvl="1">
              <a:defRPr/>
            </a:pPr>
            <a:r>
              <a:rPr lang="en-US" dirty="0">
                <a:hlinkClick r:id="rId4"/>
              </a:rPr>
              <a:t>http://solarwinds.jobs/</a:t>
            </a:r>
          </a:p>
          <a:p>
            <a:pPr>
              <a:defRPr/>
            </a:pPr>
            <a:r>
              <a:rPr lang="cs-CZ" dirty="0">
                <a:solidFill>
                  <a:schemeClr val="tx1"/>
                </a:solidFill>
              </a:rPr>
              <a:t>Navštivte náš stánek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2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1C0E0-FEE5-421C-9571-104AEF3C0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</a:t>
            </a:r>
            <a:r>
              <a:rPr lang="cs-CZ" baseline="0" dirty="0"/>
              <a:t> firmy Hračičky s.r.o.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4C1F4-9069-4196-BB1A-1FA806E61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10 let úspěšně na trhu</a:t>
            </a:r>
          </a:p>
          <a:p>
            <a:r>
              <a:rPr lang="cs-CZ" dirty="0"/>
              <a:t>20+ projektů</a:t>
            </a:r>
          </a:p>
          <a:p>
            <a:r>
              <a:rPr lang="cs-CZ" dirty="0"/>
              <a:t>Neustálý růst</a:t>
            </a:r>
            <a:r>
              <a:rPr lang="cs-CZ" baseline="0" dirty="0"/>
              <a:t> a nábor nových vývojářů (100+)</a:t>
            </a:r>
          </a:p>
          <a:p>
            <a:r>
              <a:rPr lang="cs-CZ" dirty="0"/>
              <a:t>Většina produktů Asp .Net web forms</a:t>
            </a:r>
          </a:p>
          <a:p>
            <a:r>
              <a:rPr lang="cs-CZ" baseline="0" dirty="0"/>
              <a:t>Source control -</a:t>
            </a:r>
            <a:r>
              <a:rPr lang="cs-CZ" dirty="0"/>
              <a:t> TFS</a:t>
            </a:r>
            <a:endParaRPr lang="cs-CZ" baseline="0" dirty="0"/>
          </a:p>
          <a:p>
            <a:r>
              <a:rPr lang="cs-CZ" dirty="0"/>
              <a:t>Mladý tým</a:t>
            </a:r>
          </a:p>
          <a:p>
            <a:r>
              <a:rPr lang="cs-CZ" dirty="0"/>
              <a:t>Nastaveny kontroly kvality formou automatizovaných testů</a:t>
            </a:r>
            <a:br>
              <a:rPr lang="cs-CZ" dirty="0"/>
            </a:br>
            <a:r>
              <a:rPr lang="cs-CZ" dirty="0"/>
              <a:t>a continuous integration</a:t>
            </a:r>
          </a:p>
        </p:txBody>
      </p:sp>
    </p:spTree>
    <p:extLst>
      <p:ext uri="{BB962C8B-B14F-4D97-AF65-F5344CB8AC3E}">
        <p14:creationId xmlns:p14="http://schemas.microsoft.com/office/powerpoint/2010/main" val="292853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E7602-BBEC-41BC-8D27-AF65BC0A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Problémy</a:t>
            </a:r>
            <a:r>
              <a:rPr lang="cs-CZ" baseline="0" dirty="0"/>
              <a:t> firmy (viditelné)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68A45-B975-419E-9A82-E204637BD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aseline="0" dirty="0"/>
              <a:t>Hromadící se technologický dluh zastarávajících technologií (např. webforms)</a:t>
            </a:r>
          </a:p>
          <a:p>
            <a:pPr lvl="0"/>
            <a:r>
              <a:rPr lang="cs-CZ" baseline="0" dirty="0"/>
              <a:t>Nikdo nemá know how o celých produktech (pouze o částech)</a:t>
            </a:r>
          </a:p>
          <a:p>
            <a:pPr lvl="0"/>
            <a:r>
              <a:rPr lang="cs-CZ" dirty="0"/>
              <a:t>Již detekována opakovaná implementace tohotéž</a:t>
            </a:r>
            <a:br>
              <a:rPr lang="cs-CZ" dirty="0"/>
            </a:br>
            <a:r>
              <a:rPr lang="cs-CZ" dirty="0"/>
              <a:t>(kopírování celých částí kódu mezi produkty)</a:t>
            </a:r>
          </a:p>
          <a:p>
            <a:pPr lvl="0"/>
            <a:r>
              <a:rPr lang="cs-CZ" dirty="0"/>
              <a:t>Neustále se prodlužující se doba mezi vydáním následující verze</a:t>
            </a:r>
          </a:p>
          <a:p>
            <a:pPr lvl="0"/>
            <a:r>
              <a:rPr lang="cs-CZ" baseline="0" dirty="0"/>
              <a:t>Většina vývojářů pracuje ve firmě od školy, přichází ze škol </a:t>
            </a:r>
            <a:br>
              <a:rPr lang="cs-CZ" baseline="0" dirty="0"/>
            </a:br>
            <a:r>
              <a:rPr lang="cs-CZ" baseline="0" dirty="0"/>
              <a:t>nebo ze startupů – chybějící zkušenosti</a:t>
            </a:r>
          </a:p>
          <a:p>
            <a:pPr lvl="0"/>
            <a:r>
              <a:rPr lang="cs-CZ" dirty="0"/>
              <a:t>Vývojáři hlásí hodně hodin strávených opravou vývojového prostředí</a:t>
            </a: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601961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EBBD5-8D1F-4712-BA05-5DD7A7D2F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24703"/>
            <a:ext cx="11099800" cy="1010014"/>
          </a:xfrm>
        </p:spPr>
        <p:txBody>
          <a:bodyPr>
            <a:normAutofit fontScale="90000"/>
          </a:bodyPr>
          <a:lstStyle/>
          <a:p>
            <a:r>
              <a:rPr lang="cs-CZ" dirty="0"/>
              <a:t>Ignorované problémy (</a:t>
            </a:r>
            <a:r>
              <a:rPr lang="cs-CZ" strike="sngStrike" dirty="0"/>
              <a:t>neviditelné</a:t>
            </a:r>
            <a:r>
              <a:rPr lang="cs-CZ" dirty="0"/>
              <a:t> nesledované)</a:t>
            </a:r>
            <a:br>
              <a:rPr lang="cs-CZ" dirty="0"/>
            </a:br>
            <a:r>
              <a:rPr lang="cs-CZ" dirty="0"/>
              <a:t>Aneb na co by se manager měl ptát?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6738D-6C43-45D5-863D-EB5C4C754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503947"/>
            <a:ext cx="6197600" cy="5354053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Narůstající</a:t>
            </a:r>
            <a:r>
              <a:rPr lang="cs-CZ" baseline="0" dirty="0"/>
              <a:t> množství integračních</a:t>
            </a:r>
            <a:br>
              <a:rPr lang="cs-CZ" baseline="0" dirty="0"/>
            </a:br>
            <a:r>
              <a:rPr lang="cs-CZ" baseline="0" dirty="0"/>
              <a:t>a regressních buggů:</a:t>
            </a:r>
            <a:br>
              <a:rPr lang="cs-CZ" baseline="0" dirty="0"/>
            </a:br>
            <a:r>
              <a:rPr lang="cs-CZ" baseline="0" dirty="0"/>
              <a:t>50%</a:t>
            </a:r>
            <a:r>
              <a:rPr lang="cs-CZ" dirty="0"/>
              <a:t> všech bugů jsou chyby vzniklé</a:t>
            </a:r>
            <a:br>
              <a:rPr lang="cs-CZ" dirty="0"/>
            </a:br>
            <a:r>
              <a:rPr lang="cs-CZ" dirty="0"/>
              <a:t>změnou v nové verzi</a:t>
            </a:r>
          </a:p>
          <a:p>
            <a:pPr lvl="0"/>
            <a:r>
              <a:rPr lang="cs-CZ" dirty="0"/>
              <a:t>Narůstající doba testování:</a:t>
            </a:r>
            <a:br>
              <a:rPr lang="cs-CZ" dirty="0"/>
            </a:br>
            <a:r>
              <a:rPr lang="cs-CZ" dirty="0"/>
              <a:t>měsíc regresních tetů před releasem,</a:t>
            </a:r>
            <a:br>
              <a:rPr lang="cs-CZ" dirty="0"/>
            </a:br>
            <a:r>
              <a:rPr lang="cs-CZ" dirty="0"/>
              <a:t>tisíc manuálních testů</a:t>
            </a:r>
          </a:p>
          <a:p>
            <a:pPr lvl="0"/>
            <a:r>
              <a:rPr lang="cs-CZ" dirty="0"/>
              <a:t>Narůstající doba continuous integration:</a:t>
            </a:r>
            <a:br>
              <a:rPr lang="cs-CZ" dirty="0"/>
            </a:br>
            <a:r>
              <a:rPr lang="cs-CZ" dirty="0"/>
              <a:t>build 2hodiny, testy 26 hodin</a:t>
            </a:r>
          </a:p>
          <a:p>
            <a:pPr lvl="0"/>
            <a:r>
              <a:rPr lang="cs-CZ" dirty="0"/>
              <a:t>Klesající success rate u buildů:</a:t>
            </a:r>
            <a:br>
              <a:rPr lang="cs-CZ" dirty="0"/>
            </a:br>
            <a:r>
              <a:rPr lang="cs-CZ" dirty="0"/>
              <a:t>pouze 50% buildů je úspěšných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D2DB74-5C25-4861-AD18-BD41DCB6C4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192" y="1350265"/>
            <a:ext cx="6833206" cy="27560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D08E78-B960-4B30-B2E6-B923F12AE0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192" y="4302653"/>
            <a:ext cx="6896698" cy="2560542"/>
          </a:xfrm>
          <a:prstGeom prst="rect">
            <a:avLst/>
          </a:prstGeom>
          <a:ln w="25400">
            <a:noFill/>
          </a:ln>
        </p:spPr>
      </p:pic>
    </p:spTree>
    <p:extLst>
      <p:ext uri="{BB962C8B-B14F-4D97-AF65-F5344CB8AC3E}">
        <p14:creationId xmlns:p14="http://schemas.microsoft.com/office/powerpoint/2010/main" val="1916644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145D1-9600-4CFA-A606-7ABCCB1B5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433" y="-92726"/>
            <a:ext cx="6629400" cy="1325563"/>
          </a:xfrm>
        </p:spPr>
        <p:txBody>
          <a:bodyPr/>
          <a:lstStyle/>
          <a:p>
            <a:r>
              <a:rPr lang="en-US" dirty="0" err="1"/>
              <a:t>Zlep</a:t>
            </a:r>
            <a:r>
              <a:rPr lang="cs-CZ" dirty="0"/>
              <a:t>šovák</a:t>
            </a:r>
            <a:r>
              <a:rPr lang="cs-CZ" baseline="0" dirty="0"/>
              <a:t> 1. – Přejít na GIT</a:t>
            </a:r>
            <a:endParaRPr lang="cs-CZ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6544CC-04F8-44C2-9269-3AA3237DAE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98" y="1232837"/>
            <a:ext cx="6739135" cy="3131133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906244C-7E50-4277-AB22-87FE558A7688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4246035"/>
            <a:ext cx="7255042" cy="288699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cs-CZ" b="0" dirty="0"/>
              <a:t>Problém:</a:t>
            </a:r>
            <a:r>
              <a:rPr lang="cs-CZ" b="0" baseline="0" dirty="0"/>
              <a:t> Velké množství padajících buildů</a:t>
            </a:r>
            <a:endParaRPr lang="cs-CZ" b="0" dirty="0"/>
          </a:p>
          <a:p>
            <a:r>
              <a:rPr lang="cs-CZ" b="1" dirty="0"/>
              <a:t>Přínos není GIT, ale branchovací strategie</a:t>
            </a:r>
            <a:br>
              <a:rPr lang="en-US" b="1" dirty="0"/>
            </a:br>
            <a:r>
              <a:rPr lang="en-US" b="1" dirty="0"/>
              <a:t>=&gt; </a:t>
            </a:r>
            <a:r>
              <a:rPr lang="cs-CZ" b="1" dirty="0"/>
              <a:t>žádné dlouho žijící branche</a:t>
            </a:r>
          </a:p>
          <a:p>
            <a:r>
              <a:rPr lang="cs-CZ" b="0" dirty="0"/>
              <a:t>Hodně</a:t>
            </a:r>
            <a:r>
              <a:rPr lang="cs-CZ" b="0" baseline="0" dirty="0"/>
              <a:t> malých repozitářů nebo jeden velký (google)?</a:t>
            </a:r>
            <a:br>
              <a:rPr lang="cs-CZ" b="0" baseline="0" dirty="0"/>
            </a:br>
            <a:r>
              <a:rPr lang="cs-CZ" b="0" baseline="0" dirty="0"/>
              <a:t>U hodně malých nejde udělat změna najednou</a:t>
            </a:r>
            <a:br>
              <a:rPr lang="cs-CZ" b="0" baseline="0" dirty="0"/>
            </a:br>
            <a:r>
              <a:rPr lang="cs-CZ" b="0" baseline="0" dirty="0"/>
              <a:t>pro všechny produkty</a:t>
            </a:r>
            <a:endParaRPr lang="cs-CZ" b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6FF3BF-577D-4474-8395-22A7F81B3E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481" y="0"/>
            <a:ext cx="47250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62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F0D53-7FFC-437F-8B78-7DC29EA7F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640" y="0"/>
            <a:ext cx="10515600" cy="1325563"/>
          </a:xfrm>
        </p:spPr>
        <p:txBody>
          <a:bodyPr/>
          <a:lstStyle/>
          <a:p>
            <a:r>
              <a:rPr lang="cs-CZ" baseline="0" dirty="0"/>
              <a:t>Zlepšovák 2. – Velký</a:t>
            </a:r>
            <a:r>
              <a:rPr lang="cs-CZ" dirty="0"/>
              <a:t> refaktoring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29AF9-5182-43ED-B876-B1C1D23E6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9259" y="1283530"/>
            <a:ext cx="7042111" cy="5490590"/>
          </a:xfrm>
        </p:spPr>
        <p:txBody>
          <a:bodyPr>
            <a:normAutofit/>
          </a:bodyPr>
          <a:lstStyle/>
          <a:p>
            <a:r>
              <a:rPr lang="cs-CZ" dirty="0"/>
              <a:t>Problém: Dlouho trvající build</a:t>
            </a:r>
          </a:p>
          <a:p>
            <a:r>
              <a:rPr lang="cs-CZ" dirty="0"/>
              <a:t>Neúspěšný pokus:</a:t>
            </a:r>
          </a:p>
          <a:p>
            <a:pPr lvl="1"/>
            <a:r>
              <a:rPr lang="cs-CZ" dirty="0"/>
              <a:t>Velký refaktoring - rozbít</a:t>
            </a:r>
            <a:r>
              <a:rPr lang="cs-CZ" baseline="0" dirty="0"/>
              <a:t> solution na menší části</a:t>
            </a:r>
          </a:p>
          <a:p>
            <a:pPr lvl="1"/>
            <a:r>
              <a:rPr lang="cs-CZ" dirty="0"/>
              <a:t>Držet jeden velký solution soubor (rules them all)</a:t>
            </a:r>
            <a:endParaRPr lang="cs-CZ" baseline="0" dirty="0"/>
          </a:p>
          <a:p>
            <a:pPr lvl="1"/>
            <a:r>
              <a:rPr lang="cs-CZ" baseline="0" dirty="0"/>
              <a:t>Integrační testy pouštět pouze jednou denně</a:t>
            </a:r>
          </a:p>
          <a:p>
            <a:pPr lvl="1"/>
            <a:r>
              <a:rPr lang="cs-CZ" dirty="0"/>
              <a:t>Po</a:t>
            </a:r>
            <a:r>
              <a:rPr lang="cs-CZ" baseline="0" dirty="0"/>
              <a:t> půl roce refaktoring stále není hotový</a:t>
            </a:r>
          </a:p>
          <a:p>
            <a:pPr lvl="1"/>
            <a:r>
              <a:rPr lang="cs-CZ" dirty="0"/>
              <a:t>Veký refaktoring a „from scratch“ obvykle selže</a:t>
            </a:r>
            <a:endParaRPr lang="cs-CZ" baseline="0" dirty="0"/>
          </a:p>
          <a:p>
            <a:pPr lvl="1"/>
            <a:r>
              <a:rPr lang="cs-CZ" baseline="0" dirty="0"/>
              <a:t>Stabilita integračních testů se zhoršila</a:t>
            </a:r>
            <a:endParaRPr lang="cs-CZ" dirty="0"/>
          </a:p>
          <a:p>
            <a:pPr marL="1797050" indent="-184150"/>
            <a:r>
              <a:rPr lang="cs-CZ" dirty="0"/>
              <a:t>Řešení:</a:t>
            </a:r>
          </a:p>
          <a:p>
            <a:pPr marL="2151063" lvl="1" indent="-182563"/>
            <a:r>
              <a:rPr lang="cs-CZ" dirty="0"/>
              <a:t>Používat feature toggles</a:t>
            </a:r>
          </a:p>
          <a:p>
            <a:pPr marL="2151063" lvl="1" indent="-182563"/>
            <a:r>
              <a:rPr lang="cs-CZ" dirty="0"/>
              <a:t>Vyříznout jeden logický celek</a:t>
            </a:r>
            <a:br>
              <a:rPr lang="cs-CZ" dirty="0"/>
            </a:br>
            <a:r>
              <a:rPr lang="cs-CZ" dirty="0"/>
              <a:t>do nové komponety</a:t>
            </a:r>
          </a:p>
          <a:p>
            <a:pPr marL="2151063" lvl="1" indent="-182563"/>
            <a:r>
              <a:rPr lang="cs-CZ" dirty="0"/>
              <a:t>Otočit závislost a definovat </a:t>
            </a:r>
            <a:br>
              <a:rPr lang="cs-CZ" dirty="0"/>
            </a:br>
            <a:r>
              <a:rPr lang="cs-CZ" dirty="0"/>
              <a:t>samostatný release cyklus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548676C-A78A-4A76-9C38-BB83A643201C}"/>
              </a:ext>
            </a:extLst>
          </p:cNvPr>
          <p:cNvGrpSpPr/>
          <p:nvPr/>
        </p:nvGrpSpPr>
        <p:grpSpPr>
          <a:xfrm>
            <a:off x="300533" y="1098864"/>
            <a:ext cx="2148217" cy="2274332"/>
            <a:chOff x="795354" y="4075744"/>
            <a:chExt cx="2148217" cy="2274332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2B7F9562-3934-4C85-92D7-3E5BCE915E69}"/>
                </a:ext>
              </a:extLst>
            </p:cNvPr>
            <p:cNvCxnSpPr/>
            <p:nvPr/>
          </p:nvCxnSpPr>
          <p:spPr>
            <a:xfrm>
              <a:off x="2595880" y="4871720"/>
              <a:ext cx="0" cy="10838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06482FE7-6FE7-4711-A2EE-141DDEE823DF}"/>
                </a:ext>
              </a:extLst>
            </p:cNvPr>
            <p:cNvCxnSpPr>
              <a:stCxn id="8" idx="2"/>
              <a:endCxn id="16" idx="0"/>
            </p:cNvCxnSpPr>
            <p:nvPr/>
          </p:nvCxnSpPr>
          <p:spPr>
            <a:xfrm>
              <a:off x="1620520" y="4883548"/>
              <a:ext cx="487680" cy="10838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22390993-1636-4DF2-AF77-F4BE8B6F45A4}"/>
                </a:ext>
              </a:extLst>
            </p:cNvPr>
            <p:cNvCxnSpPr>
              <a:stCxn id="7" idx="2"/>
              <a:endCxn id="14" idx="0"/>
            </p:cNvCxnSpPr>
            <p:nvPr/>
          </p:nvCxnSpPr>
          <p:spPr>
            <a:xfrm>
              <a:off x="1132840" y="4883548"/>
              <a:ext cx="0" cy="10838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B6DB40C-C783-429C-A39D-D47CC25F25F4}"/>
                </a:ext>
              </a:extLst>
            </p:cNvPr>
            <p:cNvSpPr txBox="1"/>
            <p:nvPr/>
          </p:nvSpPr>
          <p:spPr>
            <a:xfrm>
              <a:off x="934720" y="5234144"/>
              <a:ext cx="396240" cy="3826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FDAA680-3CB0-445C-8ACD-2B1B9713C320}"/>
                </a:ext>
              </a:extLst>
            </p:cNvPr>
            <p:cNvSpPr txBox="1"/>
            <p:nvPr/>
          </p:nvSpPr>
          <p:spPr>
            <a:xfrm>
              <a:off x="934720" y="4500880"/>
              <a:ext cx="396240" cy="3826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A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26358AF-3DCB-465E-93F0-235726F0BFB2}"/>
                </a:ext>
              </a:extLst>
            </p:cNvPr>
            <p:cNvSpPr txBox="1"/>
            <p:nvPr/>
          </p:nvSpPr>
          <p:spPr>
            <a:xfrm>
              <a:off x="1422400" y="4500880"/>
              <a:ext cx="396240" cy="3826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B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C4702D4-86FF-4DAD-8F97-5190E61AE4A5}"/>
                </a:ext>
              </a:extLst>
            </p:cNvPr>
            <p:cNvSpPr txBox="1"/>
            <p:nvPr/>
          </p:nvSpPr>
          <p:spPr>
            <a:xfrm>
              <a:off x="1910080" y="5234144"/>
              <a:ext cx="396240" cy="3826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G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ACEC314-587C-4726-9E24-5AE54FAA03ED}"/>
                </a:ext>
              </a:extLst>
            </p:cNvPr>
            <p:cNvSpPr txBox="1"/>
            <p:nvPr/>
          </p:nvSpPr>
          <p:spPr>
            <a:xfrm>
              <a:off x="2397760" y="5234144"/>
              <a:ext cx="396240" cy="3826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H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3B51FB0-3079-4104-8689-056116C400A1}"/>
                </a:ext>
              </a:extLst>
            </p:cNvPr>
            <p:cNvSpPr txBox="1"/>
            <p:nvPr/>
          </p:nvSpPr>
          <p:spPr>
            <a:xfrm>
              <a:off x="2397760" y="4500880"/>
              <a:ext cx="396240" cy="3826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FB49046-3DD3-4D29-9EE6-E98B1B110AE7}"/>
                </a:ext>
              </a:extLst>
            </p:cNvPr>
            <p:cNvSpPr txBox="1"/>
            <p:nvPr/>
          </p:nvSpPr>
          <p:spPr>
            <a:xfrm>
              <a:off x="934720" y="5967408"/>
              <a:ext cx="396240" cy="3826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J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75279B9-4A2D-43F7-9555-286C39F955E0}"/>
                </a:ext>
              </a:extLst>
            </p:cNvPr>
            <p:cNvSpPr txBox="1"/>
            <p:nvPr/>
          </p:nvSpPr>
          <p:spPr>
            <a:xfrm>
              <a:off x="1910080" y="5967408"/>
              <a:ext cx="396240" cy="3826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68D62C-D687-429A-B829-A13870EAF496}"/>
                </a:ext>
              </a:extLst>
            </p:cNvPr>
            <p:cNvSpPr txBox="1"/>
            <p:nvPr/>
          </p:nvSpPr>
          <p:spPr>
            <a:xfrm>
              <a:off x="2397760" y="5967408"/>
              <a:ext cx="396240" cy="3826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M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3741D008-023B-4552-896D-7BA1368D3EFF}"/>
                </a:ext>
              </a:extLst>
            </p:cNvPr>
            <p:cNvCxnSpPr>
              <a:stCxn id="8" idx="2"/>
              <a:endCxn id="6" idx="0"/>
            </p:cNvCxnSpPr>
            <p:nvPr/>
          </p:nvCxnSpPr>
          <p:spPr>
            <a:xfrm flipH="1">
              <a:off x="1132840" y="4883548"/>
              <a:ext cx="487680" cy="3505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95CC28A-9DA7-4A09-AAD6-AA822BA55A0B}"/>
                </a:ext>
              </a:extLst>
            </p:cNvPr>
            <p:cNvCxnSpPr>
              <a:stCxn id="13" idx="2"/>
              <a:endCxn id="11" idx="0"/>
            </p:cNvCxnSpPr>
            <p:nvPr/>
          </p:nvCxnSpPr>
          <p:spPr>
            <a:xfrm flipH="1">
              <a:off x="2108200" y="4883548"/>
              <a:ext cx="487680" cy="3505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E525102-0D49-47D4-8358-4D666693A63E}"/>
                </a:ext>
              </a:extLst>
            </p:cNvPr>
            <p:cNvSpPr txBox="1"/>
            <p:nvPr/>
          </p:nvSpPr>
          <p:spPr>
            <a:xfrm>
              <a:off x="795354" y="4075744"/>
              <a:ext cx="21482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Aktuální architektura</a:t>
              </a: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DDC1BB8-8B0C-40AB-824C-B3EE568AA983}"/>
              </a:ext>
            </a:extLst>
          </p:cNvPr>
          <p:cNvGrpSpPr/>
          <p:nvPr/>
        </p:nvGrpSpPr>
        <p:grpSpPr>
          <a:xfrm>
            <a:off x="2529459" y="1098864"/>
            <a:ext cx="2438982" cy="2274332"/>
            <a:chOff x="2529459" y="1098864"/>
            <a:chExt cx="2438982" cy="227433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0019A819-21B4-4132-837B-DAC1CFF33998}"/>
                </a:ext>
              </a:extLst>
            </p:cNvPr>
            <p:cNvGrpSpPr/>
            <p:nvPr/>
          </p:nvGrpSpPr>
          <p:grpSpPr>
            <a:xfrm>
              <a:off x="2675441" y="1098864"/>
              <a:ext cx="2293000" cy="2274332"/>
              <a:chOff x="640164" y="4075744"/>
              <a:chExt cx="2293000" cy="2274332"/>
            </a:xfrm>
          </p:grpSpPr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F5CE0AAB-A0AB-4E5E-BEE9-A0AB3DEEC1D4}"/>
                  </a:ext>
                </a:extLst>
              </p:cNvPr>
              <p:cNvCxnSpPr>
                <a:endCxn id="41" idx="0"/>
              </p:cNvCxnSpPr>
              <p:nvPr/>
            </p:nvCxnSpPr>
            <p:spPr>
              <a:xfrm>
                <a:off x="2595880" y="4871720"/>
                <a:ext cx="0" cy="3624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89FC364E-7256-4646-8903-FCDF73437E35}"/>
                  </a:ext>
                </a:extLst>
              </p:cNvPr>
              <p:cNvCxnSpPr>
                <a:stCxn id="38" idx="2"/>
                <a:endCxn id="45" idx="0"/>
              </p:cNvCxnSpPr>
              <p:nvPr/>
            </p:nvCxnSpPr>
            <p:spPr>
              <a:xfrm>
                <a:off x="1620520" y="5616812"/>
                <a:ext cx="487680" cy="350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50BBFA5C-7819-4DE6-916E-F6D6C66FE633}"/>
                  </a:ext>
                </a:extLst>
              </p:cNvPr>
              <p:cNvCxnSpPr>
                <a:stCxn id="36" idx="2"/>
                <a:endCxn id="35" idx="0"/>
              </p:cNvCxnSpPr>
              <p:nvPr/>
            </p:nvCxnSpPr>
            <p:spPr>
              <a:xfrm>
                <a:off x="1132840" y="4883548"/>
                <a:ext cx="0" cy="350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FB8147D-8CBD-44C7-9219-DC23A4F53248}"/>
                  </a:ext>
                </a:extLst>
              </p:cNvPr>
              <p:cNvSpPr txBox="1"/>
              <p:nvPr/>
            </p:nvSpPr>
            <p:spPr>
              <a:xfrm>
                <a:off x="934720" y="5234144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E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CBBE8014-A0A8-4E30-95B7-660EEF1F5D86}"/>
                  </a:ext>
                </a:extLst>
              </p:cNvPr>
              <p:cNvSpPr txBox="1"/>
              <p:nvPr/>
            </p:nvSpPr>
            <p:spPr>
              <a:xfrm>
                <a:off x="934720" y="4500880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A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C63E316-95DB-4134-912D-DF8BEB98AFB0}"/>
                  </a:ext>
                </a:extLst>
              </p:cNvPr>
              <p:cNvSpPr txBox="1"/>
              <p:nvPr/>
            </p:nvSpPr>
            <p:spPr>
              <a:xfrm>
                <a:off x="1422400" y="4500880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B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7C5F1DB-0EB3-49F6-8E3C-CAF7DBE8DB87}"/>
                  </a:ext>
                </a:extLst>
              </p:cNvPr>
              <p:cNvSpPr txBox="1"/>
              <p:nvPr/>
            </p:nvSpPr>
            <p:spPr>
              <a:xfrm>
                <a:off x="1422400" y="5234144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F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8020CDA-2324-4B73-B4C3-7AAFEB57794E}"/>
                  </a:ext>
                </a:extLst>
              </p:cNvPr>
              <p:cNvSpPr txBox="1"/>
              <p:nvPr/>
            </p:nvSpPr>
            <p:spPr>
              <a:xfrm>
                <a:off x="1910080" y="4500880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C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8B1A1EE9-F6FE-4DFC-B93A-BF3E511EA464}"/>
                  </a:ext>
                </a:extLst>
              </p:cNvPr>
              <p:cNvSpPr txBox="1"/>
              <p:nvPr/>
            </p:nvSpPr>
            <p:spPr>
              <a:xfrm>
                <a:off x="1910080" y="5234144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G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C6A7758-1A35-4225-81B8-55CC5E9D189A}"/>
                  </a:ext>
                </a:extLst>
              </p:cNvPr>
              <p:cNvSpPr txBox="1"/>
              <p:nvPr/>
            </p:nvSpPr>
            <p:spPr>
              <a:xfrm>
                <a:off x="2397760" y="5234144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H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E3EE7DE3-B2EF-4372-A999-B180920143D6}"/>
                  </a:ext>
                </a:extLst>
              </p:cNvPr>
              <p:cNvSpPr txBox="1"/>
              <p:nvPr/>
            </p:nvSpPr>
            <p:spPr>
              <a:xfrm>
                <a:off x="2397760" y="4500880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D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C4CAD42-38F0-40B6-A6FF-BCED6C644A4C}"/>
                  </a:ext>
                </a:extLst>
              </p:cNvPr>
              <p:cNvSpPr txBox="1"/>
              <p:nvPr/>
            </p:nvSpPr>
            <p:spPr>
              <a:xfrm>
                <a:off x="934720" y="5967408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J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AA55D36-857F-4743-AA05-D0A1E018AE35}"/>
                  </a:ext>
                </a:extLst>
              </p:cNvPr>
              <p:cNvSpPr txBox="1"/>
              <p:nvPr/>
            </p:nvSpPr>
            <p:spPr>
              <a:xfrm>
                <a:off x="1422400" y="5967408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K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0AED7A1D-01ED-4617-B14D-287461C43A79}"/>
                  </a:ext>
                </a:extLst>
              </p:cNvPr>
              <p:cNvSpPr txBox="1"/>
              <p:nvPr/>
            </p:nvSpPr>
            <p:spPr>
              <a:xfrm>
                <a:off x="1910080" y="5967408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L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86BFD89-7A59-4D4D-943D-5D3C2B54107E}"/>
                  </a:ext>
                </a:extLst>
              </p:cNvPr>
              <p:cNvSpPr txBox="1"/>
              <p:nvPr/>
            </p:nvSpPr>
            <p:spPr>
              <a:xfrm>
                <a:off x="2397760" y="5967408"/>
                <a:ext cx="396240" cy="3826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M</a:t>
                </a:r>
              </a:p>
            </p:txBody>
          </p:sp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E5CA9014-BCBF-4CC5-B4E4-6EB0AB473205}"/>
                  </a:ext>
                </a:extLst>
              </p:cNvPr>
              <p:cNvCxnSpPr>
                <a:stCxn id="37" idx="2"/>
                <a:endCxn id="35" idx="0"/>
              </p:cNvCxnSpPr>
              <p:nvPr/>
            </p:nvCxnSpPr>
            <p:spPr>
              <a:xfrm flipH="1">
                <a:off x="1132840" y="4883548"/>
                <a:ext cx="487680" cy="350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807BAFBC-6ACD-4972-9B21-AEB59F505678}"/>
                  </a:ext>
                </a:extLst>
              </p:cNvPr>
              <p:cNvCxnSpPr>
                <a:stCxn id="42" idx="2"/>
                <a:endCxn id="40" idx="0"/>
              </p:cNvCxnSpPr>
              <p:nvPr/>
            </p:nvCxnSpPr>
            <p:spPr>
              <a:xfrm flipH="1">
                <a:off x="2108200" y="4883548"/>
                <a:ext cx="487680" cy="350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23CEB35-6AEA-4CC5-B07B-72D4A412416E}"/>
                  </a:ext>
                </a:extLst>
              </p:cNvPr>
              <p:cNvSpPr txBox="1"/>
              <p:nvPr/>
            </p:nvSpPr>
            <p:spPr>
              <a:xfrm>
                <a:off x="640164" y="4075744"/>
                <a:ext cx="22930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Neúspěšný refaktoring</a:t>
                </a:r>
              </a:p>
            </p:txBody>
          </p: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4E0B7424-EF15-496E-83AF-0A3B28F922D7}"/>
                  </a:ext>
                </a:extLst>
              </p:cNvPr>
              <p:cNvCxnSpPr>
                <a:stCxn id="37" idx="2"/>
                <a:endCxn id="38" idx="0"/>
              </p:cNvCxnSpPr>
              <p:nvPr/>
            </p:nvCxnSpPr>
            <p:spPr>
              <a:xfrm>
                <a:off x="1620520" y="4883548"/>
                <a:ext cx="0" cy="350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2A43FD46-E943-43AB-A209-75EC1FE6D0B2}"/>
                  </a:ext>
                </a:extLst>
              </p:cNvPr>
              <p:cNvCxnSpPr>
                <a:stCxn id="35" idx="2"/>
                <a:endCxn id="43" idx="0"/>
              </p:cNvCxnSpPr>
              <p:nvPr/>
            </p:nvCxnSpPr>
            <p:spPr>
              <a:xfrm>
                <a:off x="1132840" y="5616812"/>
                <a:ext cx="0" cy="350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8C8431FA-83DD-4F3B-95A6-3F33FD9D26E0}"/>
                  </a:ext>
                </a:extLst>
              </p:cNvPr>
              <p:cNvCxnSpPr>
                <a:stCxn id="41" idx="2"/>
                <a:endCxn id="46" idx="0"/>
              </p:cNvCxnSpPr>
              <p:nvPr/>
            </p:nvCxnSpPr>
            <p:spPr>
              <a:xfrm>
                <a:off x="2595880" y="5616812"/>
                <a:ext cx="0" cy="350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>
                <a:extLst>
                  <a:ext uri="{FF2B5EF4-FFF2-40B4-BE49-F238E27FC236}">
                    <a16:creationId xmlns:a16="http://schemas.microsoft.com/office/drawing/2014/main" id="{6C4AE292-FA21-4C69-BF52-64189D9DB6DB}"/>
                  </a:ext>
                </a:extLst>
              </p:cNvPr>
              <p:cNvCxnSpPr>
                <a:stCxn id="39" idx="2"/>
                <a:endCxn id="40" idx="0"/>
              </p:cNvCxnSpPr>
              <p:nvPr/>
            </p:nvCxnSpPr>
            <p:spPr>
              <a:xfrm>
                <a:off x="2108200" y="4883548"/>
                <a:ext cx="0" cy="350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367BFDFF-A3F4-4853-BBBD-5231F9F3201B}"/>
                  </a:ext>
                </a:extLst>
              </p:cNvPr>
              <p:cNvCxnSpPr>
                <a:stCxn id="38" idx="2"/>
                <a:endCxn id="44" idx="0"/>
              </p:cNvCxnSpPr>
              <p:nvPr/>
            </p:nvCxnSpPr>
            <p:spPr>
              <a:xfrm>
                <a:off x="1620520" y="5616812"/>
                <a:ext cx="0" cy="350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Arrow: Right 118">
              <a:extLst>
                <a:ext uri="{FF2B5EF4-FFF2-40B4-BE49-F238E27FC236}">
                  <a16:creationId xmlns:a16="http://schemas.microsoft.com/office/drawing/2014/main" id="{378CDECD-D40B-46D0-B6D1-B05789C5E14E}"/>
                </a:ext>
              </a:extLst>
            </p:cNvPr>
            <p:cNvSpPr/>
            <p:nvPr/>
          </p:nvSpPr>
          <p:spPr>
            <a:xfrm>
              <a:off x="2529459" y="2252241"/>
              <a:ext cx="239573" cy="3690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53E2F988-8D9C-4D0E-A0F0-576CAF97B1C8}"/>
              </a:ext>
            </a:extLst>
          </p:cNvPr>
          <p:cNvGrpSpPr/>
          <p:nvPr/>
        </p:nvGrpSpPr>
        <p:grpSpPr>
          <a:xfrm>
            <a:off x="3457677" y="4174981"/>
            <a:ext cx="3238374" cy="2356429"/>
            <a:chOff x="3457677" y="4174981"/>
            <a:chExt cx="3238374" cy="2356429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E680CE74-3FB2-4FB6-923B-6513915A2002}"/>
                </a:ext>
              </a:extLst>
            </p:cNvPr>
            <p:cNvGrpSpPr/>
            <p:nvPr/>
          </p:nvGrpSpPr>
          <p:grpSpPr>
            <a:xfrm>
              <a:off x="3722974" y="4174981"/>
              <a:ext cx="2973077" cy="2356429"/>
              <a:chOff x="5282877" y="4061553"/>
              <a:chExt cx="2973077" cy="2356429"/>
            </a:xfrm>
          </p:grpSpPr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D895D44F-543B-4DCC-9CFB-3246ED453143}"/>
                  </a:ext>
                </a:extLst>
              </p:cNvPr>
              <p:cNvGrpSpPr/>
              <p:nvPr/>
            </p:nvGrpSpPr>
            <p:grpSpPr>
              <a:xfrm>
                <a:off x="5282877" y="4061553"/>
                <a:ext cx="2931516" cy="2356429"/>
                <a:chOff x="5282877" y="4061553"/>
                <a:chExt cx="2931516" cy="2356429"/>
              </a:xfrm>
            </p:grpSpPr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F51ACF61-9553-4215-90BE-6D35E36FDB5C}"/>
                    </a:ext>
                  </a:extLst>
                </p:cNvPr>
                <p:cNvGrpSpPr/>
                <p:nvPr/>
              </p:nvGrpSpPr>
              <p:grpSpPr>
                <a:xfrm>
                  <a:off x="5282877" y="4061553"/>
                  <a:ext cx="2757878" cy="2274332"/>
                  <a:chOff x="795354" y="4075744"/>
                  <a:chExt cx="2757878" cy="2274332"/>
                </a:xfrm>
              </p:grpSpPr>
              <p:cxnSp>
                <p:nvCxnSpPr>
                  <p:cNvPr id="95" name="Straight Arrow Connector 94">
                    <a:extLst>
                      <a:ext uri="{FF2B5EF4-FFF2-40B4-BE49-F238E27FC236}">
                        <a16:creationId xmlns:a16="http://schemas.microsoft.com/office/drawing/2014/main" id="{45E25AB9-340A-4EA1-B32D-8720A4105FBA}"/>
                      </a:ext>
                    </a:extLst>
                  </p:cNvPr>
                  <p:cNvCxnSpPr>
                    <a:stCxn id="102" idx="2"/>
                  </p:cNvCxnSpPr>
                  <p:nvPr/>
                </p:nvCxnSpPr>
                <p:spPr>
                  <a:xfrm>
                    <a:off x="2595880" y="5616812"/>
                    <a:ext cx="0" cy="338768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Straight Arrow Connector 95">
                    <a:extLst>
                      <a:ext uri="{FF2B5EF4-FFF2-40B4-BE49-F238E27FC236}">
                        <a16:creationId xmlns:a16="http://schemas.microsoft.com/office/drawing/2014/main" id="{DC8EC602-AD17-4A42-A86C-2CF6AA29A376}"/>
                      </a:ext>
                    </a:extLst>
                  </p:cNvPr>
                  <p:cNvCxnSpPr>
                    <a:stCxn id="100" idx="2"/>
                    <a:endCxn id="105" idx="0"/>
                  </p:cNvCxnSpPr>
                  <p:nvPr/>
                </p:nvCxnSpPr>
                <p:spPr>
                  <a:xfrm>
                    <a:off x="1620520" y="4883548"/>
                    <a:ext cx="487680" cy="108386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Arrow Connector 96">
                    <a:extLst>
                      <a:ext uri="{FF2B5EF4-FFF2-40B4-BE49-F238E27FC236}">
                        <a16:creationId xmlns:a16="http://schemas.microsoft.com/office/drawing/2014/main" id="{0799F819-B06E-4DAF-9618-C281F75B638F}"/>
                      </a:ext>
                    </a:extLst>
                  </p:cNvPr>
                  <p:cNvCxnSpPr>
                    <a:stCxn id="99" idx="2"/>
                    <a:endCxn id="104" idx="0"/>
                  </p:cNvCxnSpPr>
                  <p:nvPr/>
                </p:nvCxnSpPr>
                <p:spPr>
                  <a:xfrm>
                    <a:off x="1132840" y="4883548"/>
                    <a:ext cx="0" cy="108386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8" name="TextBox 97">
                    <a:extLst>
                      <a:ext uri="{FF2B5EF4-FFF2-40B4-BE49-F238E27FC236}">
                        <a16:creationId xmlns:a16="http://schemas.microsoft.com/office/drawing/2014/main" id="{BBE9138D-F7A2-48A5-884C-E1D3CC5783AA}"/>
                      </a:ext>
                    </a:extLst>
                  </p:cNvPr>
                  <p:cNvSpPr txBox="1"/>
                  <p:nvPr/>
                </p:nvSpPr>
                <p:spPr>
                  <a:xfrm>
                    <a:off x="934720" y="5234144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E</a:t>
                    </a:r>
                  </a:p>
                </p:txBody>
              </p:sp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D6D566AC-78DD-49AA-ACF0-31EF0740E168}"/>
                      </a:ext>
                    </a:extLst>
                  </p:cNvPr>
                  <p:cNvSpPr txBox="1"/>
                  <p:nvPr/>
                </p:nvSpPr>
                <p:spPr>
                  <a:xfrm>
                    <a:off x="934720" y="4500880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A</a:t>
                    </a:r>
                  </a:p>
                </p:txBody>
              </p:sp>
              <p:sp>
                <p:nvSpPr>
                  <p:cNvPr id="100" name="TextBox 99">
                    <a:extLst>
                      <a:ext uri="{FF2B5EF4-FFF2-40B4-BE49-F238E27FC236}">
                        <a16:creationId xmlns:a16="http://schemas.microsoft.com/office/drawing/2014/main" id="{A4C4A4D9-027C-40C7-AFF8-21A1CE9B1CC6}"/>
                      </a:ext>
                    </a:extLst>
                  </p:cNvPr>
                  <p:cNvSpPr txBox="1"/>
                  <p:nvPr/>
                </p:nvSpPr>
                <p:spPr>
                  <a:xfrm>
                    <a:off x="1422400" y="4500880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B</a:t>
                    </a:r>
                  </a:p>
                </p:txBody>
              </p:sp>
              <p:sp>
                <p:nvSpPr>
                  <p:cNvPr id="101" name="TextBox 100">
                    <a:extLst>
                      <a:ext uri="{FF2B5EF4-FFF2-40B4-BE49-F238E27FC236}">
                        <a16:creationId xmlns:a16="http://schemas.microsoft.com/office/drawing/2014/main" id="{61F1B6E1-71D6-429D-92BA-7B0E768BAFD2}"/>
                      </a:ext>
                    </a:extLst>
                  </p:cNvPr>
                  <p:cNvSpPr txBox="1"/>
                  <p:nvPr/>
                </p:nvSpPr>
                <p:spPr>
                  <a:xfrm>
                    <a:off x="1910080" y="5234144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G</a:t>
                    </a:r>
                  </a:p>
                </p:txBody>
              </p:sp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76101E8D-1C21-4E60-84BA-4EA9B6A9F31E}"/>
                      </a:ext>
                    </a:extLst>
                  </p:cNvPr>
                  <p:cNvSpPr txBox="1"/>
                  <p:nvPr/>
                </p:nvSpPr>
                <p:spPr>
                  <a:xfrm>
                    <a:off x="2397760" y="5234144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H</a:t>
                    </a:r>
                  </a:p>
                </p:txBody>
              </p:sp>
              <p:sp>
                <p:nvSpPr>
                  <p:cNvPr id="103" name="TextBox 102">
                    <a:extLst>
                      <a:ext uri="{FF2B5EF4-FFF2-40B4-BE49-F238E27FC236}">
                        <a16:creationId xmlns:a16="http://schemas.microsoft.com/office/drawing/2014/main" id="{1564BCC0-106F-4596-820A-250FDFAB8F58}"/>
                      </a:ext>
                    </a:extLst>
                  </p:cNvPr>
                  <p:cNvSpPr txBox="1"/>
                  <p:nvPr/>
                </p:nvSpPr>
                <p:spPr>
                  <a:xfrm>
                    <a:off x="3156992" y="5965340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B05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D</a:t>
                    </a:r>
                  </a:p>
                </p:txBody>
              </p:sp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111CCEDB-DFE3-4805-9C66-7C7CA910FF49}"/>
                      </a:ext>
                    </a:extLst>
                  </p:cNvPr>
                  <p:cNvSpPr txBox="1"/>
                  <p:nvPr/>
                </p:nvSpPr>
                <p:spPr>
                  <a:xfrm>
                    <a:off x="934720" y="5967408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J</a:t>
                    </a:r>
                  </a:p>
                </p:txBody>
              </p:sp>
              <p:sp>
                <p:nvSpPr>
                  <p:cNvPr id="105" name="TextBox 104">
                    <a:extLst>
                      <a:ext uri="{FF2B5EF4-FFF2-40B4-BE49-F238E27FC236}">
                        <a16:creationId xmlns:a16="http://schemas.microsoft.com/office/drawing/2014/main" id="{E0EC0E3A-BA00-4270-AC15-6F01333BB76A}"/>
                      </a:ext>
                    </a:extLst>
                  </p:cNvPr>
                  <p:cNvSpPr txBox="1"/>
                  <p:nvPr/>
                </p:nvSpPr>
                <p:spPr>
                  <a:xfrm>
                    <a:off x="1910080" y="5967408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L</a:t>
                    </a:r>
                  </a:p>
                </p:txBody>
              </p:sp>
              <p:sp>
                <p:nvSpPr>
                  <p:cNvPr id="106" name="TextBox 105">
                    <a:extLst>
                      <a:ext uri="{FF2B5EF4-FFF2-40B4-BE49-F238E27FC236}">
                        <a16:creationId xmlns:a16="http://schemas.microsoft.com/office/drawing/2014/main" id="{A1D79A1B-53AB-4553-958B-33036F6E738D}"/>
                      </a:ext>
                    </a:extLst>
                  </p:cNvPr>
                  <p:cNvSpPr txBox="1"/>
                  <p:nvPr/>
                </p:nvSpPr>
                <p:spPr>
                  <a:xfrm>
                    <a:off x="2397760" y="5967408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M</a:t>
                    </a:r>
                  </a:p>
                </p:txBody>
              </p:sp>
              <p:cxnSp>
                <p:nvCxnSpPr>
                  <p:cNvPr id="107" name="Straight Arrow Connector 106">
                    <a:extLst>
                      <a:ext uri="{FF2B5EF4-FFF2-40B4-BE49-F238E27FC236}">
                        <a16:creationId xmlns:a16="http://schemas.microsoft.com/office/drawing/2014/main" id="{8C42FE83-9FEC-47E7-AADF-3733C00E3AFF}"/>
                      </a:ext>
                    </a:extLst>
                  </p:cNvPr>
                  <p:cNvCxnSpPr>
                    <a:stCxn id="100" idx="2"/>
                    <a:endCxn id="98" idx="0"/>
                  </p:cNvCxnSpPr>
                  <p:nvPr/>
                </p:nvCxnSpPr>
                <p:spPr>
                  <a:xfrm flipH="1">
                    <a:off x="1132840" y="4883548"/>
                    <a:ext cx="487680" cy="350596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Straight Arrow Connector 107">
                    <a:extLst>
                      <a:ext uri="{FF2B5EF4-FFF2-40B4-BE49-F238E27FC236}">
                        <a16:creationId xmlns:a16="http://schemas.microsoft.com/office/drawing/2014/main" id="{A6E10988-8922-490F-AE24-FE0E58E4EE09}"/>
                      </a:ext>
                    </a:extLst>
                  </p:cNvPr>
                  <p:cNvCxnSpPr>
                    <a:stCxn id="101" idx="2"/>
                    <a:endCxn id="103" idx="1"/>
                  </p:cNvCxnSpPr>
                  <p:nvPr/>
                </p:nvCxnSpPr>
                <p:spPr>
                  <a:xfrm>
                    <a:off x="2108200" y="5616812"/>
                    <a:ext cx="1048792" cy="539862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" name="TextBox 108">
                    <a:extLst>
                      <a:ext uri="{FF2B5EF4-FFF2-40B4-BE49-F238E27FC236}">
                        <a16:creationId xmlns:a16="http://schemas.microsoft.com/office/drawing/2014/main" id="{C44BF330-78BA-4068-8DCC-D5E526E66900}"/>
                      </a:ext>
                    </a:extLst>
                  </p:cNvPr>
                  <p:cNvSpPr txBox="1"/>
                  <p:nvPr/>
                </p:nvSpPr>
                <p:spPr>
                  <a:xfrm>
                    <a:off x="795354" y="4075744"/>
                    <a:ext cx="217181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cs-CZ" dirty="0"/>
                      <a:t>Úspěšná architektura</a:t>
                    </a:r>
                  </a:p>
                </p:txBody>
              </p:sp>
              <p:cxnSp>
                <p:nvCxnSpPr>
                  <p:cNvPr id="115" name="Straight Arrow Connector 114">
                    <a:extLst>
                      <a:ext uri="{FF2B5EF4-FFF2-40B4-BE49-F238E27FC236}">
                        <a16:creationId xmlns:a16="http://schemas.microsoft.com/office/drawing/2014/main" id="{8212E3BB-02D1-4649-890B-1115ECA2B8D3}"/>
                      </a:ext>
                    </a:extLst>
                  </p:cNvPr>
                  <p:cNvCxnSpPr>
                    <a:stCxn id="102" idx="2"/>
                    <a:endCxn id="103" idx="1"/>
                  </p:cNvCxnSpPr>
                  <p:nvPr/>
                </p:nvCxnSpPr>
                <p:spPr>
                  <a:xfrm>
                    <a:off x="2595880" y="5616812"/>
                    <a:ext cx="561112" cy="539862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1870903F-7CFC-466E-BE32-E86F69CA76D3}"/>
                    </a:ext>
                  </a:extLst>
                </p:cNvPr>
                <p:cNvSpPr/>
                <p:nvPr/>
              </p:nvSpPr>
              <p:spPr>
                <a:xfrm>
                  <a:off x="7470877" y="4479920"/>
                  <a:ext cx="743516" cy="1938062"/>
                </a:xfrm>
                <a:prstGeom prst="rect">
                  <a:avLst/>
                </a:prstGeom>
                <a:noFill/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E7AC0FD4-40C3-497E-A7ED-CBE9A1947D1F}"/>
                  </a:ext>
                </a:extLst>
              </p:cNvPr>
              <p:cNvSpPr txBox="1"/>
              <p:nvPr/>
            </p:nvSpPr>
            <p:spPr>
              <a:xfrm>
                <a:off x="7469520" y="4836590"/>
                <a:ext cx="78643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Tisk</a:t>
                </a:r>
              </a:p>
              <a:p>
                <a:r>
                  <a:rPr lang="cs-CZ" dirty="0"/>
                  <a:t>Komp.</a:t>
                </a:r>
              </a:p>
            </p:txBody>
          </p:sp>
        </p:grpSp>
        <p:sp>
          <p:nvSpPr>
            <p:cNvPr id="149" name="Arrow: Right 148">
              <a:extLst>
                <a:ext uri="{FF2B5EF4-FFF2-40B4-BE49-F238E27FC236}">
                  <a16:creationId xmlns:a16="http://schemas.microsoft.com/office/drawing/2014/main" id="{00D796ED-061B-47F6-A889-20A3E5F4C78C}"/>
                </a:ext>
              </a:extLst>
            </p:cNvPr>
            <p:cNvSpPr/>
            <p:nvPr/>
          </p:nvSpPr>
          <p:spPr>
            <a:xfrm>
              <a:off x="3457677" y="5273183"/>
              <a:ext cx="265297" cy="38316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88EF2FEF-761A-4E80-B025-3A1D6E910C98}"/>
              </a:ext>
            </a:extLst>
          </p:cNvPr>
          <p:cNvGrpSpPr/>
          <p:nvPr/>
        </p:nvGrpSpPr>
        <p:grpSpPr>
          <a:xfrm>
            <a:off x="304764" y="3762745"/>
            <a:ext cx="2994779" cy="2708560"/>
            <a:chOff x="270053" y="3763145"/>
            <a:chExt cx="2994779" cy="2708560"/>
          </a:xfrm>
        </p:grpSpPr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4B6AE3AA-F974-4093-BCE1-752BB3A8C2B6}"/>
                </a:ext>
              </a:extLst>
            </p:cNvPr>
            <p:cNvGrpSpPr/>
            <p:nvPr/>
          </p:nvGrpSpPr>
          <p:grpSpPr>
            <a:xfrm>
              <a:off x="270053" y="4115276"/>
              <a:ext cx="2994779" cy="2356429"/>
              <a:chOff x="5282877" y="4061553"/>
              <a:chExt cx="2994779" cy="2356429"/>
            </a:xfrm>
          </p:grpSpPr>
          <p:grpSp>
            <p:nvGrpSpPr>
              <p:cNvPr id="129" name="Group 128">
                <a:extLst>
                  <a:ext uri="{FF2B5EF4-FFF2-40B4-BE49-F238E27FC236}">
                    <a16:creationId xmlns:a16="http://schemas.microsoft.com/office/drawing/2014/main" id="{5F31A964-5222-4BE3-9165-FBE6AC9AA5EC}"/>
                  </a:ext>
                </a:extLst>
              </p:cNvPr>
              <p:cNvGrpSpPr/>
              <p:nvPr/>
            </p:nvGrpSpPr>
            <p:grpSpPr>
              <a:xfrm>
                <a:off x="5282877" y="4061553"/>
                <a:ext cx="2931516" cy="2356429"/>
                <a:chOff x="5282877" y="4061553"/>
                <a:chExt cx="2931516" cy="2356429"/>
              </a:xfrm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C1D5D61F-D46E-4BA9-A2EE-1045738B777C}"/>
                    </a:ext>
                  </a:extLst>
                </p:cNvPr>
                <p:cNvGrpSpPr/>
                <p:nvPr/>
              </p:nvGrpSpPr>
              <p:grpSpPr>
                <a:xfrm>
                  <a:off x="5282877" y="4061553"/>
                  <a:ext cx="2736415" cy="2274332"/>
                  <a:chOff x="795354" y="4075744"/>
                  <a:chExt cx="2736415" cy="2274332"/>
                </a:xfrm>
              </p:grpSpPr>
              <p:cxnSp>
                <p:nvCxnSpPr>
                  <p:cNvPr id="133" name="Straight Arrow Connector 132">
                    <a:extLst>
                      <a:ext uri="{FF2B5EF4-FFF2-40B4-BE49-F238E27FC236}">
                        <a16:creationId xmlns:a16="http://schemas.microsoft.com/office/drawing/2014/main" id="{4A34ED52-988C-4DD6-BCDA-4AAF18E1BEBC}"/>
                      </a:ext>
                    </a:extLst>
                  </p:cNvPr>
                  <p:cNvCxnSpPr>
                    <a:stCxn id="140" idx="2"/>
                  </p:cNvCxnSpPr>
                  <p:nvPr/>
                </p:nvCxnSpPr>
                <p:spPr>
                  <a:xfrm>
                    <a:off x="2595880" y="5616812"/>
                    <a:ext cx="0" cy="338768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Straight Arrow Connector 133">
                    <a:extLst>
                      <a:ext uri="{FF2B5EF4-FFF2-40B4-BE49-F238E27FC236}">
                        <a16:creationId xmlns:a16="http://schemas.microsoft.com/office/drawing/2014/main" id="{C0DFF52E-A075-4BC7-9146-896DB31D2EC1}"/>
                      </a:ext>
                    </a:extLst>
                  </p:cNvPr>
                  <p:cNvCxnSpPr>
                    <a:stCxn id="138" idx="2"/>
                    <a:endCxn id="143" idx="0"/>
                  </p:cNvCxnSpPr>
                  <p:nvPr/>
                </p:nvCxnSpPr>
                <p:spPr>
                  <a:xfrm>
                    <a:off x="1620520" y="4883548"/>
                    <a:ext cx="487680" cy="108386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Straight Arrow Connector 134">
                    <a:extLst>
                      <a:ext uri="{FF2B5EF4-FFF2-40B4-BE49-F238E27FC236}">
                        <a16:creationId xmlns:a16="http://schemas.microsoft.com/office/drawing/2014/main" id="{750D566A-1EC2-445B-85E2-82C306EFEEFB}"/>
                      </a:ext>
                    </a:extLst>
                  </p:cNvPr>
                  <p:cNvCxnSpPr>
                    <a:stCxn id="137" idx="2"/>
                    <a:endCxn id="142" idx="0"/>
                  </p:cNvCxnSpPr>
                  <p:nvPr/>
                </p:nvCxnSpPr>
                <p:spPr>
                  <a:xfrm>
                    <a:off x="1132840" y="4883548"/>
                    <a:ext cx="0" cy="108386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6" name="TextBox 135">
                    <a:extLst>
                      <a:ext uri="{FF2B5EF4-FFF2-40B4-BE49-F238E27FC236}">
                        <a16:creationId xmlns:a16="http://schemas.microsoft.com/office/drawing/2014/main" id="{DBEA7B41-3AAE-4903-BF4E-6720DD3D23C7}"/>
                      </a:ext>
                    </a:extLst>
                  </p:cNvPr>
                  <p:cNvSpPr txBox="1"/>
                  <p:nvPr/>
                </p:nvSpPr>
                <p:spPr>
                  <a:xfrm>
                    <a:off x="934720" y="5234144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E</a:t>
                    </a:r>
                  </a:p>
                </p:txBody>
              </p:sp>
              <p:sp>
                <p:nvSpPr>
                  <p:cNvPr id="137" name="TextBox 136">
                    <a:extLst>
                      <a:ext uri="{FF2B5EF4-FFF2-40B4-BE49-F238E27FC236}">
                        <a16:creationId xmlns:a16="http://schemas.microsoft.com/office/drawing/2014/main" id="{1D593B33-293C-4214-8610-6380E3DAE634}"/>
                      </a:ext>
                    </a:extLst>
                  </p:cNvPr>
                  <p:cNvSpPr txBox="1"/>
                  <p:nvPr/>
                </p:nvSpPr>
                <p:spPr>
                  <a:xfrm>
                    <a:off x="934720" y="4500880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A</a:t>
                    </a:r>
                  </a:p>
                </p:txBody>
              </p:sp>
              <p:sp>
                <p:nvSpPr>
                  <p:cNvPr id="138" name="TextBox 137">
                    <a:extLst>
                      <a:ext uri="{FF2B5EF4-FFF2-40B4-BE49-F238E27FC236}">
                        <a16:creationId xmlns:a16="http://schemas.microsoft.com/office/drawing/2014/main" id="{638FF2F8-088C-4A84-8C5C-E17CDAA0A3C4}"/>
                      </a:ext>
                    </a:extLst>
                  </p:cNvPr>
                  <p:cNvSpPr txBox="1"/>
                  <p:nvPr/>
                </p:nvSpPr>
                <p:spPr>
                  <a:xfrm>
                    <a:off x="1422400" y="4500880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B</a:t>
                    </a:r>
                  </a:p>
                </p:txBody>
              </p:sp>
              <p:sp>
                <p:nvSpPr>
                  <p:cNvPr id="139" name="TextBox 138">
                    <a:extLst>
                      <a:ext uri="{FF2B5EF4-FFF2-40B4-BE49-F238E27FC236}">
                        <a16:creationId xmlns:a16="http://schemas.microsoft.com/office/drawing/2014/main" id="{24C73F52-C9B6-48BE-B4F8-0E63B28083FF}"/>
                      </a:ext>
                    </a:extLst>
                  </p:cNvPr>
                  <p:cNvSpPr txBox="1"/>
                  <p:nvPr/>
                </p:nvSpPr>
                <p:spPr>
                  <a:xfrm>
                    <a:off x="1910080" y="5234144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G</a:t>
                    </a:r>
                  </a:p>
                </p:txBody>
              </p:sp>
              <p:sp>
                <p:nvSpPr>
                  <p:cNvPr id="140" name="TextBox 139">
                    <a:extLst>
                      <a:ext uri="{FF2B5EF4-FFF2-40B4-BE49-F238E27FC236}">
                        <a16:creationId xmlns:a16="http://schemas.microsoft.com/office/drawing/2014/main" id="{6BE1F265-FD8B-47DB-A6C5-43D8407C5042}"/>
                      </a:ext>
                    </a:extLst>
                  </p:cNvPr>
                  <p:cNvSpPr txBox="1"/>
                  <p:nvPr/>
                </p:nvSpPr>
                <p:spPr>
                  <a:xfrm>
                    <a:off x="2397760" y="5234144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H</a:t>
                    </a:r>
                  </a:p>
                </p:txBody>
              </p:sp>
              <p:sp>
                <p:nvSpPr>
                  <p:cNvPr id="141" name="TextBox 140">
                    <a:extLst>
                      <a:ext uri="{FF2B5EF4-FFF2-40B4-BE49-F238E27FC236}">
                        <a16:creationId xmlns:a16="http://schemas.microsoft.com/office/drawing/2014/main" id="{D5E391DB-4DF3-4BDC-861E-EDC2CC195D0B}"/>
                      </a:ext>
                    </a:extLst>
                  </p:cNvPr>
                  <p:cNvSpPr txBox="1"/>
                  <p:nvPr/>
                </p:nvSpPr>
                <p:spPr>
                  <a:xfrm>
                    <a:off x="3135529" y="4560585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B05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D</a:t>
                    </a:r>
                  </a:p>
                </p:txBody>
              </p:sp>
              <p:sp>
                <p:nvSpPr>
                  <p:cNvPr id="142" name="TextBox 141">
                    <a:extLst>
                      <a:ext uri="{FF2B5EF4-FFF2-40B4-BE49-F238E27FC236}">
                        <a16:creationId xmlns:a16="http://schemas.microsoft.com/office/drawing/2014/main" id="{A33E4085-9840-4BBE-AC19-E778F2EDD3C1}"/>
                      </a:ext>
                    </a:extLst>
                  </p:cNvPr>
                  <p:cNvSpPr txBox="1"/>
                  <p:nvPr/>
                </p:nvSpPr>
                <p:spPr>
                  <a:xfrm>
                    <a:off x="934720" y="5967408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J</a:t>
                    </a:r>
                  </a:p>
                </p:txBody>
              </p:sp>
              <p:sp>
                <p:nvSpPr>
                  <p:cNvPr id="143" name="TextBox 142">
                    <a:extLst>
                      <a:ext uri="{FF2B5EF4-FFF2-40B4-BE49-F238E27FC236}">
                        <a16:creationId xmlns:a16="http://schemas.microsoft.com/office/drawing/2014/main" id="{5E0460CC-D0AA-4CC0-9D2A-A5A3053E9374}"/>
                      </a:ext>
                    </a:extLst>
                  </p:cNvPr>
                  <p:cNvSpPr txBox="1"/>
                  <p:nvPr/>
                </p:nvSpPr>
                <p:spPr>
                  <a:xfrm>
                    <a:off x="1910080" y="5967408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L</a:t>
                    </a:r>
                  </a:p>
                </p:txBody>
              </p:sp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45047F7B-C90E-4488-B6F9-B80C758DCA8D}"/>
                      </a:ext>
                    </a:extLst>
                  </p:cNvPr>
                  <p:cNvSpPr txBox="1"/>
                  <p:nvPr/>
                </p:nvSpPr>
                <p:spPr>
                  <a:xfrm>
                    <a:off x="2397760" y="5967408"/>
                    <a:ext cx="396240" cy="382668"/>
                  </a:xfrm>
                  <a:prstGeom prst="rect">
                    <a:avLst/>
                  </a:prstGeom>
                  <a:solidFill>
                    <a:schemeClr val="bg1"/>
                  </a:solidFill>
                  <a:ln w="28575">
                    <a:solidFill>
                      <a:srgbClr val="0070C0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dirty="0"/>
                      <a:t>M</a:t>
                    </a:r>
                  </a:p>
                </p:txBody>
              </p:sp>
              <p:cxnSp>
                <p:nvCxnSpPr>
                  <p:cNvPr id="145" name="Straight Arrow Connector 144">
                    <a:extLst>
                      <a:ext uri="{FF2B5EF4-FFF2-40B4-BE49-F238E27FC236}">
                        <a16:creationId xmlns:a16="http://schemas.microsoft.com/office/drawing/2014/main" id="{CD3F8C56-60D3-4B1F-8CCF-3451A046F93D}"/>
                      </a:ext>
                    </a:extLst>
                  </p:cNvPr>
                  <p:cNvCxnSpPr>
                    <a:stCxn id="138" idx="2"/>
                    <a:endCxn id="136" idx="0"/>
                  </p:cNvCxnSpPr>
                  <p:nvPr/>
                </p:nvCxnSpPr>
                <p:spPr>
                  <a:xfrm flipH="1">
                    <a:off x="1132840" y="4883548"/>
                    <a:ext cx="487680" cy="350596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Arrow Connector 145">
                    <a:extLst>
                      <a:ext uri="{FF2B5EF4-FFF2-40B4-BE49-F238E27FC236}">
                        <a16:creationId xmlns:a16="http://schemas.microsoft.com/office/drawing/2014/main" id="{B0DF2B16-2F30-4B89-9896-CF0992FAFABD}"/>
                      </a:ext>
                    </a:extLst>
                  </p:cNvPr>
                  <p:cNvCxnSpPr>
                    <a:stCxn id="141" idx="1"/>
                    <a:endCxn id="139" idx="0"/>
                  </p:cNvCxnSpPr>
                  <p:nvPr/>
                </p:nvCxnSpPr>
                <p:spPr>
                  <a:xfrm flipH="1">
                    <a:off x="2108200" y="4751919"/>
                    <a:ext cx="1027329" cy="482225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7BCCBFE6-3974-42F0-843D-365A2223EAE0}"/>
                      </a:ext>
                    </a:extLst>
                  </p:cNvPr>
                  <p:cNvSpPr txBox="1"/>
                  <p:nvPr/>
                </p:nvSpPr>
                <p:spPr>
                  <a:xfrm>
                    <a:off x="795354" y="4075744"/>
                    <a:ext cx="217181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cs-CZ" dirty="0"/>
                      <a:t>Úspěšná architektura</a:t>
                    </a:r>
                  </a:p>
                </p:txBody>
              </p:sp>
              <p:cxnSp>
                <p:nvCxnSpPr>
                  <p:cNvPr id="148" name="Straight Arrow Connector 147">
                    <a:extLst>
                      <a:ext uri="{FF2B5EF4-FFF2-40B4-BE49-F238E27FC236}">
                        <a16:creationId xmlns:a16="http://schemas.microsoft.com/office/drawing/2014/main" id="{38DBE2AE-A26C-4E5C-916B-28C7AF474FD2}"/>
                      </a:ext>
                    </a:extLst>
                  </p:cNvPr>
                  <p:cNvCxnSpPr>
                    <a:stCxn id="141" idx="1"/>
                    <a:endCxn id="140" idx="0"/>
                  </p:cNvCxnSpPr>
                  <p:nvPr/>
                </p:nvCxnSpPr>
                <p:spPr>
                  <a:xfrm flipH="1">
                    <a:off x="2595880" y="4751919"/>
                    <a:ext cx="539649" cy="482225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3DF4D8CE-A13C-473E-ADEC-E546FEDDDD15}"/>
                    </a:ext>
                  </a:extLst>
                </p:cNvPr>
                <p:cNvSpPr/>
                <p:nvPr/>
              </p:nvSpPr>
              <p:spPr>
                <a:xfrm>
                  <a:off x="7470877" y="4479920"/>
                  <a:ext cx="743516" cy="1938062"/>
                </a:xfrm>
                <a:prstGeom prst="rect">
                  <a:avLst/>
                </a:prstGeom>
                <a:noFill/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681E8579-D7FB-4713-AAAC-F26588C7F47C}"/>
                  </a:ext>
                </a:extLst>
              </p:cNvPr>
              <p:cNvSpPr txBox="1"/>
              <p:nvPr/>
            </p:nvSpPr>
            <p:spPr>
              <a:xfrm>
                <a:off x="7491222" y="5133509"/>
                <a:ext cx="78643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Tisk</a:t>
                </a:r>
              </a:p>
              <a:p>
                <a:r>
                  <a:rPr lang="cs-CZ" dirty="0"/>
                  <a:t>Komp.</a:t>
                </a:r>
              </a:p>
            </p:txBody>
          </p:sp>
        </p:grpSp>
        <p:sp>
          <p:nvSpPr>
            <p:cNvPr id="150" name="Arrow: Right 149">
              <a:extLst>
                <a:ext uri="{FF2B5EF4-FFF2-40B4-BE49-F238E27FC236}">
                  <a16:creationId xmlns:a16="http://schemas.microsoft.com/office/drawing/2014/main" id="{2B056344-AECC-4C85-B013-2D0D3E56C6C0}"/>
                </a:ext>
              </a:extLst>
            </p:cNvPr>
            <p:cNvSpPr/>
            <p:nvPr/>
          </p:nvSpPr>
          <p:spPr>
            <a:xfrm rot="5400000">
              <a:off x="1191170" y="3704213"/>
              <a:ext cx="265297" cy="38316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138836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A246C-55B7-4E81-9E4B-80ED6489D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cs-CZ" dirty="0"/>
              <a:t>Zlepšovák 3. - Semantic versioning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8232D-2C46-4242-94BC-0E36F59E0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568" y="1130968"/>
            <a:ext cx="10439400" cy="3371865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Problém – Velké množství itegračních bugů a testů,</a:t>
            </a:r>
            <a:br>
              <a:rPr lang="cs-CZ" dirty="0"/>
            </a:br>
            <a:r>
              <a:rPr lang="cs-CZ" dirty="0"/>
              <a:t>protože konzumujeme nejnovější („bleeding edge“) verze všech závislostí</a:t>
            </a:r>
          </a:p>
          <a:p>
            <a:r>
              <a:rPr lang="cs-CZ" dirty="0"/>
              <a:t>Řešení:</a:t>
            </a:r>
          </a:p>
          <a:p>
            <a:pPr lvl="1"/>
            <a:r>
              <a:rPr lang="cs-CZ" dirty="0"/>
              <a:t>Vyextrahovat sdílený kód do samostatných komponent</a:t>
            </a:r>
          </a:p>
          <a:p>
            <a:pPr lvl="1"/>
            <a:r>
              <a:rPr lang="cs-CZ" dirty="0"/>
              <a:t>Zavést samostatné verzování každé komponenty</a:t>
            </a:r>
          </a:p>
          <a:p>
            <a:pPr lvl="1"/>
            <a:r>
              <a:rPr lang="cs-CZ" dirty="0"/>
              <a:t>Použít semantic versioning pro detekci „breaking</a:t>
            </a:r>
            <a:r>
              <a:rPr lang="cs-CZ" baseline="0" dirty="0"/>
              <a:t> change“</a:t>
            </a:r>
            <a:br>
              <a:rPr lang="cs-CZ" baseline="0" dirty="0"/>
            </a:br>
            <a:r>
              <a:rPr lang="cs-CZ" baseline="0" dirty="0"/>
              <a:t>(2.0 je</a:t>
            </a:r>
            <a:r>
              <a:rPr lang="cs-CZ" dirty="0"/>
              <a:t> kompatibilní s 2.0.3 nebo 2.0.3-beta1, ale ne s 2.1.0</a:t>
            </a:r>
            <a:r>
              <a:rPr lang="cs-CZ" baseline="0" dirty="0"/>
              <a:t>)</a:t>
            </a:r>
            <a:endParaRPr lang="cs-CZ" dirty="0"/>
          </a:p>
          <a:p>
            <a:pPr lvl="1"/>
            <a:r>
              <a:rPr lang="cs-CZ" dirty="0"/>
              <a:t>Referencovat „kompatibilní“ </a:t>
            </a:r>
            <a:r>
              <a:rPr lang="cs-CZ" b="1" dirty="0"/>
              <a:t>stabilní</a:t>
            </a:r>
            <a:r>
              <a:rPr lang="cs-CZ" dirty="0"/>
              <a:t> verze – nikoliv latest</a:t>
            </a:r>
          </a:p>
          <a:p>
            <a:pPr lvl="1"/>
            <a:r>
              <a:rPr lang="cs-CZ" dirty="0"/>
              <a:t>Aktualizovat závislosti často, samostatným krokem v CI,</a:t>
            </a:r>
            <a:br>
              <a:rPr lang="cs-CZ" dirty="0"/>
            </a:br>
            <a:r>
              <a:rPr lang="cs-CZ" dirty="0"/>
              <a:t>ověřované automatizovanými integračními testy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84E124D-AD67-4D10-BE97-BEF47AC1AD4E}"/>
              </a:ext>
            </a:extLst>
          </p:cNvPr>
          <p:cNvGrpSpPr/>
          <p:nvPr/>
        </p:nvGrpSpPr>
        <p:grpSpPr>
          <a:xfrm>
            <a:off x="838200" y="4502833"/>
            <a:ext cx="3721403" cy="1800494"/>
            <a:chOff x="838200" y="4238674"/>
            <a:chExt cx="3721403" cy="1800494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2C2A402-B88C-4D1B-B897-1EEDE017EA8A}"/>
                </a:ext>
              </a:extLst>
            </p:cNvPr>
            <p:cNvSpPr txBox="1"/>
            <p:nvPr/>
          </p:nvSpPr>
          <p:spPr>
            <a:xfrm>
              <a:off x="838200" y="4561840"/>
              <a:ext cx="3721403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cs-CZ" dirty="0"/>
                <a:t>source https://www.nuget.org/api/v2</a:t>
              </a:r>
            </a:p>
            <a:p>
              <a:endParaRPr lang="cs-CZ" dirty="0"/>
            </a:p>
            <a:p>
              <a:r>
                <a:rPr lang="cs-CZ" dirty="0"/>
                <a:t>nuget unit</a:t>
              </a:r>
            </a:p>
            <a:p>
              <a:r>
                <a:rPr lang="cs-CZ" dirty="0"/>
                <a:t>nuget log4net</a:t>
              </a:r>
            </a:p>
            <a:p>
              <a:endParaRPr lang="cs-CZ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69991B1-E2CE-415F-B958-AB9F9A299195}"/>
                </a:ext>
              </a:extLst>
            </p:cNvPr>
            <p:cNvSpPr txBox="1"/>
            <p:nvPr/>
          </p:nvSpPr>
          <p:spPr>
            <a:xfrm>
              <a:off x="838200" y="4238674"/>
              <a:ext cx="212834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/>
                <a:t>Paket.dependencies:</a:t>
              </a:r>
            </a:p>
            <a:p>
              <a:endParaRPr lang="cs-CZ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BBA8306-2059-4C63-802D-C5346E356A43}"/>
              </a:ext>
            </a:extLst>
          </p:cNvPr>
          <p:cNvGrpSpPr/>
          <p:nvPr/>
        </p:nvGrpSpPr>
        <p:grpSpPr>
          <a:xfrm>
            <a:off x="4978400" y="4502833"/>
            <a:ext cx="4320843" cy="1800494"/>
            <a:chOff x="4897120" y="4199988"/>
            <a:chExt cx="4320843" cy="180049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2C8897A-011A-4EEA-87F0-32DFBC51E0DA}"/>
                </a:ext>
              </a:extLst>
            </p:cNvPr>
            <p:cNvGrpSpPr/>
            <p:nvPr/>
          </p:nvGrpSpPr>
          <p:grpSpPr>
            <a:xfrm>
              <a:off x="5496560" y="4199988"/>
              <a:ext cx="3721403" cy="1800494"/>
              <a:chOff x="838200" y="4238674"/>
              <a:chExt cx="3721403" cy="1800494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EA34DFE-78A5-427E-9D44-7F9BE0BD1F9E}"/>
                  </a:ext>
                </a:extLst>
              </p:cNvPr>
              <p:cNvSpPr txBox="1"/>
              <p:nvPr/>
            </p:nvSpPr>
            <p:spPr>
              <a:xfrm>
                <a:off x="838200" y="4561840"/>
                <a:ext cx="3721403" cy="14773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source https://www.nuget.org/api/v2</a:t>
                </a:r>
              </a:p>
              <a:p>
                <a:endParaRPr lang="cs-CZ" dirty="0"/>
              </a:p>
              <a:p>
                <a:r>
                  <a:rPr lang="cs-CZ" dirty="0"/>
                  <a:t>nuget unit ~&gt; 2.6.4</a:t>
                </a:r>
              </a:p>
              <a:p>
                <a:r>
                  <a:rPr lang="cs-CZ" dirty="0"/>
                  <a:t>nuget log4net ~&gt; 2.0.3</a:t>
                </a:r>
              </a:p>
              <a:p>
                <a:endParaRPr lang="cs-CZ" dirty="0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3E76DE9-281F-4E9B-8E50-E751A0717A76}"/>
                  </a:ext>
                </a:extLst>
              </p:cNvPr>
              <p:cNvSpPr txBox="1"/>
              <p:nvPr/>
            </p:nvSpPr>
            <p:spPr>
              <a:xfrm>
                <a:off x="838200" y="4238674"/>
                <a:ext cx="212834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dirty="0"/>
                  <a:t>Paket.dependencies:</a:t>
                </a:r>
              </a:p>
              <a:p>
                <a:endParaRPr lang="cs-CZ" dirty="0"/>
              </a:p>
            </p:txBody>
          </p:sp>
        </p:grpSp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5A7F524B-5249-4109-99D7-8E44BE0B5797}"/>
                </a:ext>
              </a:extLst>
            </p:cNvPr>
            <p:cNvSpPr/>
            <p:nvPr/>
          </p:nvSpPr>
          <p:spPr>
            <a:xfrm>
              <a:off x="4897120" y="5120640"/>
              <a:ext cx="294640" cy="457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76459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E7A35-CE4F-42C6-8608-BA6988D19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Zlepšovák</a:t>
            </a:r>
            <a:r>
              <a:rPr lang="cs-CZ" baseline="0" dirty="0"/>
              <a:t> 4. - </a:t>
            </a:r>
            <a:r>
              <a:rPr lang="cs-CZ" dirty="0"/>
              <a:t>Infrastructure as a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810E6-54C6-4D83-92C1-2098F39D8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5189"/>
            <a:ext cx="10515600" cy="4961774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Problém:</a:t>
            </a:r>
            <a:endParaRPr lang="cs-CZ" baseline="0" dirty="0"/>
          </a:p>
          <a:p>
            <a:pPr lvl="1"/>
            <a:r>
              <a:rPr lang="cs-CZ" dirty="0"/>
              <a:t>Vývojáři hlásí velké množství hodin strávené opravou vývojového prostředí</a:t>
            </a:r>
          </a:p>
          <a:p>
            <a:pPr lvl="1"/>
            <a:r>
              <a:rPr lang="cs-CZ" dirty="0"/>
              <a:t>Dokument obsahujíc</a:t>
            </a:r>
            <a:r>
              <a:rPr lang="cs-CZ" baseline="0" dirty="0"/>
              <a:t>í návod co všechno nastavit a nainstalovat</a:t>
            </a:r>
          </a:p>
          <a:p>
            <a:pPr lvl="0"/>
            <a:r>
              <a:rPr lang="cs-CZ" dirty="0"/>
              <a:t>Řešení:</a:t>
            </a:r>
          </a:p>
          <a:p>
            <a:pPr lvl="1"/>
            <a:r>
              <a:rPr lang="cs-CZ" dirty="0"/>
              <a:t>I build script je sdílená verzovaná</a:t>
            </a:r>
            <a:r>
              <a:rPr lang="cs-CZ" baseline="0" dirty="0"/>
              <a:t> komponenta</a:t>
            </a:r>
          </a:p>
          <a:p>
            <a:pPr lvl="1"/>
            <a:r>
              <a:rPr lang="cs-CZ" baseline="0" dirty="0"/>
              <a:t>I skript je testovaný (Powershell =&gt; Pester)</a:t>
            </a:r>
          </a:p>
          <a:p>
            <a:pPr lvl="1"/>
            <a:r>
              <a:rPr lang="cs-CZ" baseline="0" dirty="0"/>
              <a:t>Instalace prostředí je automatizovaná skriptem</a:t>
            </a:r>
          </a:p>
          <a:p>
            <a:pPr lvl="1"/>
            <a:r>
              <a:rPr lang="cs-CZ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Utilizujeme</a:t>
            </a:r>
            <a:r>
              <a:rPr lang="cs-CZ" baseline="0" dirty="0"/>
              <a:t> šablony pro virtualizaci (Hyper-V templates, docker images)</a:t>
            </a:r>
          </a:p>
          <a:p>
            <a:pPr lvl="1"/>
            <a:r>
              <a:rPr lang="cs-CZ" dirty="0"/>
              <a:t>Nastavení pomocí </a:t>
            </a:r>
            <a:r>
              <a:rPr lang="cs-CZ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environment</a:t>
            </a:r>
            <a:r>
              <a:rPr lang="cs-CZ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variables</a:t>
            </a:r>
          </a:p>
          <a:p>
            <a:pPr lvl="1"/>
            <a:r>
              <a:rPr lang="cs-CZ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Vývojář musí být schopen pustit jakýkoliv skript lokálně</a:t>
            </a:r>
          </a:p>
          <a:p>
            <a:pPr lvl="1"/>
            <a:r>
              <a:rPr lang="cs-CZ" dirty="0"/>
              <a:t>Minimalizovat rozdíl mezi build agentem, vývojářským PC a produkčním serverem</a:t>
            </a:r>
          </a:p>
          <a:p>
            <a:pPr marL="742950" lvl="1" indent="-285750" algn="l" defTabSz="4572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Font typeface="Wingdings" charset="2"/>
              <a:buChar char="§"/>
            </a:pPr>
            <a:r>
              <a:rPr lang="cs-CZ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Komponenta si nese svou vlastní dokumentaci</a:t>
            </a:r>
          </a:p>
          <a:p>
            <a:pPr lvl="1"/>
            <a:r>
              <a:rPr lang="cs-CZ" dirty="0"/>
              <a:t>Viz. Také 12factor.net</a:t>
            </a:r>
          </a:p>
        </p:txBody>
      </p:sp>
    </p:spTree>
    <p:extLst>
      <p:ext uri="{BB962C8B-B14F-4D97-AF65-F5344CB8AC3E}">
        <p14:creationId xmlns:p14="http://schemas.microsoft.com/office/powerpoint/2010/main" val="1609734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16x9</Template>
  <TotalTime>463</TotalTime>
  <Words>1191</Words>
  <Application>Microsoft Office PowerPoint</Application>
  <PresentationFormat>Widescreen</PresentationFormat>
  <Paragraphs>231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Lucida Grande</vt:lpstr>
      <vt:lpstr>Wingdings</vt:lpstr>
      <vt:lpstr>template 16x9</vt:lpstr>
      <vt:lpstr>Komponentní vývoj aneb příběh firmy, co příliš rychle narostla</vt:lpstr>
      <vt:lpstr>Solarwinds</vt:lpstr>
      <vt:lpstr>Historie firmy Hračičky s.r.o.</vt:lpstr>
      <vt:lpstr>Problémy firmy (viditelné)</vt:lpstr>
      <vt:lpstr>Ignorované problémy (neviditelné nesledované) Aneb na co by se manager měl ptát?</vt:lpstr>
      <vt:lpstr>Zlepšovák 1. – Přejít na GIT</vt:lpstr>
      <vt:lpstr>Zlepšovák 2. – Velký refaktoring</vt:lpstr>
      <vt:lpstr>Zlepšovák 3. - Semantic versioning</vt:lpstr>
      <vt:lpstr>Zlepšovák 4. - Infrastructure as a code</vt:lpstr>
      <vt:lpstr>Zlepšovák 5. – Contribution model</vt:lpstr>
      <vt:lpstr>Zlepšovák 6. – Automatizované integrační testy</vt:lpstr>
      <vt:lpstr>Souhrn</vt:lpstr>
      <vt:lpstr>Závěr – Firma je úspěšná i nadále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Komponentní vývoj</dc:title>
  <dc:creator>Pokorny, Jiri</dc:creator>
  <cp:lastModifiedBy>Pokorny, Jiri</cp:lastModifiedBy>
  <cp:revision>152</cp:revision>
  <dcterms:created xsi:type="dcterms:W3CDTF">2018-04-02T20:09:39Z</dcterms:created>
  <dcterms:modified xsi:type="dcterms:W3CDTF">2018-04-04T21:03:19Z</dcterms:modified>
</cp:coreProperties>
</file>