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8132"/>
    <a:srgbClr val="009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777" autoAdjust="0"/>
    <p:restoredTop sz="91024" autoAdjust="0"/>
  </p:normalViewPr>
  <p:slideViewPr>
    <p:cSldViewPr snapToGrid="0">
      <p:cViewPr varScale="1">
        <p:scale>
          <a:sx n="64" d="100"/>
          <a:sy n="64" d="100"/>
        </p:scale>
        <p:origin x="16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DCBB5-9E8F-4C3C-B3FF-42B56171167A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86336-D277-4B30-A6AE-9563521DF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7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866527"/>
          </a:xfrm>
        </p:spPr>
        <p:txBody>
          <a:bodyPr>
            <a:normAutofit/>
          </a:bodyPr>
          <a:lstStyle>
            <a:lvl1pPr>
              <a:defRPr sz="54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přednášky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0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8" y="2997200"/>
            <a:ext cx="10562167" cy="8636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cs-CZ" dirty="0"/>
              <a:t>Podtitul</a:t>
            </a:r>
          </a:p>
        </p:txBody>
      </p:sp>
    </p:spTree>
    <p:extLst>
      <p:ext uri="{BB962C8B-B14F-4D97-AF65-F5344CB8AC3E}">
        <p14:creationId xmlns:p14="http://schemas.microsoft.com/office/powerpoint/2010/main" val="321584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ředěl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cs-CZ" dirty="0"/>
              <a:t>Název sekce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965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05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98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108867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9239" y="1189177"/>
            <a:ext cx="11653523" cy="2184808"/>
          </a:xfrm>
        </p:spPr>
        <p:txBody>
          <a:bodyPr>
            <a:spAutoFit/>
          </a:bodyPr>
          <a:lstStyle>
            <a:lvl3pPr>
              <a:defRPr sz="2353"/>
            </a:lvl3pPr>
            <a:lvl4pPr>
              <a:defRPr sz="1961"/>
            </a:lvl4pPr>
            <a:lvl5pPr>
              <a:defRPr sz="196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18896187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241623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2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772816"/>
            <a:ext cx="10972800" cy="446449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6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1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0" y="413792"/>
            <a:ext cx="10972800" cy="782960"/>
          </a:xfrm>
        </p:spPr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412776"/>
            <a:ext cx="10972800" cy="4824536"/>
          </a:xfrm>
        </p:spPr>
        <p:txBody>
          <a:bodyPr>
            <a:normAutofit/>
          </a:bodyPr>
          <a:lstStyle>
            <a:lvl1pPr>
              <a:defRPr sz="2800"/>
            </a:lvl1pPr>
            <a:lvl2pPr marL="628650" indent="-285750">
              <a:buFont typeface="Segoe UI" panose="020B0502040204020203" pitchFamily="34" charset="0"/>
              <a:buChar char="−"/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kurzu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024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09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97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53337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1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0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1742827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1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0784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440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3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3933056"/>
            <a:ext cx="5390389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2011" y="1700809"/>
            <a:ext cx="5390389" cy="21602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6192011" y="3933056"/>
            <a:ext cx="5328203" cy="215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23392" y="1700808"/>
            <a:ext cx="5376597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70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413792"/>
            <a:ext cx="109728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772816"/>
            <a:ext cx="10972800" cy="45365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  <p:grpSp>
        <p:nvGrpSpPr>
          <p:cNvPr id="24" name="Skupina 23"/>
          <p:cNvGrpSpPr/>
          <p:nvPr userDrawn="1"/>
        </p:nvGrpSpPr>
        <p:grpSpPr bwMode="gray">
          <a:xfrm flipH="1">
            <a:off x="6096000" y="0"/>
            <a:ext cx="6096000" cy="151200"/>
            <a:chOff x="3203928" y="2491755"/>
            <a:chExt cx="2160000" cy="72000"/>
          </a:xfrm>
        </p:grpSpPr>
        <p:sp>
          <p:nvSpPr>
            <p:cNvPr id="25" name="Obdélník 24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26" name="Obdélník 25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30" name="Obdélník 29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561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5" r:id="rId13"/>
    <p:sldLayoutId id="2147483677" r:id="rId14"/>
    <p:sldLayoutId id="2147483678" r:id="rId15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 spc="-60" baseline="0">
          <a:solidFill>
            <a:schemeClr val="tx2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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§"/>
        <a:defRPr sz="2000" i="1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b="0" dirty="0"/>
              <a:t>Využití strojového učení na SQL Serveru 2016/2017</a:t>
            </a: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/>
              <a:t>Vladimír Mužný</a:t>
            </a:r>
          </a:p>
          <a:p>
            <a:r>
              <a:rPr lang="cs-CZ" sz="2000" dirty="0"/>
              <a:t>MVP: </a:t>
            </a:r>
            <a:r>
              <a:rPr lang="cs-CZ" dirty="0"/>
              <a:t>Data </a:t>
            </a:r>
            <a:r>
              <a:rPr lang="cs-CZ" dirty="0" err="1"/>
              <a:t>Platform</a:t>
            </a:r>
            <a:r>
              <a:rPr lang="cs-CZ" sz="2000" dirty="0"/>
              <a:t> </a:t>
            </a:r>
            <a:r>
              <a:rPr lang="en-US" sz="2000" dirty="0"/>
              <a:t>|</a:t>
            </a:r>
            <a:r>
              <a:rPr lang="cs-CZ" sz="2000" dirty="0"/>
              <a:t> MCSE</a:t>
            </a:r>
            <a:r>
              <a:rPr lang="cs-CZ" dirty="0"/>
              <a:t> </a:t>
            </a:r>
            <a:r>
              <a:rPr lang="en-US" sz="2000" dirty="0"/>
              <a:t>|</a:t>
            </a:r>
            <a:r>
              <a:rPr lang="cs-CZ" sz="2000" dirty="0"/>
              <a:t> MCT</a:t>
            </a:r>
          </a:p>
          <a:p>
            <a:r>
              <a:rPr lang="cs-CZ" sz="2000" dirty="0" err="1"/>
              <a:t>Vladimir.muzny</a:t>
            </a:r>
            <a:r>
              <a:rPr lang="en-US" sz="2000" dirty="0"/>
              <a:t>@</a:t>
            </a:r>
            <a:r>
              <a:rPr lang="cs-CZ" sz="2000" dirty="0"/>
              <a:t>dropman.cz</a:t>
            </a:r>
          </a:p>
          <a:p>
            <a:r>
              <a:rPr lang="cs-CZ" sz="2000" dirty="0">
                <a:solidFill>
                  <a:schemeClr val="tx2"/>
                </a:solidFill>
              </a:rPr>
              <a:t>     @</a:t>
            </a:r>
            <a:r>
              <a:rPr lang="cs-CZ" sz="2000" dirty="0" err="1">
                <a:solidFill>
                  <a:schemeClr val="tx2"/>
                </a:solidFill>
              </a:rPr>
              <a:t>VladimirMuzny</a:t>
            </a:r>
            <a:endParaRPr lang="cs-CZ" sz="2000" dirty="0">
              <a:solidFill>
                <a:schemeClr val="tx2"/>
              </a:solidFill>
            </a:endParaRP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18" y="5762315"/>
            <a:ext cx="302135" cy="2589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35703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chemeClr val="tx1"/>
                </a:solidFill>
              </a:rPr>
              <a:t>Agenda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  <a:buFontTx/>
              <a:buChar char="-"/>
            </a:pPr>
            <a:r>
              <a:rPr lang="sk-SK" dirty="0" err="1"/>
              <a:t>Architektura</a:t>
            </a:r>
            <a:r>
              <a:rPr lang="sk-SK" dirty="0"/>
              <a:t> ML na MS SQL Serveru</a:t>
            </a:r>
          </a:p>
          <a:p>
            <a:pPr>
              <a:buClrTx/>
              <a:buFontTx/>
              <a:buChar char="-"/>
            </a:pPr>
            <a:r>
              <a:rPr lang="sk-SK" dirty="0" err="1"/>
              <a:t>Důvody</a:t>
            </a:r>
            <a:r>
              <a:rPr lang="sk-SK" dirty="0"/>
              <a:t> spojení MS SQL Serveru a ML</a:t>
            </a:r>
          </a:p>
          <a:p>
            <a:pPr>
              <a:buClrTx/>
              <a:buFontTx/>
              <a:buChar char="-"/>
            </a:pPr>
            <a:r>
              <a:rPr lang="sk-SK" dirty="0" err="1"/>
              <a:t>Krátký</a:t>
            </a:r>
            <a:r>
              <a:rPr lang="sk-SK" dirty="0"/>
              <a:t> </a:t>
            </a:r>
            <a:r>
              <a:rPr lang="sk-SK" dirty="0" err="1"/>
              <a:t>nástin</a:t>
            </a:r>
            <a:r>
              <a:rPr lang="sk-SK" dirty="0"/>
              <a:t> postupu dema</a:t>
            </a:r>
          </a:p>
          <a:p>
            <a:pPr>
              <a:buClrTx/>
              <a:buFontTx/>
              <a:buChar char="-"/>
            </a:pPr>
            <a:r>
              <a:rPr lang="sk-SK" dirty="0"/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37438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7517EA-7E59-408D-89EB-ED4E62D35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Architektura ML </a:t>
            </a:r>
            <a:r>
              <a:rPr lang="cs-CZ" dirty="0" err="1"/>
              <a:t>Services</a:t>
            </a:r>
            <a:r>
              <a:rPr lang="cs-CZ" dirty="0"/>
              <a:t> na MS SQL Serveru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15D6316-CE39-4F1B-A596-582AB4324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70B9140D-0C8F-4615-BC4B-8F755D3DC6E3}"/>
              </a:ext>
            </a:extLst>
          </p:cNvPr>
          <p:cNvSpPr txBox="1">
            <a:spLocks/>
          </p:cNvSpPr>
          <p:nvPr/>
        </p:nvSpPr>
        <p:spPr>
          <a:xfrm>
            <a:off x="779488" y="1769297"/>
            <a:ext cx="4603321" cy="446449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"/>
              <a:defRPr sz="24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9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§"/>
              <a:defRPr sz="2000" i="1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/>
              <a:t>RevoScaleR</a:t>
            </a:r>
            <a:r>
              <a:rPr lang="en-US" sz="2400" b="1" dirty="0"/>
              <a:t>.</a:t>
            </a:r>
            <a:r>
              <a:rPr lang="en-US" sz="2400" dirty="0"/>
              <a:t> API pro </a:t>
            </a:r>
            <a:r>
              <a:rPr lang="en-US" sz="2400" dirty="0" err="1"/>
              <a:t>manipulaci</a:t>
            </a:r>
            <a:r>
              <a:rPr lang="en-US" sz="2400" dirty="0"/>
              <a:t> a anal</a:t>
            </a:r>
            <a:r>
              <a:rPr lang="cs-CZ" sz="2400" dirty="0" err="1"/>
              <a:t>ýzu</a:t>
            </a:r>
            <a:r>
              <a:rPr lang="cs-CZ" sz="2400" dirty="0"/>
              <a:t> dat</a:t>
            </a:r>
            <a:r>
              <a:rPr lang="en-US" sz="2400" dirty="0"/>
              <a:t>. </a:t>
            </a:r>
            <a:endParaRPr lang="cs-CZ" sz="2400" dirty="0"/>
          </a:p>
          <a:p>
            <a:r>
              <a:rPr lang="en-US" sz="2400" b="1" dirty="0" err="1"/>
              <a:t>RevoPemaR</a:t>
            </a:r>
            <a:r>
              <a:rPr lang="en-US" sz="2400" b="1" dirty="0"/>
              <a:t> - </a:t>
            </a:r>
            <a:r>
              <a:rPr lang="en-US" sz="2400" dirty="0"/>
              <a:t>Parallel External Memory Algorithm</a:t>
            </a:r>
            <a:endParaRPr lang="cs-CZ" sz="2400" dirty="0"/>
          </a:p>
          <a:p>
            <a:pPr lvl="1"/>
            <a:r>
              <a:rPr lang="en-US" dirty="0"/>
              <a:t>developing own parallel algorithms</a:t>
            </a:r>
          </a:p>
          <a:p>
            <a:endParaRPr lang="cs-CZ" sz="2400" dirty="0"/>
          </a:p>
        </p:txBody>
      </p:sp>
      <p:pic>
        <p:nvPicPr>
          <p:cNvPr id="5" name="Picture 2" descr="Výsledek obrázku pro sql r microsoft architecture">
            <a:extLst>
              <a:ext uri="{FF2B5EF4-FFF2-40B4-BE49-F238E27FC236}">
                <a16:creationId xmlns:a16="http://schemas.microsoft.com/office/drawing/2014/main" id="{CD030715-BAD7-4B88-BE1C-A1E18311C2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3" t="12931"/>
          <a:stretch/>
        </p:blipFill>
        <p:spPr bwMode="auto">
          <a:xfrm>
            <a:off x="6162622" y="2185045"/>
            <a:ext cx="4639964" cy="3058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5122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2F189C-19A3-42C0-A07A-B1E250C7F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Revoscale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1BCB2F0-4DD3-413B-9195-F6C6F03FE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Knihovny dodávané s ML </a:t>
            </a:r>
            <a:r>
              <a:rPr lang="cs-CZ" dirty="0" err="1"/>
              <a:t>Services</a:t>
            </a:r>
            <a:r>
              <a:rPr lang="cs-CZ" dirty="0"/>
              <a:t> na SQL Serveru</a:t>
            </a:r>
          </a:p>
          <a:p>
            <a:r>
              <a:rPr lang="cs-CZ" dirty="0" err="1"/>
              <a:t>RevoScaleR</a:t>
            </a:r>
            <a:endParaRPr lang="cs-CZ" dirty="0"/>
          </a:p>
          <a:p>
            <a:r>
              <a:rPr lang="cs-CZ" dirty="0" err="1"/>
              <a:t>RevoScalePy</a:t>
            </a:r>
            <a:endParaRPr lang="cs-CZ" dirty="0"/>
          </a:p>
          <a:p>
            <a:r>
              <a:rPr lang="cs-CZ" dirty="0"/>
              <a:t>Možnost rozšíření o vlastní knihovny</a:t>
            </a:r>
          </a:p>
          <a:p>
            <a:pPr lvl="1"/>
            <a:r>
              <a:rPr lang="cs-CZ" dirty="0"/>
              <a:t>Vyžaduje dodatečná nastavení na straně MS SQL Serveru</a:t>
            </a:r>
          </a:p>
        </p:txBody>
      </p:sp>
    </p:spTree>
    <p:extLst>
      <p:ext uri="{BB962C8B-B14F-4D97-AF65-F5344CB8AC3E}">
        <p14:creationId xmlns:p14="http://schemas.microsoft.com/office/powerpoint/2010/main" val="575247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512BFD-88B5-4EC5-81FE-0A79E8E4D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Proč podporuje MS SQL Server ML?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3E9679A-55A4-4E28-9D60-EB1A3A3D3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Alternativa ke známému ML </a:t>
            </a:r>
            <a:r>
              <a:rPr lang="cs-CZ" dirty="0" err="1"/>
              <a:t>Workspace</a:t>
            </a:r>
            <a:r>
              <a:rPr lang="cs-CZ" dirty="0"/>
              <a:t> v Azure</a:t>
            </a:r>
          </a:p>
          <a:p>
            <a:pPr lvl="1"/>
            <a:r>
              <a:rPr lang="cs-CZ" dirty="0"/>
              <a:t>Ne každý chce do cloudu</a:t>
            </a:r>
          </a:p>
          <a:p>
            <a:r>
              <a:rPr lang="cs-CZ" dirty="0"/>
              <a:t>Možnost budovat predikce na stávajících relačních datech</a:t>
            </a:r>
          </a:p>
          <a:p>
            <a:pPr lvl="1"/>
            <a:r>
              <a:rPr lang="cs-CZ" dirty="0"/>
              <a:t>Využití hotových faktových tabulek</a:t>
            </a:r>
          </a:p>
          <a:p>
            <a:r>
              <a:rPr lang="cs-CZ" dirty="0"/>
              <a:t>Možnost vytvářet modely, které by v tradičním T-SQL nešly, nebo jen velmi složitě</a:t>
            </a:r>
          </a:p>
          <a:p>
            <a:pPr lvl="1"/>
            <a:r>
              <a:rPr lang="cs-CZ" dirty="0"/>
              <a:t>Např. </a:t>
            </a:r>
            <a:r>
              <a:rPr lang="cs-CZ" dirty="0" err="1"/>
              <a:t>deduplikace</a:t>
            </a:r>
            <a:r>
              <a:rPr lang="cs-CZ" dirty="0"/>
              <a:t> dat (viz DQS)</a:t>
            </a:r>
          </a:p>
          <a:p>
            <a:r>
              <a:rPr lang="cs-CZ" dirty="0"/>
              <a:t>Využití serverového výkonu pro práci s ML modely</a:t>
            </a:r>
          </a:p>
          <a:p>
            <a:pPr lvl="1"/>
            <a:r>
              <a:rPr lang="cs-CZ" dirty="0"/>
              <a:t>Vývoj lokálně na vzorku dat, produkce serverově</a:t>
            </a:r>
          </a:p>
        </p:txBody>
      </p:sp>
    </p:spTree>
    <p:extLst>
      <p:ext uri="{BB962C8B-B14F-4D97-AF65-F5344CB8AC3E}">
        <p14:creationId xmlns:p14="http://schemas.microsoft.com/office/powerpoint/2010/main" val="3216746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88564D-A74B-4F36-9AB8-2968E09B1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bude v ukázce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097583D-F0AB-45DB-B5F5-88B83C962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Konfigurace SQL Serveru pro vlastní knihovny</a:t>
            </a:r>
          </a:p>
          <a:p>
            <a:r>
              <a:rPr lang="cs-CZ" dirty="0"/>
              <a:t>Získání a průzkum dat (</a:t>
            </a:r>
            <a:r>
              <a:rPr lang="cs-CZ" dirty="0" err="1"/>
              <a:t>AdventureWorks</a:t>
            </a:r>
            <a:r>
              <a:rPr lang="cs-CZ" dirty="0"/>
              <a:t>)</a:t>
            </a:r>
          </a:p>
          <a:p>
            <a:r>
              <a:rPr lang="cs-CZ" dirty="0"/>
              <a:t>Vývoj modelu v klientském prostředí</a:t>
            </a:r>
          </a:p>
          <a:p>
            <a:r>
              <a:rPr lang="cs-CZ" dirty="0"/>
              <a:t>Nasazení vlastních balíčků (+ metadata)</a:t>
            </a:r>
          </a:p>
          <a:p>
            <a:r>
              <a:rPr lang="cs-CZ" dirty="0"/>
              <a:t>Nasazení modelu na SQL Server</a:t>
            </a:r>
          </a:p>
          <a:p>
            <a:r>
              <a:rPr lang="cs-CZ" dirty="0"/>
              <a:t>Provedení predikce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1317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43425D5D-4DA7-48B4-94A9-103B610A45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588010"/>
            <a:ext cx="7985760" cy="449199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31CDA0BF-DA9D-4A1C-AF60-F5F0FF0F054F}"/>
              </a:ext>
            </a:extLst>
          </p:cNvPr>
          <p:cNvSpPr txBox="1"/>
          <p:nvPr/>
        </p:nvSpPr>
        <p:spPr>
          <a:xfrm>
            <a:off x="4444007" y="5506721"/>
            <a:ext cx="32125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b="1" dirty="0"/>
              <a:t>TAK UKAŽ!</a:t>
            </a:r>
          </a:p>
        </p:txBody>
      </p:sp>
    </p:spTree>
    <p:extLst>
      <p:ext uri="{BB962C8B-B14F-4D97-AF65-F5344CB8AC3E}">
        <p14:creationId xmlns:p14="http://schemas.microsoft.com/office/powerpoint/2010/main" val="28638058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8|2.8|3.2"/>
</p:tagLst>
</file>

<file path=ppt/theme/theme1.xml><?xml version="1.0" encoding="utf-8"?>
<a:theme xmlns:a="http://schemas.openxmlformats.org/drawingml/2006/main" name="Gopas 1  (3 barvy)">
  <a:themeElements>
    <a:clrScheme name="WUG">
      <a:dk1>
        <a:sysClr val="windowText" lastClr="000000"/>
      </a:dk1>
      <a:lt1>
        <a:sysClr val="window" lastClr="FFFFFF"/>
      </a:lt1>
      <a:dk2>
        <a:srgbClr val="163C7D"/>
      </a:dk2>
      <a:lt2>
        <a:srgbClr val="FFFFFF"/>
      </a:lt2>
      <a:accent1>
        <a:srgbClr val="5E98D1"/>
      </a:accent1>
      <a:accent2>
        <a:srgbClr val="FDCB00"/>
      </a:accent2>
      <a:accent3>
        <a:srgbClr val="ED7539"/>
      </a:accent3>
      <a:accent4>
        <a:srgbClr val="E50046"/>
      </a:accent4>
      <a:accent5>
        <a:srgbClr val="C8D400"/>
      </a:accent5>
      <a:accent6>
        <a:srgbClr val="EA5297"/>
      </a:accent6>
      <a:hlink>
        <a:srgbClr val="1E326C"/>
      </a:hlink>
      <a:folHlink>
        <a:srgbClr val="1E326C"/>
      </a:folHlink>
    </a:clrScheme>
    <a:fontScheme name="Gop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186</Words>
  <Application>Microsoft Office PowerPoint</Application>
  <PresentationFormat>Širokoúhlá obrazovka</PresentationFormat>
  <Paragraphs>37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Arial</vt:lpstr>
      <vt:lpstr>Calibri</vt:lpstr>
      <vt:lpstr>Segoe UI</vt:lpstr>
      <vt:lpstr>Segoe UI Semibold</vt:lpstr>
      <vt:lpstr>Wingdings</vt:lpstr>
      <vt:lpstr>Gopas 1  (3 barvy)</vt:lpstr>
      <vt:lpstr>Využití strojového učení na SQL Serveru 2016/2017</vt:lpstr>
      <vt:lpstr>Agenda</vt:lpstr>
      <vt:lpstr>Architektura ML Services na MS SQL Serveru</vt:lpstr>
      <vt:lpstr>Revoscale</vt:lpstr>
      <vt:lpstr>Proč podporuje MS SQL Server ML?</vt:lpstr>
      <vt:lpstr>Co bude v ukázce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Využití strojového učení na SQL Serveru 2016/2017</dc:title>
  <cp:lastModifiedBy>Vladimír Mužný</cp:lastModifiedBy>
  <cp:revision>197</cp:revision>
  <dcterms:created xsi:type="dcterms:W3CDTF">2014-11-11T15:45:29Z</dcterms:created>
  <dcterms:modified xsi:type="dcterms:W3CDTF">2018-04-07T08:58:32Z</dcterms:modified>
</cp:coreProperties>
</file>