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9" r:id="rId2"/>
    <p:sldId id="260" r:id="rId3"/>
    <p:sldId id="261" r:id="rId4"/>
    <p:sldId id="262" r:id="rId5"/>
    <p:sldId id="263" r:id="rId6"/>
    <p:sldId id="264" r:id="rId7"/>
    <p:sldId id="266" r:id="rId8"/>
    <p:sldId id="265" r:id="rId9"/>
    <p:sldId id="267" r:id="rId10"/>
    <p:sldId id="269" r:id="rId11"/>
    <p:sldId id="268" r:id="rId12"/>
    <p:sldId id="270" r:id="rId13"/>
    <p:sldId id="271" r:id="rId14"/>
    <p:sldId id="27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8132"/>
    <a:srgbClr val="0096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0777" autoAdjust="0"/>
    <p:restoredTop sz="91024" autoAdjust="0"/>
  </p:normalViewPr>
  <p:slideViewPr>
    <p:cSldViewPr snapToGrid="0">
      <p:cViewPr varScale="1">
        <p:scale>
          <a:sx n="64" d="100"/>
          <a:sy n="64" d="100"/>
        </p:scale>
        <p:origin x="162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DDCBB5-9E8F-4C3C-B3FF-42B56171167A}" type="datetimeFigureOut">
              <a:rPr lang="en-US" smtClean="0"/>
              <a:t>4/7/2018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686336-D277-4B30-A6AE-9563521DFE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977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 s pod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866527"/>
          </a:xfrm>
        </p:spPr>
        <p:txBody>
          <a:bodyPr>
            <a:normAutofit/>
          </a:bodyPr>
          <a:lstStyle>
            <a:lvl1pPr>
              <a:defRPr sz="54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přednášky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0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  <p:sp>
        <p:nvSpPr>
          <p:cNvPr id="5" name="Zástupný symbol pro text 4"/>
          <p:cNvSpPr>
            <a:spLocks noGrp="1"/>
          </p:cNvSpPr>
          <p:nvPr>
            <p:ph type="body" sz="quarter" idx="10" hasCustomPrompt="1"/>
          </p:nvPr>
        </p:nvSpPr>
        <p:spPr>
          <a:xfrm>
            <a:off x="814918" y="2997200"/>
            <a:ext cx="10562167" cy="863600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pPr lvl="0"/>
            <a:r>
              <a:rPr lang="cs-CZ" dirty="0"/>
              <a:t>Podtitul</a:t>
            </a:r>
          </a:p>
        </p:txBody>
      </p:sp>
    </p:spTree>
    <p:extLst>
      <p:ext uri="{BB962C8B-B14F-4D97-AF65-F5344CB8AC3E}">
        <p14:creationId xmlns:p14="http://schemas.microsoft.com/office/powerpoint/2010/main" val="32158429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Předělov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/>
            </a:lvl1pPr>
          </a:lstStyle>
          <a:p>
            <a:r>
              <a:rPr lang="cs-CZ" dirty="0"/>
              <a:t>Název sekce prezentace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965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6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05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3398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508000" y="1411552"/>
            <a:ext cx="11176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108867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269239" y="1189177"/>
            <a:ext cx="11653523" cy="2184808"/>
          </a:xfrm>
        </p:spPr>
        <p:txBody>
          <a:bodyPr>
            <a:spAutoFit/>
          </a:bodyPr>
          <a:lstStyle>
            <a:lvl3pPr>
              <a:defRPr sz="2353"/>
            </a:lvl3pPr>
            <a:lvl4pPr>
              <a:defRPr sz="1961"/>
            </a:lvl4pPr>
            <a:lvl5pPr>
              <a:defRPr sz="196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18896187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2416237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2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772816"/>
            <a:ext cx="10972800" cy="446449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567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1řádkový +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609600" y="413792"/>
            <a:ext cx="10972800" cy="782960"/>
          </a:xfrm>
        </p:spPr>
        <p:txBody>
          <a:bodyPr>
            <a:normAutofit/>
          </a:bodyPr>
          <a:lstStyle>
            <a:lvl1pPr>
              <a:defRPr sz="4000" spc="-6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609600" y="1412776"/>
            <a:ext cx="10972800" cy="4824536"/>
          </a:xfrm>
        </p:spPr>
        <p:txBody>
          <a:bodyPr>
            <a:normAutofit/>
          </a:bodyPr>
          <a:lstStyle>
            <a:lvl1pPr>
              <a:defRPr sz="2800"/>
            </a:lvl1pPr>
            <a:lvl2pPr marL="628650" indent="-285750">
              <a:buFont typeface="Segoe UI" panose="020B0502040204020203" pitchFamily="34" charset="0"/>
              <a:buChar char="−"/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 i="1"/>
            </a:lvl5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8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71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814918" y="2130426"/>
            <a:ext cx="10561669" cy="1470025"/>
          </a:xfrm>
        </p:spPr>
        <p:txBody>
          <a:bodyPr>
            <a:normAutofit/>
          </a:bodyPr>
          <a:lstStyle>
            <a:lvl1pPr>
              <a:defRPr sz="4400" baseline="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cs-CZ" dirty="0"/>
              <a:t>Název kurzu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814918" y="4052664"/>
            <a:ext cx="10561669" cy="1968624"/>
          </a:xfrm>
        </p:spPr>
        <p:txBody>
          <a:bodyPr anchor="b" anchorCtr="0">
            <a:normAutofit/>
          </a:bodyPr>
          <a:lstStyle>
            <a:lvl1pPr marL="0" indent="0" algn="l">
              <a:buNone/>
              <a:defRPr sz="2400" spc="-60" baseline="0">
                <a:solidFill>
                  <a:schemeClr val="tx1">
                    <a:tint val="7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/>
              <a:t>Kontaktní informace</a:t>
            </a:r>
          </a:p>
        </p:txBody>
      </p:sp>
      <p:grpSp>
        <p:nvGrpSpPr>
          <p:cNvPr id="16" name="Skupina 15"/>
          <p:cNvGrpSpPr/>
          <p:nvPr/>
        </p:nvGrpSpPr>
        <p:grpSpPr bwMode="gray">
          <a:xfrm>
            <a:off x="-3328" y="0"/>
            <a:ext cx="6096000" cy="151200"/>
            <a:chOff x="3203928" y="2491755"/>
            <a:chExt cx="2160000" cy="72000"/>
          </a:xfrm>
        </p:grpSpPr>
        <p:sp>
          <p:nvSpPr>
            <p:cNvPr id="17" name="Obdélník 16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8" name="Obdélník 17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19" name="Obdélník 18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702436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09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197600" y="1772816"/>
            <a:ext cx="5384800" cy="4353347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53337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610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5386917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8" y="1535113"/>
            <a:ext cx="5389033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 hasCustomPrompt="1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10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1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2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570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1742827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1700808"/>
            <a:ext cx="3504000" cy="438333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51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 t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1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80784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3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80784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0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344000" y="1535113"/>
            <a:ext cx="3504000" cy="639762"/>
          </a:xfrm>
        </p:spPr>
        <p:txBody>
          <a:bodyPr anchor="ctr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Porovnání 2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4344000" y="2174875"/>
            <a:ext cx="35040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913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Čtyři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0" y="39734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dirty="0"/>
              <a:t>Nadpis snímku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3933056"/>
            <a:ext cx="5390389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2011" y="1700809"/>
            <a:ext cx="5390389" cy="21602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89A16E3-E0DB-47A0-BDE6-AF5C7EC7EAB9}" type="slidenum">
              <a:rPr lang="en-US" smtClean="0">
                <a:solidFill>
                  <a:srgbClr val="1E326C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E326C"/>
              </a:solidFill>
            </a:endParaRPr>
          </a:p>
        </p:txBody>
      </p:sp>
      <p:sp>
        <p:nvSpPr>
          <p:cNvPr id="11" name="Content Placeholder 3"/>
          <p:cNvSpPr>
            <a:spLocks noGrp="1"/>
          </p:cNvSpPr>
          <p:nvPr>
            <p:ph sz="half" idx="14" hasCustomPrompt="1"/>
          </p:nvPr>
        </p:nvSpPr>
        <p:spPr>
          <a:xfrm>
            <a:off x="6192011" y="3933056"/>
            <a:ext cx="5328203" cy="21510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5" hasCustomPrompt="1"/>
          </p:nvPr>
        </p:nvSpPr>
        <p:spPr>
          <a:xfrm>
            <a:off x="623392" y="1700808"/>
            <a:ext cx="5376597" cy="2160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27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0972800" cy="1143000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cs-CZ" dirty="0"/>
              <a:t>Nadpis snímku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09600" y="1772816"/>
            <a:ext cx="10972800" cy="4536504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První úroveň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27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391477" y="6448252"/>
            <a:ext cx="1248139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8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31637" y="6448252"/>
            <a:ext cx="6720747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9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23392" y="6448252"/>
            <a:ext cx="576064" cy="365125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1600" b="1">
                <a:solidFill>
                  <a:schemeClr val="tx2"/>
                </a:solidFill>
              </a:defRPr>
            </a:lvl1pPr>
          </a:lstStyle>
          <a:p>
            <a:fld id="{31EF1479-3489-4788-BFA4-763D4DDB960F}" type="slidenum">
              <a:rPr lang="cs-CZ" smtClean="0">
                <a:solidFill>
                  <a:srgbClr val="1E326C"/>
                </a:solidFill>
              </a:rPr>
              <a:pPr/>
              <a:t>‹#›</a:t>
            </a:fld>
            <a:endParaRPr lang="cs-CZ" dirty="0">
              <a:solidFill>
                <a:srgbClr val="1E326C"/>
              </a:solidFill>
            </a:endParaRPr>
          </a:p>
        </p:txBody>
      </p:sp>
      <p:grpSp>
        <p:nvGrpSpPr>
          <p:cNvPr id="24" name="Skupina 23"/>
          <p:cNvGrpSpPr/>
          <p:nvPr userDrawn="1"/>
        </p:nvGrpSpPr>
        <p:grpSpPr bwMode="gray">
          <a:xfrm flipH="1">
            <a:off x="6096000" y="0"/>
            <a:ext cx="6096000" cy="151200"/>
            <a:chOff x="3203928" y="2491755"/>
            <a:chExt cx="2160000" cy="72000"/>
          </a:xfrm>
        </p:grpSpPr>
        <p:sp>
          <p:nvSpPr>
            <p:cNvPr id="25" name="Obdélník 24"/>
            <p:cNvSpPr/>
            <p:nvPr/>
          </p:nvSpPr>
          <p:spPr bwMode="gray">
            <a:xfrm>
              <a:off x="3923928" y="2491755"/>
              <a:ext cx="720000" cy="72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26" name="Obdélník 25"/>
            <p:cNvSpPr/>
            <p:nvPr/>
          </p:nvSpPr>
          <p:spPr bwMode="gray">
            <a:xfrm>
              <a:off x="3203928" y="2491755"/>
              <a:ext cx="720000" cy="72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  <p:sp>
          <p:nvSpPr>
            <p:cNvPr id="30" name="Obdélník 29"/>
            <p:cNvSpPr/>
            <p:nvPr/>
          </p:nvSpPr>
          <p:spPr bwMode="gray">
            <a:xfrm>
              <a:off x="4643928" y="2491755"/>
              <a:ext cx="720000" cy="720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sz="1800">
                <a:solidFill>
                  <a:prstClr val="white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45613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5" r:id="rId13"/>
    <p:sldLayoutId id="2147483677" r:id="rId14"/>
    <p:sldLayoutId id="2147483678" r:id="rId15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b="1" kern="1200" spc="-60" baseline="0">
          <a:solidFill>
            <a:schemeClr val="tx2"/>
          </a:solidFill>
          <a:latin typeface="Segoe UI Semibold" panose="020B0702040204020203" pitchFamily="34" charset="0"/>
          <a:ea typeface="+mj-ea"/>
          <a:cs typeface="Segoe UI Semibold" panose="020B0702040204020203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2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"/>
        <a:defRPr sz="24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Arial" pitchFamily="34" charset="0"/>
        <a:buChar char="–"/>
        <a:defRPr sz="20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SzPct val="90000"/>
        <a:buFont typeface="Wingdings" pitchFamily="2" charset="2"/>
        <a:buChar char="§"/>
        <a:defRPr sz="2000" i="1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pl-PL" b="0" dirty="0"/>
              <a:t>IoT End-to-End od HW až po vizualizaci</a:t>
            </a:r>
            <a:br>
              <a:rPr lang="pl-PL" b="0" dirty="0"/>
            </a:br>
            <a:endParaRPr lang="cs-CZ" sz="5400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/>
              <a:t>Vladimír Mužný</a:t>
            </a:r>
          </a:p>
          <a:p>
            <a:r>
              <a:rPr lang="cs-CZ" sz="2000" dirty="0"/>
              <a:t>MVP: Data </a:t>
            </a:r>
            <a:r>
              <a:rPr lang="cs-CZ" sz="2000" dirty="0" err="1"/>
              <a:t>Platform</a:t>
            </a:r>
            <a:r>
              <a:rPr lang="cs-CZ" sz="2000" dirty="0"/>
              <a:t> </a:t>
            </a:r>
            <a:r>
              <a:rPr lang="en-US" sz="2000" dirty="0"/>
              <a:t>|</a:t>
            </a:r>
            <a:r>
              <a:rPr lang="cs-CZ" sz="2000" dirty="0"/>
              <a:t> MCSE </a:t>
            </a:r>
            <a:r>
              <a:rPr lang="en-US" sz="2000" dirty="0"/>
              <a:t>|</a:t>
            </a:r>
            <a:r>
              <a:rPr lang="cs-CZ" sz="2000" dirty="0"/>
              <a:t> MCT</a:t>
            </a:r>
          </a:p>
          <a:p>
            <a:r>
              <a:rPr lang="cs-CZ" sz="2000" dirty="0" err="1"/>
              <a:t>vladimir.muzny</a:t>
            </a:r>
            <a:r>
              <a:rPr lang="en-US" dirty="0"/>
              <a:t>@</a:t>
            </a:r>
            <a:r>
              <a:rPr lang="cs-CZ" dirty="0"/>
              <a:t>dropman.cz</a:t>
            </a:r>
            <a:endParaRPr lang="cs-CZ" sz="2000" dirty="0"/>
          </a:p>
          <a:p>
            <a:r>
              <a:rPr lang="cs-CZ" sz="2000" dirty="0">
                <a:solidFill>
                  <a:schemeClr val="tx2"/>
                </a:solidFill>
              </a:rPr>
              <a:t>     @</a:t>
            </a:r>
            <a:r>
              <a:rPr lang="cs-CZ" sz="2000" dirty="0" err="1">
                <a:solidFill>
                  <a:schemeClr val="tx2"/>
                </a:solidFill>
              </a:rPr>
              <a:t>VladimirMuzny</a:t>
            </a:r>
            <a:endParaRPr lang="cs-CZ" sz="2000" dirty="0">
              <a:solidFill>
                <a:schemeClr val="tx2"/>
              </a:solidFill>
            </a:endParaRPr>
          </a:p>
        </p:txBody>
      </p:sp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918" y="5762315"/>
            <a:ext cx="302135" cy="25897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35703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03E144-0D1A-40A7-BB99-B8E2A893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Čtení dat z </a:t>
            </a:r>
            <a:r>
              <a:rPr lang="cs-CZ" dirty="0" err="1"/>
              <a:t>IoT</a:t>
            </a:r>
            <a:r>
              <a:rPr lang="cs-CZ" dirty="0"/>
              <a:t> HUB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F1AE37B-162D-4C30-870A-3D51FE860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Stream </a:t>
            </a:r>
            <a:r>
              <a:rPr lang="cs-CZ" dirty="0" err="1"/>
              <a:t>Analytics</a:t>
            </a:r>
            <a:r>
              <a:rPr lang="cs-CZ" dirty="0"/>
              <a:t> Job</a:t>
            </a:r>
          </a:p>
          <a:p>
            <a:pPr lvl="1"/>
            <a:r>
              <a:rPr lang="cs-CZ" dirty="0"/>
              <a:t>Přijímá data,</a:t>
            </a:r>
          </a:p>
          <a:p>
            <a:pPr lvl="1"/>
            <a:r>
              <a:rPr lang="cs-CZ" dirty="0"/>
              <a:t>Vystavuje data do </a:t>
            </a:r>
            <a:r>
              <a:rPr lang="cs-CZ" dirty="0" err="1"/>
              <a:t>datasetu</a:t>
            </a:r>
            <a:endParaRPr lang="cs-CZ" dirty="0"/>
          </a:p>
          <a:p>
            <a:pPr lvl="1"/>
            <a:r>
              <a:rPr lang="cs-CZ" dirty="0"/>
              <a:t>Nabízí data pro uložení/odeslání</a:t>
            </a:r>
          </a:p>
          <a:p>
            <a:pPr lvl="2"/>
            <a:r>
              <a:rPr lang="cs-CZ" dirty="0"/>
              <a:t>Databáze</a:t>
            </a:r>
          </a:p>
          <a:p>
            <a:pPr lvl="2"/>
            <a:r>
              <a:rPr lang="cs-CZ" dirty="0" err="1"/>
              <a:t>Cosmos</a:t>
            </a:r>
            <a:r>
              <a:rPr lang="cs-CZ" dirty="0"/>
              <a:t> DB</a:t>
            </a:r>
          </a:p>
          <a:p>
            <a:pPr lvl="2"/>
            <a:r>
              <a:rPr lang="cs-CZ" dirty="0" err="1"/>
              <a:t>Power</a:t>
            </a:r>
            <a:r>
              <a:rPr lang="cs-CZ" dirty="0"/>
              <a:t> BI a další</a:t>
            </a:r>
          </a:p>
        </p:txBody>
      </p:sp>
    </p:spTree>
    <p:extLst>
      <p:ext uri="{BB962C8B-B14F-4D97-AF65-F5344CB8AC3E}">
        <p14:creationId xmlns:p14="http://schemas.microsoft.com/office/powerpoint/2010/main" val="17750042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43425D5D-4DA7-48B4-94A9-103B610A4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588010"/>
            <a:ext cx="7985760" cy="449199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31CDA0BF-DA9D-4A1C-AF60-F5F0FF0F054F}"/>
              </a:ext>
            </a:extLst>
          </p:cNvPr>
          <p:cNvSpPr txBox="1"/>
          <p:nvPr/>
        </p:nvSpPr>
        <p:spPr>
          <a:xfrm>
            <a:off x="1955640" y="5394294"/>
            <a:ext cx="83051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/>
              <a:t>TAK UKAŽ! (Stream </a:t>
            </a:r>
            <a:r>
              <a:rPr lang="cs-CZ" sz="4400" b="1" dirty="0" err="1"/>
              <a:t>Analytics</a:t>
            </a:r>
            <a:r>
              <a:rPr lang="cs-CZ" sz="4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1753388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4D706D3-FD29-454D-B2EF-7237D400E3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Konzumace v </a:t>
            </a:r>
            <a:r>
              <a:rPr lang="cs-CZ" dirty="0" err="1"/>
              <a:t>PowerBI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3C69EEE-83AA-4AF1-A823-A55765453B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 Stream </a:t>
            </a:r>
            <a:r>
              <a:rPr lang="cs-CZ" dirty="0" err="1"/>
              <a:t>Analytics</a:t>
            </a:r>
            <a:r>
              <a:rPr lang="cs-CZ" dirty="0"/>
              <a:t> </a:t>
            </a:r>
            <a:r>
              <a:rPr lang="cs-CZ" dirty="0" err="1"/>
              <a:t>jobu</a:t>
            </a:r>
            <a:r>
              <a:rPr lang="cs-CZ" dirty="0"/>
              <a:t> se nabízí data set pro </a:t>
            </a:r>
            <a:r>
              <a:rPr lang="cs-CZ" dirty="0" err="1"/>
              <a:t>PowerBI</a:t>
            </a:r>
            <a:endParaRPr lang="cs-CZ" dirty="0"/>
          </a:p>
          <a:p>
            <a:pPr lvl="1"/>
            <a:r>
              <a:rPr lang="cs-CZ" dirty="0"/>
              <a:t>Nutná </a:t>
            </a:r>
            <a:r>
              <a:rPr lang="cs-CZ" dirty="0" err="1"/>
              <a:t>autentikace</a:t>
            </a:r>
            <a:r>
              <a:rPr lang="cs-CZ" dirty="0"/>
              <a:t> proti </a:t>
            </a:r>
            <a:r>
              <a:rPr lang="cs-CZ" dirty="0" err="1"/>
              <a:t>PowerBI</a:t>
            </a:r>
            <a:endParaRPr lang="cs-CZ" dirty="0"/>
          </a:p>
          <a:p>
            <a:r>
              <a:rPr lang="cs-CZ" dirty="0"/>
              <a:t>Data set se publikuje do </a:t>
            </a:r>
            <a:r>
              <a:rPr lang="cs-CZ" dirty="0" err="1"/>
              <a:t>PowerBI</a:t>
            </a:r>
            <a:r>
              <a:rPr lang="cs-CZ" dirty="0"/>
              <a:t> portálu</a:t>
            </a:r>
          </a:p>
          <a:p>
            <a:pPr lvl="1"/>
            <a:r>
              <a:rPr lang="cs-CZ" dirty="0"/>
              <a:t>Dost dlouho to trvá (desítky minut)</a:t>
            </a:r>
          </a:p>
          <a:p>
            <a:r>
              <a:rPr lang="cs-CZ" dirty="0"/>
              <a:t>Nad </a:t>
            </a:r>
            <a:r>
              <a:rPr lang="cs-CZ" dirty="0" err="1"/>
              <a:t>vypublikovaným</a:t>
            </a:r>
            <a:r>
              <a:rPr lang="cs-CZ" dirty="0"/>
              <a:t> </a:t>
            </a:r>
            <a:r>
              <a:rPr lang="cs-CZ" dirty="0" err="1"/>
              <a:t>datasetem</a:t>
            </a:r>
            <a:r>
              <a:rPr lang="cs-CZ" dirty="0"/>
              <a:t> se vytváření vizuály</a:t>
            </a:r>
          </a:p>
        </p:txBody>
      </p:sp>
    </p:spTree>
    <p:extLst>
      <p:ext uri="{BB962C8B-B14F-4D97-AF65-F5344CB8AC3E}">
        <p14:creationId xmlns:p14="http://schemas.microsoft.com/office/powerpoint/2010/main" val="1807770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43425D5D-4DA7-48B4-94A9-103B610A45A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588010"/>
            <a:ext cx="1526295" cy="858541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31CDA0BF-DA9D-4A1C-AF60-F5F0FF0F054F}"/>
              </a:ext>
            </a:extLst>
          </p:cNvPr>
          <p:cNvSpPr txBox="1"/>
          <p:nvPr/>
        </p:nvSpPr>
        <p:spPr>
          <a:xfrm>
            <a:off x="1955640" y="5394294"/>
            <a:ext cx="576792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/>
              <a:t>Snad ukaž (</a:t>
            </a:r>
            <a:r>
              <a:rPr lang="cs-CZ" sz="4400" b="1" dirty="0" err="1"/>
              <a:t>PowerBI</a:t>
            </a:r>
            <a:r>
              <a:rPr lang="cs-CZ" sz="44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666811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C0B1B54-8082-416E-9AF8-60A5A2252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2DDB7C1-630B-4A24-A881-6559C95E1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Nepřeberné množství HW</a:t>
            </a:r>
          </a:p>
          <a:p>
            <a:pPr lvl="1"/>
            <a:r>
              <a:rPr lang="cs-CZ" dirty="0"/>
              <a:t>Různá cena</a:t>
            </a:r>
          </a:p>
          <a:p>
            <a:pPr lvl="1"/>
            <a:r>
              <a:rPr lang="cs-CZ" dirty="0"/>
              <a:t>Různá spolehlivost</a:t>
            </a:r>
          </a:p>
          <a:p>
            <a:pPr lvl="1"/>
            <a:r>
              <a:rPr lang="cs-CZ" dirty="0"/>
              <a:t>Mnoho variant</a:t>
            </a:r>
          </a:p>
          <a:p>
            <a:r>
              <a:rPr lang="cs-CZ" dirty="0"/>
              <a:t>Různé možnosti konzumace</a:t>
            </a:r>
          </a:p>
          <a:p>
            <a:pPr lvl="1"/>
            <a:r>
              <a:rPr lang="cs-CZ" dirty="0" err="1"/>
              <a:t>Blynk</a:t>
            </a:r>
            <a:r>
              <a:rPr lang="cs-CZ" dirty="0"/>
              <a:t> projekt</a:t>
            </a:r>
          </a:p>
          <a:p>
            <a:pPr lvl="1"/>
            <a:r>
              <a:rPr lang="cs-CZ" dirty="0"/>
              <a:t>…</a:t>
            </a:r>
          </a:p>
          <a:p>
            <a:pPr lvl="1"/>
            <a:r>
              <a:rPr lang="cs-CZ" dirty="0"/>
              <a:t>MS cloud technologie</a:t>
            </a:r>
          </a:p>
          <a:p>
            <a:pPr lvl="2"/>
            <a:r>
              <a:rPr lang="cs-CZ" dirty="0"/>
              <a:t>Není to přímá cesta</a:t>
            </a:r>
            <a:endParaRPr lang="en-US" dirty="0"/>
          </a:p>
          <a:p>
            <a:pPr lvl="2"/>
            <a:endParaRPr lang="en-US" dirty="0"/>
          </a:p>
          <a:p>
            <a:pPr marL="914400" lvl="2" indent="0">
              <a:buNone/>
            </a:pPr>
            <a:r>
              <a:rPr lang="en-US" b="1" dirty="0" err="1"/>
              <a:t>LattePanda</a:t>
            </a:r>
            <a:r>
              <a:rPr lang="en-US" b="1" dirty="0"/>
              <a:t> Alpha (df-robot.com)</a:t>
            </a:r>
          </a:p>
        </p:txBody>
      </p:sp>
    </p:spTree>
    <p:extLst>
      <p:ext uri="{BB962C8B-B14F-4D97-AF65-F5344CB8AC3E}">
        <p14:creationId xmlns:p14="http://schemas.microsoft.com/office/powerpoint/2010/main" val="340142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Motivace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cs-CZ" dirty="0"/>
              <a:t>Mluví se o:</a:t>
            </a:r>
          </a:p>
          <a:p>
            <a:pPr lvl="1"/>
            <a:r>
              <a:rPr lang="cs-CZ" dirty="0" err="1"/>
              <a:t>IoT</a:t>
            </a:r>
            <a:endParaRPr lang="cs-CZ" dirty="0"/>
          </a:p>
          <a:p>
            <a:pPr lvl="1"/>
            <a:r>
              <a:rPr lang="cs-CZ" dirty="0" err="1"/>
              <a:t>WebAPI</a:t>
            </a:r>
            <a:endParaRPr lang="cs-CZ" dirty="0"/>
          </a:p>
          <a:p>
            <a:pPr lvl="1"/>
            <a:r>
              <a:rPr lang="cs-CZ" dirty="0"/>
              <a:t>Azure</a:t>
            </a:r>
          </a:p>
          <a:p>
            <a:pPr lvl="1"/>
            <a:r>
              <a:rPr lang="cs-CZ" dirty="0"/>
              <a:t>BI, speciálně </a:t>
            </a:r>
            <a:r>
              <a:rPr lang="cs-CZ" dirty="0" err="1"/>
              <a:t>PowerBI</a:t>
            </a:r>
            <a:endParaRPr lang="cs-CZ" dirty="0"/>
          </a:p>
          <a:p>
            <a:r>
              <a:rPr lang="cs-CZ" dirty="0"/>
              <a:t>ALE NIKDY DOHROMADY</a:t>
            </a:r>
          </a:p>
          <a:p>
            <a:r>
              <a:rPr lang="cs-CZ" dirty="0"/>
              <a:t>Přednáška bude o:</a:t>
            </a:r>
          </a:p>
          <a:p>
            <a:pPr lvl="1"/>
            <a:r>
              <a:rPr lang="cs-CZ" dirty="0" err="1"/>
              <a:t>IoT</a:t>
            </a:r>
            <a:r>
              <a:rPr lang="cs-CZ" dirty="0"/>
              <a:t> zdroj</a:t>
            </a:r>
          </a:p>
          <a:p>
            <a:pPr lvl="1"/>
            <a:r>
              <a:rPr lang="cs-CZ" dirty="0"/>
              <a:t>Azure</a:t>
            </a:r>
          </a:p>
          <a:p>
            <a:pPr lvl="2"/>
            <a:r>
              <a:rPr lang="cs-CZ" dirty="0" err="1"/>
              <a:t>IoT</a:t>
            </a:r>
            <a:r>
              <a:rPr lang="cs-CZ" dirty="0"/>
              <a:t> Hub</a:t>
            </a:r>
          </a:p>
          <a:p>
            <a:pPr lvl="2"/>
            <a:r>
              <a:rPr lang="cs-CZ" dirty="0"/>
              <a:t>Stream </a:t>
            </a:r>
            <a:r>
              <a:rPr lang="cs-CZ" dirty="0" err="1"/>
              <a:t>Analytics</a:t>
            </a:r>
            <a:endParaRPr lang="cs-CZ" dirty="0"/>
          </a:p>
          <a:p>
            <a:pPr lvl="1"/>
            <a:r>
              <a:rPr lang="cs-CZ" dirty="0" err="1"/>
              <a:t>PowerBI</a:t>
            </a:r>
            <a:endParaRPr lang="cs-CZ" dirty="0"/>
          </a:p>
          <a:p>
            <a:r>
              <a:rPr lang="cs-CZ" dirty="0"/>
              <a:t>JAK TO (ne)CHODÍ DOHROMADY</a:t>
            </a:r>
          </a:p>
        </p:txBody>
      </p:sp>
    </p:spTree>
    <p:extLst>
      <p:ext uri="{BB962C8B-B14F-4D97-AF65-F5344CB8AC3E}">
        <p14:creationId xmlns:p14="http://schemas.microsoft.com/office/powerpoint/2010/main" val="12737362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A06B8B8-954F-4F8B-B42D-FD6E961CD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IoT</a:t>
            </a:r>
            <a:r>
              <a:rPr lang="cs-CZ" dirty="0"/>
              <a:t> aneb čím začít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8AFEDB7-2EDB-4DE2-A06B-EC5F6056C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 začátku byl…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683CB96-A2AD-48EB-B955-3D00184D33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3447" y="1537166"/>
            <a:ext cx="5715000" cy="420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67559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6268D7-B524-429A-9848-13065DB0A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Nápad a jeho sestavení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CAFB9454-8A1D-4B97-93A2-D61ACD4839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s-CZ" dirty="0" err="1"/>
              <a:t>IoT</a:t>
            </a:r>
            <a:r>
              <a:rPr lang="cs-CZ" dirty="0"/>
              <a:t> je velmi široká oblast možností</a:t>
            </a:r>
          </a:p>
          <a:p>
            <a:pPr lvl="1"/>
            <a:r>
              <a:rPr lang="cs-CZ" dirty="0"/>
              <a:t>Vlastní aplikace pomocí</a:t>
            </a:r>
          </a:p>
          <a:p>
            <a:pPr lvl="2"/>
            <a:r>
              <a:rPr lang="cs-CZ" dirty="0" err="1"/>
              <a:t>Rapsberry</a:t>
            </a:r>
            <a:r>
              <a:rPr lang="cs-CZ" dirty="0"/>
              <a:t> PI</a:t>
            </a:r>
          </a:p>
          <a:p>
            <a:pPr lvl="2"/>
            <a:r>
              <a:rPr lang="cs-CZ" dirty="0" err="1"/>
              <a:t>Arduino</a:t>
            </a:r>
            <a:endParaRPr lang="cs-CZ" dirty="0"/>
          </a:p>
          <a:p>
            <a:pPr lvl="2"/>
            <a:r>
              <a:rPr lang="cs-CZ" dirty="0" err="1"/>
              <a:t>WeMos</a:t>
            </a:r>
            <a:endParaRPr lang="cs-CZ" dirty="0"/>
          </a:p>
          <a:p>
            <a:pPr lvl="2"/>
            <a:r>
              <a:rPr lang="cs-CZ" dirty="0"/>
              <a:t>A mnoha dalších</a:t>
            </a:r>
          </a:p>
          <a:p>
            <a:r>
              <a:rPr lang="cs-CZ" dirty="0"/>
              <a:t>Společné vlastnosti</a:t>
            </a:r>
          </a:p>
          <a:p>
            <a:pPr lvl="1"/>
            <a:r>
              <a:rPr lang="cs-CZ" dirty="0"/>
              <a:t>Relativně jednoduchý procesor generuje/konzumuje data v nekonečném cyklu</a:t>
            </a:r>
          </a:p>
          <a:p>
            <a:pPr lvl="1"/>
            <a:r>
              <a:rPr lang="cs-CZ" dirty="0"/>
              <a:t>Těchto procesorů může být velmi mnoho</a:t>
            </a:r>
          </a:p>
          <a:p>
            <a:r>
              <a:rPr lang="cs-CZ" dirty="0"/>
              <a:t>Nejtěžší je nápad</a:t>
            </a:r>
          </a:p>
          <a:p>
            <a:pPr lvl="1"/>
            <a:r>
              <a:rPr lang="cs-CZ" dirty="0"/>
              <a:t>Naše demo bude jednoduše měřit teplotu a vlhkost</a:t>
            </a:r>
          </a:p>
        </p:txBody>
      </p:sp>
    </p:spTree>
    <p:extLst>
      <p:ext uri="{BB962C8B-B14F-4D97-AF65-F5344CB8AC3E}">
        <p14:creationId xmlns:p14="http://schemas.microsoft.com/office/powerpoint/2010/main" val="497084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97B3C8-E331-49F7-9B6E-12E520F5D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Tvorba obvodu a jeho ladění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5CD0E63-2D08-42EC-A988-F8B1734707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 nejrůznější pokusy existuje např. </a:t>
            </a:r>
            <a:r>
              <a:rPr lang="cs-CZ" dirty="0" err="1"/>
              <a:t>Arduino</a:t>
            </a:r>
            <a:r>
              <a:rPr lang="cs-CZ" dirty="0"/>
              <a:t> UNO </a:t>
            </a:r>
            <a:r>
              <a:rPr lang="cs-CZ" dirty="0" err="1"/>
              <a:t>Starter</a:t>
            </a:r>
            <a:r>
              <a:rPr lang="cs-CZ" dirty="0"/>
              <a:t> </a:t>
            </a:r>
            <a:r>
              <a:rPr lang="cs-CZ" dirty="0" err="1"/>
              <a:t>Kit</a:t>
            </a:r>
            <a:endParaRPr lang="cs-CZ" dirty="0"/>
          </a:p>
          <a:p>
            <a:r>
              <a:rPr lang="cs-CZ" dirty="0"/>
              <a:t>Výhody</a:t>
            </a:r>
          </a:p>
          <a:p>
            <a:pPr lvl="1"/>
            <a:r>
              <a:rPr lang="cs-CZ" dirty="0"/>
              <a:t>Kompaktní</a:t>
            </a:r>
          </a:p>
          <a:p>
            <a:pPr lvl="1"/>
            <a:r>
              <a:rPr lang="cs-CZ" dirty="0"/>
              <a:t>Snadno k získání</a:t>
            </a:r>
          </a:p>
          <a:p>
            <a:pPr lvl="1"/>
            <a:r>
              <a:rPr lang="cs-CZ" dirty="0"/>
              <a:t>Dobře se dělají pokusy</a:t>
            </a:r>
          </a:p>
          <a:p>
            <a:r>
              <a:rPr lang="cs-CZ" dirty="0"/>
              <a:t>Nevýhoda</a:t>
            </a:r>
          </a:p>
          <a:p>
            <a:pPr lvl="1"/>
            <a:r>
              <a:rPr lang="cs-CZ" dirty="0"/>
              <a:t>Obvykle neobsahuje konektivitu</a:t>
            </a:r>
          </a:p>
          <a:p>
            <a:pPr lvl="2"/>
            <a:r>
              <a:rPr lang="cs-CZ" dirty="0"/>
              <a:t>Nutno dokoupit</a:t>
            </a:r>
          </a:p>
        </p:txBody>
      </p:sp>
    </p:spTree>
    <p:extLst>
      <p:ext uri="{BB962C8B-B14F-4D97-AF65-F5344CB8AC3E}">
        <p14:creationId xmlns:p14="http://schemas.microsoft.com/office/powerpoint/2010/main" val="36672112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DF4428-3450-4AE5-9A93-07BD28D347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Wemos</a:t>
            </a:r>
            <a:r>
              <a:rPr lang="cs-CZ" dirty="0"/>
              <a:t> D1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7F47D75-C2AC-4A34-9088-4FF5FD44B8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Wifi</a:t>
            </a:r>
            <a:r>
              <a:rPr lang="en-US" dirty="0"/>
              <a:t> </a:t>
            </a:r>
            <a:r>
              <a:rPr lang="en-US" dirty="0" err="1"/>
              <a:t>modul</a:t>
            </a:r>
            <a:r>
              <a:rPr lang="en-US" dirty="0"/>
              <a:t> </a:t>
            </a:r>
            <a:r>
              <a:rPr lang="en-US" dirty="0" err="1"/>
              <a:t>postaven</a:t>
            </a:r>
            <a:r>
              <a:rPr lang="cs-CZ" dirty="0"/>
              <a:t>ý na ESP8622</a:t>
            </a:r>
          </a:p>
          <a:p>
            <a:r>
              <a:rPr lang="cs-CZ" dirty="0"/>
              <a:t>Vypadá jako </a:t>
            </a:r>
            <a:r>
              <a:rPr lang="cs-CZ" dirty="0" err="1"/>
              <a:t>Arduino</a:t>
            </a:r>
            <a:r>
              <a:rPr lang="cs-CZ" dirty="0"/>
              <a:t> UNO</a:t>
            </a:r>
          </a:p>
          <a:p>
            <a:r>
              <a:rPr lang="cs-CZ" dirty="0"/>
              <a:t>Není </a:t>
            </a:r>
            <a:r>
              <a:rPr lang="cs-CZ" dirty="0" err="1"/>
              <a:t>Arduino</a:t>
            </a:r>
            <a:r>
              <a:rPr lang="cs-CZ" dirty="0"/>
              <a:t> UNO!</a:t>
            </a:r>
          </a:p>
          <a:p>
            <a:pPr lvl="1"/>
            <a:r>
              <a:rPr lang="cs-CZ" dirty="0"/>
              <a:t>Jiné mapování </a:t>
            </a:r>
            <a:r>
              <a:rPr lang="cs-CZ" dirty="0" err="1"/>
              <a:t>PINů</a:t>
            </a:r>
            <a:endParaRPr lang="cs-CZ" dirty="0"/>
          </a:p>
          <a:p>
            <a:pPr lvl="1"/>
            <a:r>
              <a:rPr lang="cs-CZ" dirty="0"/>
              <a:t>Jediný A PIN (A0)</a:t>
            </a:r>
          </a:p>
          <a:p>
            <a:pPr lvl="1"/>
            <a:r>
              <a:rPr lang="cs-CZ" dirty="0"/>
              <a:t>Některé </a:t>
            </a:r>
            <a:r>
              <a:rPr lang="cs-CZ" dirty="0" err="1"/>
              <a:t>PINy</a:t>
            </a:r>
            <a:r>
              <a:rPr lang="cs-CZ" dirty="0"/>
              <a:t> (např. 3 a 8) jej přeprogramují</a:t>
            </a:r>
          </a:p>
        </p:txBody>
      </p:sp>
    </p:spTree>
    <p:extLst>
      <p:ext uri="{BB962C8B-B14F-4D97-AF65-F5344CB8AC3E}">
        <p14:creationId xmlns:p14="http://schemas.microsoft.com/office/powerpoint/2010/main" val="28398687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43425D5D-4DA7-48B4-94A9-103B610A4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588010"/>
            <a:ext cx="7985760" cy="449199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31CDA0BF-DA9D-4A1C-AF60-F5F0FF0F054F}"/>
              </a:ext>
            </a:extLst>
          </p:cNvPr>
          <p:cNvSpPr txBox="1"/>
          <p:nvPr/>
        </p:nvSpPr>
        <p:spPr>
          <a:xfrm>
            <a:off x="2442821" y="5446760"/>
            <a:ext cx="73210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/>
              <a:t>TAK UKAŽ! (zapojení, kód)</a:t>
            </a:r>
          </a:p>
        </p:txBody>
      </p:sp>
    </p:spTree>
    <p:extLst>
      <p:ext uri="{BB962C8B-B14F-4D97-AF65-F5344CB8AC3E}">
        <p14:creationId xmlns:p14="http://schemas.microsoft.com/office/powerpoint/2010/main" val="2863805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03E144-0D1A-40A7-BB99-B8E2A893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</a:t>
            </a:r>
            <a:r>
              <a:rPr lang="cs-CZ" dirty="0" err="1"/>
              <a:t>řipojení</a:t>
            </a:r>
            <a:r>
              <a:rPr lang="cs-CZ" dirty="0"/>
              <a:t> na </a:t>
            </a:r>
            <a:r>
              <a:rPr lang="cs-CZ" dirty="0" err="1"/>
              <a:t>IoT</a:t>
            </a:r>
            <a:r>
              <a:rPr lang="cs-CZ" dirty="0"/>
              <a:t> HUB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DF1AE37B-162D-4C30-870A-3D51FE860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IoT</a:t>
            </a:r>
            <a:r>
              <a:rPr lang="cs-CZ" dirty="0"/>
              <a:t> HUB je Azure služba, která</a:t>
            </a:r>
          </a:p>
          <a:p>
            <a:pPr lvl="1"/>
            <a:r>
              <a:rPr lang="cs-CZ" dirty="0"/>
              <a:t>Přijímá požadavky</a:t>
            </a:r>
          </a:p>
          <a:p>
            <a:pPr lvl="1"/>
            <a:r>
              <a:rPr lang="cs-CZ" dirty="0"/>
              <a:t>Umí odeslat „příkaz“ zpátky do zařízení</a:t>
            </a:r>
          </a:p>
          <a:p>
            <a:pPr lvl="1"/>
            <a:r>
              <a:rPr lang="cs-CZ" dirty="0"/>
              <a:t>Provádí autentizaci zařízení</a:t>
            </a:r>
          </a:p>
          <a:p>
            <a:r>
              <a:rPr lang="cs-CZ" dirty="0"/>
              <a:t>Pro </a:t>
            </a:r>
            <a:r>
              <a:rPr lang="cs-CZ" dirty="0" err="1"/>
              <a:t>Arduino</a:t>
            </a:r>
            <a:r>
              <a:rPr lang="cs-CZ" dirty="0"/>
              <a:t> (a další) existují knihovny</a:t>
            </a:r>
            <a:endParaRPr lang="en-US" dirty="0"/>
          </a:p>
          <a:p>
            <a:pPr lvl="1"/>
            <a:r>
              <a:rPr lang="cs-CZ" dirty="0" err="1"/>
              <a:t>AzureIoTHub</a:t>
            </a:r>
            <a:endParaRPr lang="en-US" dirty="0"/>
          </a:p>
          <a:p>
            <a:pPr lvl="1"/>
            <a:r>
              <a:rPr lang="cs-CZ" dirty="0" err="1"/>
              <a:t>AzureIoTProtocol_MQTT</a:t>
            </a:r>
            <a:endParaRPr lang="en-US" dirty="0"/>
          </a:p>
          <a:p>
            <a:pPr lvl="1"/>
            <a:r>
              <a:rPr lang="cs-CZ" dirty="0" err="1"/>
              <a:t>AzureIoTUtility</a:t>
            </a:r>
            <a:endParaRPr lang="en-US" dirty="0"/>
          </a:p>
          <a:p>
            <a:r>
              <a:rPr lang="en-US" dirty="0" err="1"/>
              <a:t>Existuje</a:t>
            </a:r>
            <a:r>
              <a:rPr lang="en-US" dirty="0"/>
              <a:t> p</a:t>
            </a:r>
            <a:r>
              <a:rPr lang="cs-CZ" dirty="0" err="1"/>
              <a:t>ěkný</a:t>
            </a:r>
            <a:r>
              <a:rPr lang="cs-CZ" dirty="0"/>
              <a:t> návod</a:t>
            </a:r>
          </a:p>
        </p:txBody>
      </p:sp>
    </p:spTree>
    <p:extLst>
      <p:ext uri="{BB962C8B-B14F-4D97-AF65-F5344CB8AC3E}">
        <p14:creationId xmlns:p14="http://schemas.microsoft.com/office/powerpoint/2010/main" val="2573392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43425D5D-4DA7-48B4-94A9-103B610A45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7400" y="588010"/>
            <a:ext cx="7985760" cy="4491990"/>
          </a:xfrm>
          <a:prstGeom prst="rect">
            <a:avLst/>
          </a:prstGeom>
        </p:spPr>
      </p:pic>
      <p:sp>
        <p:nvSpPr>
          <p:cNvPr id="6" name="TextovéPole 5">
            <a:extLst>
              <a:ext uri="{FF2B5EF4-FFF2-40B4-BE49-F238E27FC236}">
                <a16:creationId xmlns:a16="http://schemas.microsoft.com/office/drawing/2014/main" id="{31CDA0BF-DA9D-4A1C-AF60-F5F0FF0F054F}"/>
              </a:ext>
            </a:extLst>
          </p:cNvPr>
          <p:cNvSpPr txBox="1"/>
          <p:nvPr/>
        </p:nvSpPr>
        <p:spPr>
          <a:xfrm>
            <a:off x="2442821" y="5446760"/>
            <a:ext cx="59697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b="1" dirty="0"/>
              <a:t>TAK UKAŽ! (</a:t>
            </a:r>
            <a:r>
              <a:rPr lang="cs-CZ" sz="4400" b="1" dirty="0" err="1"/>
              <a:t>IoT</a:t>
            </a:r>
            <a:r>
              <a:rPr lang="cs-CZ" sz="4400" b="1" dirty="0"/>
              <a:t> HUB)</a:t>
            </a:r>
          </a:p>
        </p:txBody>
      </p:sp>
    </p:spTree>
    <p:extLst>
      <p:ext uri="{BB962C8B-B14F-4D97-AF65-F5344CB8AC3E}">
        <p14:creationId xmlns:p14="http://schemas.microsoft.com/office/powerpoint/2010/main" val="277245363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1|2.8|2.8|3.2"/>
</p:tagLst>
</file>

<file path=ppt/theme/theme1.xml><?xml version="1.0" encoding="utf-8"?>
<a:theme xmlns:a="http://schemas.openxmlformats.org/drawingml/2006/main" name="Gopas 1  (3 barvy)">
  <a:themeElements>
    <a:clrScheme name="WUG">
      <a:dk1>
        <a:sysClr val="windowText" lastClr="000000"/>
      </a:dk1>
      <a:lt1>
        <a:sysClr val="window" lastClr="FFFFFF"/>
      </a:lt1>
      <a:dk2>
        <a:srgbClr val="163C7D"/>
      </a:dk2>
      <a:lt2>
        <a:srgbClr val="FFFFFF"/>
      </a:lt2>
      <a:accent1>
        <a:srgbClr val="5E98D1"/>
      </a:accent1>
      <a:accent2>
        <a:srgbClr val="FDCB00"/>
      </a:accent2>
      <a:accent3>
        <a:srgbClr val="ED7539"/>
      </a:accent3>
      <a:accent4>
        <a:srgbClr val="E50046"/>
      </a:accent4>
      <a:accent5>
        <a:srgbClr val="C8D400"/>
      </a:accent5>
      <a:accent6>
        <a:srgbClr val="EA5297"/>
      </a:accent6>
      <a:hlink>
        <a:srgbClr val="1E326C"/>
      </a:hlink>
      <a:folHlink>
        <a:srgbClr val="1E326C"/>
      </a:folHlink>
    </a:clrScheme>
    <a:fontScheme name="Gopa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349</Words>
  <Application>Microsoft Office PowerPoint</Application>
  <PresentationFormat>Širokoúhlá obrazovka</PresentationFormat>
  <Paragraphs>89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Segoe UI</vt:lpstr>
      <vt:lpstr>Segoe UI Semibold</vt:lpstr>
      <vt:lpstr>Wingdings</vt:lpstr>
      <vt:lpstr>Gopas 1  (3 barvy)</vt:lpstr>
      <vt:lpstr>IoT End-to-End od HW až po vizualizaci </vt:lpstr>
      <vt:lpstr>Motivace</vt:lpstr>
      <vt:lpstr>IoT aneb čím začít</vt:lpstr>
      <vt:lpstr>Nápad a jeho sestavení</vt:lpstr>
      <vt:lpstr>Tvorba obvodu a jeho ladění</vt:lpstr>
      <vt:lpstr>Wemos D1</vt:lpstr>
      <vt:lpstr>Prezentace aplikace PowerPoint</vt:lpstr>
      <vt:lpstr>Připojení na IoT HUB</vt:lpstr>
      <vt:lpstr>Prezentace aplikace PowerPoint</vt:lpstr>
      <vt:lpstr>Čtení dat z IoT HUB</vt:lpstr>
      <vt:lpstr>Prezentace aplikace PowerPoint</vt:lpstr>
      <vt:lpstr>Konzumace v PowerBI</vt:lpstr>
      <vt:lpstr>Prezentace aplikace PowerPoint</vt:lpstr>
      <vt:lpstr>Závěrem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IoT End-to-End od HW až po vizualizaci </dc:title>
  <cp:lastModifiedBy>Vladimír Mužný</cp:lastModifiedBy>
  <cp:revision>232</cp:revision>
  <dcterms:created xsi:type="dcterms:W3CDTF">2014-11-11T15:45:29Z</dcterms:created>
  <dcterms:modified xsi:type="dcterms:W3CDTF">2018-04-07T15:13:20Z</dcterms:modified>
</cp:coreProperties>
</file>